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961" r:id="rId2"/>
    <p:sldId id="962" r:id="rId3"/>
    <p:sldId id="963" r:id="rId4"/>
    <p:sldId id="964" r:id="rId5"/>
    <p:sldId id="992" r:id="rId6"/>
    <p:sldId id="965" r:id="rId7"/>
    <p:sldId id="966" r:id="rId8"/>
    <p:sldId id="967" r:id="rId9"/>
    <p:sldId id="969" r:id="rId10"/>
    <p:sldId id="970" r:id="rId11"/>
    <p:sldId id="971" r:id="rId12"/>
    <p:sldId id="982" r:id="rId13"/>
    <p:sldId id="975" r:id="rId14"/>
    <p:sldId id="976" r:id="rId15"/>
    <p:sldId id="977" r:id="rId16"/>
    <p:sldId id="978" r:id="rId17"/>
    <p:sldId id="979" r:id="rId18"/>
    <p:sldId id="989" r:id="rId19"/>
    <p:sldId id="980" r:id="rId20"/>
    <p:sldId id="981" r:id="rId21"/>
    <p:sldId id="983" r:id="rId22"/>
    <p:sldId id="991" r:id="rId23"/>
    <p:sldId id="984" r:id="rId24"/>
    <p:sldId id="985" r:id="rId25"/>
    <p:sldId id="986" r:id="rId26"/>
    <p:sldId id="993" r:id="rId27"/>
    <p:sldId id="988" r:id="rId28"/>
    <p:sldId id="946" r:id="rId29"/>
    <p:sldId id="994" r:id="rId30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FF00"/>
    <a:srgbClr val="FFFFCC"/>
    <a:srgbClr val="000066"/>
    <a:srgbClr val="0066FF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60" d="100"/>
          <a:sy n="60" d="100"/>
        </p:scale>
        <p:origin x="-2118" y="-52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Em São Carlos e região, o Sol, no Solstício de Verão, fica </a:t>
            </a:r>
            <a:r>
              <a:rPr lang="pt-BR" sz="1200" u="sng" dirty="0" smtClean="0">
                <a:solidFill>
                  <a:srgbClr val="FF0000"/>
                </a:solidFill>
                <a:latin typeface="Century Gothic" pitchFamily="34" charset="0"/>
              </a:rPr>
              <a:t>acima do horizonte</a:t>
            </a:r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 por cerca de 1h30min a mais em relação aos equinócios</a:t>
            </a:r>
          </a:p>
          <a:p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No Solstício de Inverno, este é o tempo adicional que ele fica </a:t>
            </a:r>
            <a:r>
              <a:rPr lang="pt-BR" sz="1200" u="sng" dirty="0" smtClean="0">
                <a:solidFill>
                  <a:srgbClr val="00B0F0"/>
                </a:solidFill>
                <a:latin typeface="Century Gothic" pitchFamily="34" charset="0"/>
              </a:rPr>
              <a:t>abaixo do horizonte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, ou seja, a “noite” fica 1h30min maior nessa época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A diferença entre o tempo que o Sol fica acima do horizonte entre os Solstícios de Inverno e Verão, então, chega a 3h!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sunmotions.swf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eclipticsimulator.swf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72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Estações do ano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8295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48197" y="2501239"/>
            <a:ext cx="636551" cy="636551"/>
            <a:chOff x="7100825" y="2059484"/>
            <a:chExt cx="636551" cy="636551"/>
          </a:xfrm>
        </p:grpSpPr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3" name="Grupo 91"/>
          <p:cNvGrpSpPr/>
          <p:nvPr/>
        </p:nvGrpSpPr>
        <p:grpSpPr>
          <a:xfrm>
            <a:off x="5004048" y="2348880"/>
            <a:ext cx="864096" cy="899960"/>
            <a:chOff x="7618448" y="2832375"/>
            <a:chExt cx="864096" cy="899960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0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7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8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9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01" name="Elipse 10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5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7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8" name="Grupo 101"/>
          <p:cNvGrpSpPr/>
          <p:nvPr/>
        </p:nvGrpSpPr>
        <p:grpSpPr>
          <a:xfrm rot="18342476">
            <a:off x="2801668" y="3580266"/>
            <a:ext cx="837238" cy="855158"/>
            <a:chOff x="7100825" y="2059484"/>
            <a:chExt cx="636551" cy="636551"/>
          </a:xfrm>
        </p:grpSpPr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81" name="CaixaDeTexto 80"/>
          <p:cNvSpPr txBox="1"/>
          <p:nvPr/>
        </p:nvSpPr>
        <p:spPr>
          <a:xfrm>
            <a:off x="7055768" y="299695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</a:t>
            </a:r>
          </a:p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3563888" y="484999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9" name="Grupo 91"/>
          <p:cNvGrpSpPr/>
          <p:nvPr/>
        </p:nvGrpSpPr>
        <p:grpSpPr>
          <a:xfrm>
            <a:off x="2771800" y="3573016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11" name="Grupo 91"/>
          <p:cNvGrpSpPr/>
          <p:nvPr/>
        </p:nvGrpSpPr>
        <p:grpSpPr>
          <a:xfrm>
            <a:off x="2123728" y="1988840"/>
            <a:ext cx="864096" cy="899960"/>
            <a:chOff x="7618448" y="2832375"/>
            <a:chExt cx="864096" cy="899960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8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76" name="Elipse 75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upo 91"/>
          <p:cNvGrpSpPr/>
          <p:nvPr/>
        </p:nvGrpSpPr>
        <p:grpSpPr>
          <a:xfrm>
            <a:off x="6156176" y="4293096"/>
            <a:ext cx="864096" cy="899960"/>
            <a:chOff x="7618448" y="2832375"/>
            <a:chExt cx="864096" cy="899960"/>
          </a:xfrm>
        </p:grpSpPr>
        <p:grpSp>
          <p:nvGrpSpPr>
            <p:cNvPr id="14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13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1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12" name="Elipse 111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1" name="Text Box 29"/>
          <p:cNvSpPr txBox="1">
            <a:spLocks noChangeArrowheads="1"/>
          </p:cNvSpPr>
          <p:nvPr/>
        </p:nvSpPr>
        <p:spPr bwMode="auto">
          <a:xfrm>
            <a:off x="2339752" y="457508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Hemisfério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23" name="Text Box 29"/>
          <p:cNvSpPr txBox="1">
            <a:spLocks noChangeArrowheads="1"/>
          </p:cNvSpPr>
          <p:nvPr/>
        </p:nvSpPr>
        <p:spPr bwMode="auto">
          <a:xfrm>
            <a:off x="2195736" y="6021288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Hemisfério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86" name="Texto explicativo retangular 85"/>
          <p:cNvSpPr/>
          <p:nvPr/>
        </p:nvSpPr>
        <p:spPr bwMode="auto">
          <a:xfrm>
            <a:off x="6804248" y="980728"/>
            <a:ext cx="1907704" cy="936104"/>
          </a:xfrm>
          <a:prstGeom prst="wedgeRectCallout">
            <a:avLst>
              <a:gd name="adj1" fmla="val -122175"/>
              <a:gd name="adj2" fmla="val 144475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87" name="Texto explicativo retangular 86"/>
          <p:cNvSpPr/>
          <p:nvPr/>
        </p:nvSpPr>
        <p:spPr bwMode="auto">
          <a:xfrm>
            <a:off x="323528" y="1196752"/>
            <a:ext cx="1907704" cy="936104"/>
          </a:xfrm>
          <a:prstGeom prst="wedgeRectCallout">
            <a:avLst>
              <a:gd name="adj1" fmla="val 67749"/>
              <a:gd name="adj2" fmla="val 79737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Solstício de junho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89" name="Texto explicativo retangular 88"/>
          <p:cNvSpPr/>
          <p:nvPr/>
        </p:nvSpPr>
        <p:spPr bwMode="auto">
          <a:xfrm>
            <a:off x="323528" y="4293096"/>
            <a:ext cx="2160240" cy="936104"/>
          </a:xfrm>
          <a:prstGeom prst="wedgeRectCallout">
            <a:avLst>
              <a:gd name="adj1" fmla="val 82922"/>
              <a:gd name="adj2" fmla="val -78392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90" name="Texto explicativo retangular 89"/>
          <p:cNvSpPr/>
          <p:nvPr/>
        </p:nvSpPr>
        <p:spPr bwMode="auto">
          <a:xfrm>
            <a:off x="6858327" y="5373216"/>
            <a:ext cx="1907704" cy="936104"/>
          </a:xfrm>
          <a:prstGeom prst="wedgeRectCallout">
            <a:avLst>
              <a:gd name="adj1" fmla="val -64732"/>
              <a:gd name="adj2" fmla="val -116699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Solstício de dezembro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7" grpId="0" animBg="1"/>
      <p:bldP spid="87" grpId="1" animBg="1"/>
      <p:bldP spid="89" grpId="0" animBg="1"/>
      <p:bldP spid="89" grpId="1" animBg="1"/>
      <p:bldP spid="90" grpId="0" animBg="1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5"/>
          <p:cNvSpPr txBox="1">
            <a:spLocks noChangeArrowheads="1"/>
          </p:cNvSpPr>
          <p:nvPr/>
        </p:nvSpPr>
        <p:spPr bwMode="auto">
          <a:xfrm>
            <a:off x="324544" y="620688"/>
            <a:ext cx="8819456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200" dirty="0" smtClean="0">
                <a:solidFill>
                  <a:srgbClr val="FF9900"/>
                </a:solidFill>
                <a:latin typeface="Century Gothic" pitchFamily="34" charset="0"/>
              </a:rPr>
              <a:t> 21 </a:t>
            </a:r>
            <a:r>
              <a:rPr lang="pt-BR" sz="3200" dirty="0">
                <a:solidFill>
                  <a:srgbClr val="FF9900"/>
                </a:solidFill>
                <a:latin typeface="Century Gothic" pitchFamily="34" charset="0"/>
              </a:rPr>
              <a:t>de </a:t>
            </a:r>
            <a:r>
              <a:rPr lang="pt-BR" sz="3200" dirty="0" smtClean="0">
                <a:solidFill>
                  <a:srgbClr val="FF9900"/>
                </a:solidFill>
                <a:latin typeface="Century Gothic" pitchFamily="34" charset="0"/>
              </a:rPr>
              <a:t>março: Equinócio de Outono – início do Outono HS</a:t>
            </a:r>
            <a:endParaRPr lang="pt-BR" sz="3200" dirty="0">
              <a:solidFill>
                <a:srgbClr val="FF9900"/>
              </a:solidFill>
              <a:latin typeface="Century Gothic" pitchFamily="34" charset="0"/>
            </a:endParaRPr>
          </a:p>
        </p:txBody>
      </p:sp>
      <p:sp>
        <p:nvSpPr>
          <p:cNvPr id="4" name="Text Box 86"/>
          <p:cNvSpPr txBox="1">
            <a:spLocks noChangeArrowheads="1"/>
          </p:cNvSpPr>
          <p:nvPr/>
        </p:nvSpPr>
        <p:spPr bwMode="auto">
          <a:xfrm>
            <a:off x="323528" y="3645024"/>
            <a:ext cx="8715375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200" dirty="0" smtClean="0">
                <a:latin typeface="Century Gothic" pitchFamily="34" charset="0"/>
              </a:rPr>
              <a:t> 22 </a:t>
            </a:r>
            <a:r>
              <a:rPr lang="pt-BR" sz="3200" dirty="0">
                <a:latin typeface="Century Gothic" pitchFamily="34" charset="0"/>
              </a:rPr>
              <a:t>de </a:t>
            </a:r>
            <a:r>
              <a:rPr lang="pt-BR" sz="3200" dirty="0" smtClean="0">
                <a:latin typeface="Century Gothic" pitchFamily="34" charset="0"/>
              </a:rPr>
              <a:t>setembro: Equinócio de Primavera – início da Primavera HS</a:t>
            </a:r>
            <a:endParaRPr lang="pt-BR" sz="3200" dirty="0">
              <a:latin typeface="Century Gothic" pitchFamily="34" charset="0"/>
            </a:endParaRPr>
          </a:p>
        </p:txBody>
      </p: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323528" y="2084655"/>
            <a:ext cx="8143875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200" dirty="0" smtClean="0">
                <a:solidFill>
                  <a:srgbClr val="99CCFF"/>
                </a:solidFill>
                <a:latin typeface="Century Gothic" pitchFamily="34" charset="0"/>
              </a:rPr>
              <a:t> 21 </a:t>
            </a:r>
            <a:r>
              <a:rPr lang="pt-BR" sz="3200" dirty="0">
                <a:solidFill>
                  <a:srgbClr val="99CCFF"/>
                </a:solidFill>
                <a:latin typeface="Century Gothic" pitchFamily="34" charset="0"/>
              </a:rPr>
              <a:t>de </a:t>
            </a:r>
            <a:r>
              <a:rPr lang="pt-BR" sz="3200" dirty="0" smtClean="0">
                <a:solidFill>
                  <a:srgbClr val="99CCFF"/>
                </a:solidFill>
                <a:latin typeface="Century Gothic" pitchFamily="34" charset="0"/>
              </a:rPr>
              <a:t>junho: Solstício de Inverno – início do Inverno HS</a:t>
            </a:r>
            <a:endParaRPr lang="pt-BR" sz="3200" dirty="0">
              <a:solidFill>
                <a:srgbClr val="99CCFF"/>
              </a:solidFill>
              <a:latin typeface="Century Gothic" pitchFamily="34" charset="0"/>
            </a:endParaRPr>
          </a:p>
        </p:txBody>
      </p:sp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323528" y="5157192"/>
            <a:ext cx="8568952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 21 </a:t>
            </a:r>
            <a:r>
              <a:rPr lang="pt-BR" sz="3200" dirty="0">
                <a:solidFill>
                  <a:srgbClr val="FF0000"/>
                </a:solidFill>
                <a:latin typeface="Century Gothic" pitchFamily="34" charset="0"/>
              </a:rPr>
              <a:t>de </a:t>
            </a:r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dezembro: Solstício de Verão – início do Verão do HS</a:t>
            </a:r>
            <a:endParaRPr lang="pt-BR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 visão topocêntrica </a:t>
            </a:r>
            <a:b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das estações</a:t>
            </a:r>
            <a:endParaRPr lang="pt-BR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980728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Trajetórias diurnas do Sol em locais intertropicais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(o caso de São Carlos)</a:t>
            </a: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/>
            </a:r>
            <a:b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endParaRPr lang="pt-BR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C:\Users\ANDRE\Documents\1-OBSERVATÓRIO\1-ATIVIDADES\4-Minicursos\minicursos-2015\1-minicurso-IA-prim-sem-2015\apresentacoes\aula-2-Astrometria-e-estacoes-do-ano\zonas-climaticas.png"/>
          <p:cNvPicPr>
            <a:picLocks noChangeAspect="1" noChangeArrowheads="1"/>
          </p:cNvPicPr>
          <p:nvPr/>
        </p:nvPicPr>
        <p:blipFill>
          <a:blip r:embed="rId2" cstate="print"/>
          <a:srcRect l="22444" t="11025" r="11419" b="11550"/>
          <a:stretch>
            <a:fillRect/>
          </a:stretch>
        </p:blipFill>
        <p:spPr bwMode="auto">
          <a:xfrm>
            <a:off x="3131840" y="3140968"/>
            <a:ext cx="3657579" cy="3211565"/>
          </a:xfrm>
          <a:prstGeom prst="rect">
            <a:avLst/>
          </a:prstGeom>
          <a:noFill/>
        </p:spPr>
      </p:pic>
      <p:sp>
        <p:nvSpPr>
          <p:cNvPr id="55" name="Chave direita 54"/>
          <p:cNvSpPr/>
          <p:nvPr/>
        </p:nvSpPr>
        <p:spPr bwMode="auto">
          <a:xfrm>
            <a:off x="6012160" y="4267200"/>
            <a:ext cx="504056" cy="103322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6372200" y="443711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Zona Tropical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diurna do Sol no Solstício de Verão do HS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56704" y="1534776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71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4" name="Arco 73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6" name="Arco 75"/>
          <p:cNvSpPr/>
          <p:nvPr/>
        </p:nvSpPr>
        <p:spPr bwMode="auto">
          <a:xfrm rot="9616622">
            <a:off x="4817479" y="1778987"/>
            <a:ext cx="1279817" cy="4237784"/>
          </a:xfrm>
          <a:prstGeom prst="arc">
            <a:avLst>
              <a:gd name="adj1" fmla="val 18008657"/>
              <a:gd name="adj2" fmla="val 10273742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5" name="Grupo 42"/>
          <p:cNvGrpSpPr/>
          <p:nvPr/>
        </p:nvGrpSpPr>
        <p:grpSpPr>
          <a:xfrm>
            <a:off x="5580112" y="3068960"/>
            <a:ext cx="864096" cy="899960"/>
            <a:chOff x="7618448" y="2832375"/>
            <a:chExt cx="864096" cy="89996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5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6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53" name="Elipse 5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0209 C -0.0007 -0.00463 -0.0073 -0.02361 -0.0125 -0.03819 C -0.01771 -0.05277 -0.02396 -0.07106 -0.02934 -0.08565 C -0.03473 -0.10023 -0.03959 -0.11296 -0.04514 -0.12615 C -0.0507 -0.13935 -0.0566 -0.15254 -0.06268 -0.16435 C -0.06875 -0.17615 -0.07309 -0.18541 -0.08195 -0.19722 C -0.0908 -0.20902 -0.10487 -0.22963 -0.11615 -0.23472 C -0.12744 -0.23981 -0.14184 -0.23958 -0.14983 -0.22754 C -0.15782 -0.21551 -0.16181 -0.18102 -0.16407 -0.16227 C -0.16632 -0.14352 -0.16389 -0.1294 -0.1632 -0.11435 C -0.1625 -0.0993 -0.16129 -0.08634 -0.15973 -0.07245 C -0.15816 -0.05856 -0.15591 -0.04444 -0.1533 -0.03032 C -0.1507 -0.0162 -0.14671 -0.00023 -0.1441 0.0125 C -0.1415 0.02523 -0.14063 0.03241 -0.1375 0.04607 C -0.13438 0.05973 -0.12934 0.08056 -0.12535 0.09445 C -0.12136 0.10834 -0.11789 0.11598 -0.11337 0.1294 C -0.10886 0.14283 -0.10278 0.16065 -0.09792 0.175 C -0.09306 0.18935 -0.08716 0.20695 -0.08438 0.21528 " pathEditMode="relative" rAng="0" ptsTypes="aaaaaaaaaaaaaaaaaa">
                                      <p:cBhvr>
                                        <p:cTn id="6" dur="1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25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1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diurna do Sol nos equinócios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7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8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71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2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3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75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76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78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3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84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5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86" name="Elipse 85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87" name="Conector reto 86"/>
            <p:cNvCxnSpPr>
              <a:stCxn id="86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Conector reto 87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9" name="Conector reto 88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0" name="Conector reto 89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1" name="Conector reto 90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2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3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4" name="Lua 93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95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97" name="Grupo 101"/>
          <p:cNvGrpSpPr/>
          <p:nvPr/>
        </p:nvGrpSpPr>
        <p:grpSpPr>
          <a:xfrm rot="18342476">
            <a:off x="4356704" y="1534776"/>
            <a:ext cx="636551" cy="636551"/>
            <a:chOff x="7100825" y="2059484"/>
            <a:chExt cx="636551" cy="636551"/>
          </a:xfrm>
        </p:grpSpPr>
        <p:sp>
          <p:nvSpPr>
            <p:cNvPr id="9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99" name="Elipse 9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100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02" name="Arco 101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4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5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106" name="Grupo 42"/>
          <p:cNvGrpSpPr/>
          <p:nvPr/>
        </p:nvGrpSpPr>
        <p:grpSpPr>
          <a:xfrm>
            <a:off x="4584374" y="2996952"/>
            <a:ext cx="864096" cy="899960"/>
            <a:chOff x="7618448" y="2832375"/>
            <a:chExt cx="864096" cy="899960"/>
          </a:xfrm>
        </p:grpSpPr>
        <p:grpSp>
          <p:nvGrpSpPr>
            <p:cNvPr id="107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09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1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08" name="Elipse 107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208 C -0.00069 -0.00463 -0.00729 -0.02361 -0.0125 -0.0382 C -0.01771 -0.05278 -0.02344 -0.07176 -0.02934 -0.08565 C -0.03524 -0.09954 -0.04132 -0.10926 -0.04757 -0.1213 C -0.05382 -0.13334 -0.05989 -0.14584 -0.06701 -0.15764 C -0.07413 -0.16945 -0.08073 -0.18449 -0.08993 -0.19236 C -0.09913 -0.20024 -0.11371 -0.20811 -0.12257 -0.20556 C -0.13142 -0.20301 -0.13871 -0.19121 -0.14323 -0.17639 C -0.14774 -0.16158 -0.14896 -0.13473 -0.14965 -0.11713 C -0.15035 -0.09954 -0.14861 -0.08588 -0.14757 -0.07061 C -0.14653 -0.05533 -0.14479 -0.0419 -0.14323 -0.0257 C -0.14167 -0.00949 -0.14028 0.00879 -0.13767 0.02639 C -0.13507 0.04398 -0.13125 0.06435 -0.12795 0.08009 C -0.12465 0.09583 -0.12205 0.10648 -0.11823 0.1206 C -0.11441 0.13472 -0.11024 0.14699 -0.10521 0.16551 C -0.10017 0.18402 -0.09132 0.21828 -0.08767 0.23217 " pathEditMode="relative" rAng="0" ptsTypes="aaaaaaaaaaaaaaaa">
                                      <p:cBhvr>
                                        <p:cTn id="6" dur="13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diurna do Sol no Solstício de Inverno do HS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7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8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71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7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8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8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8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5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86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7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88" name="Elipse 87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89" name="Conector reto 88"/>
            <p:cNvCxnSpPr>
              <a:stCxn id="88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0" name="Conector reto 89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1" name="Conector reto 90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2" name="Conector reto 91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3" name="Conector reto 92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4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5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6" name="Lua 95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97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99" name="Grupo 101"/>
          <p:cNvGrpSpPr/>
          <p:nvPr/>
        </p:nvGrpSpPr>
        <p:grpSpPr>
          <a:xfrm rot="18342476">
            <a:off x="4356704" y="1534776"/>
            <a:ext cx="636551" cy="636551"/>
            <a:chOff x="7100825" y="2059484"/>
            <a:chExt cx="636551" cy="636551"/>
          </a:xfrm>
        </p:grpSpPr>
        <p:sp>
          <p:nvSpPr>
            <p:cNvPr id="10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01" name="Elipse 10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102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03" name="Arco 102"/>
          <p:cNvSpPr/>
          <p:nvPr/>
        </p:nvSpPr>
        <p:spPr bwMode="auto">
          <a:xfrm rot="9617277">
            <a:off x="3232243" y="2415417"/>
            <a:ext cx="1279817" cy="4150201"/>
          </a:xfrm>
          <a:prstGeom prst="arc">
            <a:avLst>
              <a:gd name="adj1" fmla="val 20582531"/>
              <a:gd name="adj2" fmla="val 7418066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08" name="Grupo 42"/>
          <p:cNvGrpSpPr/>
          <p:nvPr/>
        </p:nvGrpSpPr>
        <p:grpSpPr>
          <a:xfrm>
            <a:off x="3635896" y="2996952"/>
            <a:ext cx="864096" cy="899960"/>
            <a:chOff x="7618448" y="2832375"/>
            <a:chExt cx="864096" cy="899960"/>
          </a:xfrm>
        </p:grpSpPr>
        <p:grpSp>
          <p:nvGrpSpPr>
            <p:cNvPr id="109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11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16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10" name="Elipse 109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4" name="Arco 103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6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7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231 C 0.0033 -0.00278 -0.00104 -0.01551 -0.00573 -0.02662 C -0.01041 -0.03774 -0.01719 -0.05301 -0.02326 -0.06482 C -0.02934 -0.07662 -0.03472 -0.08681 -0.04253 -0.09769 C -0.05035 -0.10857 -0.06232 -0.12269 -0.07066 -0.1294 C -0.07899 -0.13611 -0.08594 -0.13912 -0.09288 -0.13727 C -0.09982 -0.13542 -0.10781 -0.12848 -0.11285 -0.11852 C -0.11788 -0.10857 -0.12135 -0.08912 -0.12326 -0.07732 C -0.12517 -0.06551 -0.12465 -0.05857 -0.12482 -0.04815 C -0.125 -0.03774 -0.12448 -0.02732 -0.12378 -0.01482 C -0.12309 -0.00232 -0.12187 0.01319 -0.12031 0.02708 C -0.11875 0.04097 -0.11649 0.05509 -0.11389 0.06921 C -0.11128 0.08333 -0.10729 0.0993 -0.10469 0.11203 C -0.10208 0.12476 -0.10121 0.13194 -0.09809 0.14537 C -0.09496 0.15902 -0.08906 0.1824 -0.08594 0.19375 C -0.08281 0.20509 -0.0809 0.20949 -0.07969 0.21365 " pathEditMode="relative" rAng="0" ptsTypes="aaaaaaaaaaaaaaaa">
                                      <p:cBhvr>
                                        <p:cTn id="6" dur="13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trajetórias do Sol nos equinócios e nos solstícios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5" name="Elipse 54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9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6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67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8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2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74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75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0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81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2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83" name="Elipse 82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84" name="Conector reto 83"/>
            <p:cNvCxnSpPr>
              <a:stCxn id="83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5" name="Conector reto 84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6" name="Conector reto 85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7" name="Conector reto 86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Conector reto 87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89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0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1" name="Lua 90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92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94" name="Grupo 101"/>
          <p:cNvGrpSpPr/>
          <p:nvPr/>
        </p:nvGrpSpPr>
        <p:grpSpPr>
          <a:xfrm rot="18342476">
            <a:off x="4356704" y="1534776"/>
            <a:ext cx="636551" cy="636551"/>
            <a:chOff x="7100825" y="2059484"/>
            <a:chExt cx="636551" cy="636551"/>
          </a:xfrm>
        </p:grpSpPr>
        <p:sp>
          <p:nvSpPr>
            <p:cNvPr id="9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96" name="Elipse 95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97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98" name="Arco 97"/>
          <p:cNvSpPr/>
          <p:nvPr/>
        </p:nvSpPr>
        <p:spPr bwMode="auto">
          <a:xfrm rot="9617277">
            <a:off x="3232243" y="2415417"/>
            <a:ext cx="1279817" cy="4150201"/>
          </a:xfrm>
          <a:prstGeom prst="arc">
            <a:avLst>
              <a:gd name="adj1" fmla="val 20582531"/>
              <a:gd name="adj2" fmla="val 7418066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9" name="Arco 98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0" name="Arco 99"/>
          <p:cNvSpPr/>
          <p:nvPr/>
        </p:nvSpPr>
        <p:spPr bwMode="auto">
          <a:xfrm rot="9616622">
            <a:off x="4817479" y="1778987"/>
            <a:ext cx="1279817" cy="4237784"/>
          </a:xfrm>
          <a:prstGeom prst="arc">
            <a:avLst>
              <a:gd name="adj1" fmla="val 18008657"/>
              <a:gd name="adj2" fmla="val 10259013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1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2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Texto explicativo retangular 50"/>
          <p:cNvSpPr/>
          <p:nvPr/>
        </p:nvSpPr>
        <p:spPr bwMode="auto">
          <a:xfrm>
            <a:off x="6732240" y="1844824"/>
            <a:ext cx="2268760" cy="864096"/>
          </a:xfrm>
          <a:prstGeom prst="wedgeRectCallout">
            <a:avLst>
              <a:gd name="adj1" fmla="val -142847"/>
              <a:gd name="adj2" fmla="val 101268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53" name="Texto explicativo retangular 52"/>
          <p:cNvSpPr/>
          <p:nvPr/>
        </p:nvSpPr>
        <p:spPr bwMode="auto">
          <a:xfrm>
            <a:off x="323528" y="2132856"/>
            <a:ext cx="1907704" cy="648072"/>
          </a:xfrm>
          <a:prstGeom prst="wedgeRectCallout">
            <a:avLst>
              <a:gd name="adj1" fmla="val 124872"/>
              <a:gd name="adj2" fmla="val 42274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itchFamily="34" charset="0"/>
            </a:endParaRPr>
          </a:p>
        </p:txBody>
      </p:sp>
      <p:sp>
        <p:nvSpPr>
          <p:cNvPr id="52" name="Texto explicativo retangular 51"/>
          <p:cNvSpPr/>
          <p:nvPr/>
        </p:nvSpPr>
        <p:spPr bwMode="auto">
          <a:xfrm>
            <a:off x="395536" y="5445224"/>
            <a:ext cx="2268760" cy="864096"/>
          </a:xfrm>
          <a:prstGeom prst="wedgeRectCallout">
            <a:avLst>
              <a:gd name="adj1" fmla="val 66932"/>
              <a:gd name="adj2" fmla="val -217732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1" grpId="0" animBg="1"/>
      <p:bldP spid="53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2092932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42" name="Oval 2"/>
          <p:cNvSpPr>
            <a:spLocks noChangeArrowheads="1"/>
          </p:cNvSpPr>
          <p:nvPr/>
        </p:nvSpPr>
        <p:spPr bwMode="auto">
          <a:xfrm>
            <a:off x="2358848" y="1804900"/>
            <a:ext cx="4681520" cy="4752975"/>
          </a:xfrm>
          <a:prstGeom prst="ellipse">
            <a:avLst/>
          </a:prstGeom>
          <a:gradFill flip="none" rotWithShape="1">
            <a:gsLst>
              <a:gs pos="65000">
                <a:srgbClr val="0070C0">
                  <a:alpha val="24000"/>
                </a:srgbClr>
              </a:gs>
              <a:gs pos="7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101600">
            <a:solidFill>
              <a:srgbClr val="7030A0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419" name="Text Box 21"/>
          <p:cNvSpPr txBox="1">
            <a:spLocks noChangeArrowheads="1"/>
          </p:cNvSpPr>
          <p:nvPr/>
        </p:nvSpPr>
        <p:spPr bwMode="auto">
          <a:xfrm>
            <a:off x="1835696" y="3894050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N</a:t>
            </a:r>
          </a:p>
        </p:txBody>
      </p:sp>
      <p:sp>
        <p:nvSpPr>
          <p:cNvPr id="16421" name="Text Box 23"/>
          <p:cNvSpPr txBox="1">
            <a:spLocks noChangeArrowheads="1"/>
          </p:cNvSpPr>
          <p:nvPr/>
        </p:nvSpPr>
        <p:spPr bwMode="auto">
          <a:xfrm>
            <a:off x="7141121" y="3892463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S</a:t>
            </a: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2407196" y="4249650"/>
            <a:ext cx="4679950" cy="0"/>
          </a:xfrm>
          <a:prstGeom prst="line">
            <a:avLst/>
          </a:prstGeom>
          <a:noFill/>
          <a:ln w="1016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723716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trajetórias do Sol nos equinócios e nos solstícios</a:t>
            </a:r>
          </a:p>
        </p:txBody>
      </p:sp>
      <p:grpSp>
        <p:nvGrpSpPr>
          <p:cNvPr id="3" name="Grupo 55"/>
          <p:cNvGrpSpPr/>
          <p:nvPr/>
        </p:nvGrpSpPr>
        <p:grpSpPr>
          <a:xfrm>
            <a:off x="4516343" y="3633332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4081809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804429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 flipV="1">
            <a:off x="4644008" y="3501008"/>
            <a:ext cx="2304256" cy="752164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6580501" y="3205162"/>
            <a:ext cx="636551" cy="636551"/>
            <a:chOff x="7100825" y="2059484"/>
            <a:chExt cx="636551" cy="636551"/>
          </a:xfrm>
        </p:grpSpPr>
        <p:sp>
          <p:nvSpPr>
            <p:cNvPr id="7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7164214" y="3526419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cxnSp>
        <p:nvCxnSpPr>
          <p:cNvPr id="52" name="Conector reto 51"/>
          <p:cNvCxnSpPr/>
          <p:nvPr/>
        </p:nvCxnSpPr>
        <p:spPr bwMode="auto">
          <a:xfrm>
            <a:off x="3152078" y="2494156"/>
            <a:ext cx="627834" cy="179894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3" name="Conector reto 52"/>
          <p:cNvCxnSpPr/>
          <p:nvPr/>
        </p:nvCxnSpPr>
        <p:spPr bwMode="auto">
          <a:xfrm>
            <a:off x="3955774" y="1977887"/>
            <a:ext cx="811435" cy="2460549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4910254" y="1888273"/>
            <a:ext cx="811439" cy="233281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>
            <a:off x="3783980" y="4300654"/>
            <a:ext cx="749109" cy="2148784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80" name="Conector reto 79"/>
          <p:cNvCxnSpPr>
            <a:stCxn id="47" idx="5"/>
          </p:cNvCxnSpPr>
          <p:nvPr/>
        </p:nvCxnSpPr>
        <p:spPr bwMode="auto">
          <a:xfrm>
            <a:off x="4725767" y="4303756"/>
            <a:ext cx="750905" cy="2223504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81" name="Conector reto 80"/>
          <p:cNvCxnSpPr/>
          <p:nvPr/>
        </p:nvCxnSpPr>
        <p:spPr bwMode="auto">
          <a:xfrm>
            <a:off x="5724293" y="4230029"/>
            <a:ext cx="577116" cy="1604241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73" name="Texto explicativo retangular 72"/>
          <p:cNvSpPr/>
          <p:nvPr/>
        </p:nvSpPr>
        <p:spPr bwMode="auto">
          <a:xfrm>
            <a:off x="323528" y="2132856"/>
            <a:ext cx="1907704" cy="648072"/>
          </a:xfrm>
          <a:prstGeom prst="wedgeRectCallout">
            <a:avLst>
              <a:gd name="adj1" fmla="val 155418"/>
              <a:gd name="adj2" fmla="val 65446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itchFamily="34" charset="0"/>
            </a:endParaRPr>
          </a:p>
        </p:txBody>
      </p:sp>
      <p:sp>
        <p:nvSpPr>
          <p:cNvPr id="16418" name="Text Box 20"/>
          <p:cNvSpPr txBox="1">
            <a:spLocks noChangeArrowheads="1"/>
          </p:cNvSpPr>
          <p:nvPr/>
        </p:nvSpPr>
        <p:spPr bwMode="auto">
          <a:xfrm>
            <a:off x="4355976" y="4293096"/>
            <a:ext cx="360362" cy="707886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603816" y="4180449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4" name="Texto explicativo retangular 73"/>
          <p:cNvSpPr/>
          <p:nvPr/>
        </p:nvSpPr>
        <p:spPr bwMode="auto">
          <a:xfrm>
            <a:off x="359024" y="5445224"/>
            <a:ext cx="2268760" cy="864096"/>
          </a:xfrm>
          <a:prstGeom prst="wedgeRectCallout">
            <a:avLst>
              <a:gd name="adj1" fmla="val 89614"/>
              <a:gd name="adj2" fmla="val -278637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sp>
        <p:nvSpPr>
          <p:cNvPr id="72" name="Texto explicativo retangular 71"/>
          <p:cNvSpPr/>
          <p:nvPr/>
        </p:nvSpPr>
        <p:spPr bwMode="auto">
          <a:xfrm>
            <a:off x="6732240" y="1844824"/>
            <a:ext cx="2268760" cy="864096"/>
          </a:xfrm>
          <a:prstGeom prst="wedgeRectCallout">
            <a:avLst>
              <a:gd name="adj1" fmla="val -109008"/>
              <a:gd name="adj2" fmla="val 113962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8" name="Grupo 101"/>
          <p:cNvGrpSpPr/>
          <p:nvPr/>
        </p:nvGrpSpPr>
        <p:grpSpPr>
          <a:xfrm rot="18342476">
            <a:off x="4356704" y="1534776"/>
            <a:ext cx="636551" cy="636551"/>
            <a:chOff x="7100825" y="2059484"/>
            <a:chExt cx="636551" cy="636551"/>
          </a:xfrm>
        </p:grpSpPr>
        <p:sp>
          <p:nvSpPr>
            <p:cNvPr id="3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40" name="Elipse 3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1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5"/>
          <p:cNvSpPr txBox="1">
            <a:spLocks noChangeArrowheads="1"/>
          </p:cNvSpPr>
          <p:nvPr/>
        </p:nvSpPr>
        <p:spPr bwMode="auto">
          <a:xfrm>
            <a:off x="684776" y="548680"/>
            <a:ext cx="8101408" cy="5078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buClr>
                <a:schemeClr val="bg1"/>
              </a:buClr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SC e região: </a:t>
            </a:r>
          </a:p>
          <a:p>
            <a:pPr algn="just">
              <a:buClr>
                <a:schemeClr val="bg1"/>
              </a:buClr>
            </a:pPr>
            <a:endParaRPr lang="pt-BR" sz="2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pt-BR" sz="3000" dirty="0" smtClean="0">
                <a:solidFill>
                  <a:schemeClr val="bg1"/>
                </a:solidFill>
                <a:latin typeface="Century Gothic" pitchFamily="34" charset="0"/>
              </a:rPr>
              <a:t>solstícios-equinócios – diferença de 1h30min</a:t>
            </a:r>
          </a:p>
          <a:p>
            <a:pPr lvl="1" algn="just">
              <a:buClr>
                <a:schemeClr val="bg1"/>
              </a:buClr>
              <a:buFont typeface="Wingdings" pitchFamily="2" charset="2"/>
              <a:buChar char="v"/>
            </a:pPr>
            <a:endParaRPr lang="pt-BR" sz="3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sz="3000" dirty="0" smtClean="0">
                <a:solidFill>
                  <a:srgbClr val="00B0F0"/>
                </a:solidFill>
                <a:latin typeface="Century Gothic" pitchFamily="34" charset="0"/>
              </a:rPr>
              <a:t>Solstício de Inverno: maior noite do ano</a:t>
            </a:r>
          </a:p>
          <a:p>
            <a:pPr lvl="1" algn="just">
              <a:buClr>
                <a:srgbClr val="00B0F0"/>
              </a:buClr>
              <a:buFont typeface="Wingdings" pitchFamily="2" charset="2"/>
              <a:buChar char="v"/>
            </a:pPr>
            <a:endParaRPr lang="pt-BR" sz="3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pt-BR" sz="3000" dirty="0" smtClean="0">
                <a:solidFill>
                  <a:srgbClr val="FF0000"/>
                </a:solidFill>
                <a:latin typeface="Century Gothic" pitchFamily="34" charset="0"/>
              </a:rPr>
              <a:t>Solstício de Verão: menor noite do ano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v"/>
            </a:pPr>
            <a:endParaRPr lang="pt-BR" sz="3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pt-BR" sz="3000" dirty="0" smtClean="0">
                <a:solidFill>
                  <a:schemeClr val="bg1"/>
                </a:solidFill>
                <a:latin typeface="Century Gothic" pitchFamily="34" charset="0"/>
              </a:rPr>
              <a:t>Diferenças entre solstícios: chega a 3h</a:t>
            </a:r>
          </a:p>
          <a:p>
            <a:pPr algn="just">
              <a:buClr>
                <a:schemeClr val="bg1"/>
              </a:buClr>
            </a:pPr>
            <a:endParaRPr lang="pt-BR" sz="28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Repassando: </a:t>
            </a:r>
            <a:b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elementos da Esfera Celeste</a:t>
            </a:r>
            <a:b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endParaRPr lang="pt-BR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Simulador: visão topocêntrica das estações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1844824"/>
            <a:ext cx="8352928" cy="252028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As estações do ano </a:t>
            </a:r>
            <a:b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vistas do espaço</a:t>
            </a:r>
            <a:endParaRPr lang="pt-BR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92536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52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Corda 11"/>
          <p:cNvSpPr/>
          <p:nvPr/>
        </p:nvSpPr>
        <p:spPr bwMode="auto">
          <a:xfrm rot="1080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4427984" y="161835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4644008" y="5506783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have direita 16"/>
          <p:cNvSpPr/>
          <p:nvPr/>
        </p:nvSpPr>
        <p:spPr bwMode="auto">
          <a:xfrm>
            <a:off x="7020272" y="2950404"/>
            <a:ext cx="504056" cy="1692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Chave direita 17"/>
          <p:cNvSpPr/>
          <p:nvPr/>
        </p:nvSpPr>
        <p:spPr bwMode="auto">
          <a:xfrm rot="10800000">
            <a:off x="1881480" y="1827767"/>
            <a:ext cx="360000" cy="1116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" name="Conector reto 18"/>
          <p:cNvCxnSpPr/>
          <p:nvPr/>
        </p:nvCxnSpPr>
        <p:spPr bwMode="auto">
          <a:xfrm>
            <a:off x="2320058" y="1834375"/>
            <a:ext cx="11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>
            <a:off x="2260240" y="5692990"/>
            <a:ext cx="122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Chave direita 20"/>
          <p:cNvSpPr/>
          <p:nvPr/>
        </p:nvSpPr>
        <p:spPr bwMode="auto">
          <a:xfrm rot="10800000">
            <a:off x="1845675" y="4612990"/>
            <a:ext cx="360000" cy="1080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2" name="Conector reto 21"/>
          <p:cNvCxnSpPr/>
          <p:nvPr/>
        </p:nvCxnSpPr>
        <p:spPr bwMode="auto">
          <a:xfrm>
            <a:off x="2309935" y="2950962"/>
            <a:ext cx="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Conector reto 22"/>
          <p:cNvCxnSpPr/>
          <p:nvPr/>
        </p:nvCxnSpPr>
        <p:spPr bwMode="auto">
          <a:xfrm>
            <a:off x="2267744" y="4620374"/>
            <a:ext cx="18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4" name="CaixaDeTexto 23"/>
          <p:cNvSpPr txBox="1"/>
          <p:nvPr/>
        </p:nvSpPr>
        <p:spPr>
          <a:xfrm>
            <a:off x="7236296" y="3490559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Zona Tropical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79512" y="2077781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79512" y="4786703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9" name="Conector reto 38"/>
          <p:cNvCxnSpPr/>
          <p:nvPr/>
        </p:nvCxnSpPr>
        <p:spPr bwMode="auto">
          <a:xfrm>
            <a:off x="6388281" y="4643205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Conector reto 39"/>
          <p:cNvCxnSpPr/>
          <p:nvPr/>
        </p:nvCxnSpPr>
        <p:spPr bwMode="auto">
          <a:xfrm>
            <a:off x="6396076" y="2946632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2" name="Título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352928" cy="1004689"/>
          </a:xfrm>
        </p:spPr>
        <p:txBody>
          <a:bodyPr/>
          <a:lstStyle/>
          <a:p>
            <a:pPr>
              <a:defRPr/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Zonas climáticas da Terra</a:t>
            </a:r>
            <a:endParaRPr lang="pt-BR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17" grpId="0" animBg="1"/>
      <p:bldP spid="18" grpId="0" animBg="1"/>
      <p:bldP spid="21" grpId="0" animBg="1"/>
      <p:bldP spid="24" grpId="0"/>
      <p:bldP spid="25" grpId="0"/>
      <p:bldP spid="28" grpId="0"/>
      <p:bldP spid="36" grpId="0" animBg="1"/>
      <p:bldP spid="37" grpId="0" animBg="1"/>
      <p:bldP spid="41" grpId="0"/>
      <p:bldP spid="42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196809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H="1">
            <a:off x="6552352" y="3797661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Conector de seta reta 23"/>
          <p:cNvCxnSpPr/>
          <p:nvPr/>
        </p:nvCxnSpPr>
        <p:spPr bwMode="auto">
          <a:xfrm rot="-1380000" flipH="1">
            <a:off x="6333308" y="269947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Conector de seta reta 24"/>
          <p:cNvCxnSpPr/>
          <p:nvPr/>
        </p:nvCxnSpPr>
        <p:spPr bwMode="auto">
          <a:xfrm rot="1380000" flipH="1">
            <a:off x="6304512" y="48751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2" name="Grupo 27"/>
          <p:cNvGrpSpPr>
            <a:grpSpLocks noChangeAspect="1"/>
          </p:cNvGrpSpPr>
          <p:nvPr/>
        </p:nvGrpSpPr>
        <p:grpSpPr>
          <a:xfrm>
            <a:off x="7231468" y="1651753"/>
            <a:ext cx="1257280" cy="1309461"/>
            <a:chOff x="7618448" y="2832375"/>
            <a:chExt cx="864096" cy="89996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43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0" name="Elipse 29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upo 44"/>
          <p:cNvGrpSpPr>
            <a:grpSpLocks noChangeAspect="1"/>
          </p:cNvGrpSpPr>
          <p:nvPr/>
        </p:nvGrpSpPr>
        <p:grpSpPr>
          <a:xfrm>
            <a:off x="7530824" y="3130519"/>
            <a:ext cx="1257280" cy="1309461"/>
            <a:chOff x="7618448" y="2832375"/>
            <a:chExt cx="864096" cy="89996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48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7" name="Elipse 46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0" name="Corda 69"/>
          <p:cNvSpPr/>
          <p:nvPr/>
        </p:nvSpPr>
        <p:spPr bwMode="auto">
          <a:xfrm rot="1080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grpSp>
        <p:nvGrpSpPr>
          <p:cNvPr id="8" name="Grupo 55"/>
          <p:cNvGrpSpPr>
            <a:grpSpLocks noChangeAspect="1"/>
          </p:cNvGrpSpPr>
          <p:nvPr/>
        </p:nvGrpSpPr>
        <p:grpSpPr>
          <a:xfrm>
            <a:off x="7199828" y="4611546"/>
            <a:ext cx="1257280" cy="1309461"/>
            <a:chOff x="7618448" y="2832375"/>
            <a:chExt cx="864096" cy="899960"/>
          </a:xfrm>
        </p:grpSpPr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69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3" name="Elipse 6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1" name="Corda 70"/>
          <p:cNvSpPr/>
          <p:nvPr/>
        </p:nvSpPr>
        <p:spPr bwMode="auto">
          <a:xfrm rot="9420000" flipH="1">
            <a:off x="2296367" y="1661965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72" name="Corda 71"/>
          <p:cNvSpPr/>
          <p:nvPr/>
        </p:nvSpPr>
        <p:spPr bwMode="auto">
          <a:xfrm rot="12180000" flipH="1">
            <a:off x="2289911" y="1653873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Visão geocêntrica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5724128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6588224" y="158873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solstício de junho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6660232" y="569318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solstício de dezembro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7" name="CaixaDeTexto 76"/>
          <p:cNvSpPr txBox="1"/>
          <p:nvPr/>
        </p:nvSpPr>
        <p:spPr>
          <a:xfrm>
            <a:off x="6911752" y="2996952"/>
            <a:ext cx="226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8" name="CaixaDeTexto 77"/>
          <p:cNvSpPr txBox="1"/>
          <p:nvPr/>
        </p:nvSpPr>
        <p:spPr>
          <a:xfrm>
            <a:off x="6651848" y="4170566"/>
            <a:ext cx="2528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9" name="CaixaDeTexto 78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0" grpId="2" animBg="1"/>
      <p:bldP spid="71" grpId="0" animBg="1"/>
      <p:bldP spid="71" grpId="1" animBg="1"/>
      <p:bldP spid="72" grpId="0" animBg="1"/>
      <p:bldP spid="75" grpId="0"/>
      <p:bldP spid="75" grpId="1"/>
      <p:bldP spid="76" grpId="0"/>
      <p:bldP spid="77" grpId="0"/>
      <p:bldP spid="77" grpId="1"/>
      <p:bldP spid="78" grpId="0"/>
      <p:bldP spid="78" grpId="1"/>
      <p:bldP spid="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900893" y="268817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70C0">
              <a:alpha val="65000"/>
            </a:srgb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85532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grpSp>
        <p:nvGrpSpPr>
          <p:cNvPr id="2" name="Grupo 44"/>
          <p:cNvGrpSpPr>
            <a:grpSpLocks noChangeAspect="1"/>
          </p:cNvGrpSpPr>
          <p:nvPr/>
        </p:nvGrpSpPr>
        <p:grpSpPr>
          <a:xfrm>
            <a:off x="7092280" y="1700808"/>
            <a:ext cx="1257280" cy="1309461"/>
            <a:chOff x="7618448" y="2832375"/>
            <a:chExt cx="864096" cy="89996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48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7" name="Elipse 46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6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Movimento pendular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5940152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01146 0.07176 C 0.01597 0.09121 0.01875 0.1169 0.02014 0.14121 C 0.02205 0.16598 0.02274 0.19422 0.0217 0.22038 C 0.02101 0.247 0.01632 0.28241 0.01441 0.29838 C 0.01163 0.32061 0.00712 0.33496 0.0033 0.35093 L -0.00851 0.39491 L -0.02083 0.43172 " pathEditMode="relative" rAng="205594" ptsTypes="FfafaFAF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2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Visão heliocêntrica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2065591" y="1993549"/>
            <a:ext cx="4861182" cy="3518900"/>
          </a:xfrm>
          <a:prstGeom prst="ellipse">
            <a:avLst/>
          </a:prstGeom>
          <a:noFill/>
          <a:ln w="60325"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3" name="Grupo 45"/>
          <p:cNvGrpSpPr/>
          <p:nvPr/>
        </p:nvGrpSpPr>
        <p:grpSpPr>
          <a:xfrm>
            <a:off x="4097460" y="1412776"/>
            <a:ext cx="706171" cy="1075696"/>
            <a:chOff x="4169468" y="1412776"/>
            <a:chExt cx="706171" cy="1075696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4269069" y="1412776"/>
              <a:ext cx="537847" cy="107569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5" name="Grupo 53"/>
            <p:cNvGrpSpPr>
              <a:grpSpLocks noChangeAspect="1"/>
            </p:cNvGrpSpPr>
            <p:nvPr/>
          </p:nvGrpSpPr>
          <p:grpSpPr>
            <a:xfrm rot="10800000">
              <a:off x="4169468" y="1591757"/>
              <a:ext cx="706171" cy="691380"/>
              <a:chOff x="2799991" y="1617840"/>
              <a:chExt cx="1072052" cy="1049611"/>
            </a:xfrm>
          </p:grpSpPr>
          <p:grpSp>
            <p:nvGrpSpPr>
              <p:cNvPr id="9" name="Grupo 76"/>
              <p:cNvGrpSpPr/>
              <p:nvPr/>
            </p:nvGrpSpPr>
            <p:grpSpPr>
              <a:xfrm>
                <a:off x="2799991" y="1617840"/>
                <a:ext cx="1072052" cy="1049611"/>
                <a:chOff x="3967884" y="2559293"/>
                <a:chExt cx="1072052" cy="1049611"/>
              </a:xfrm>
            </p:grpSpPr>
            <p:pic>
              <p:nvPicPr>
                <p:cNvPr id="42" name="Picture 12" descr="Earth_rotate_200_x_200_72dpi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2180000">
                  <a:off x="3995936" y="2564904"/>
                  <a:ext cx="1044000" cy="1044000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</p:pic>
            <p:sp>
              <p:nvSpPr>
                <p:cNvPr id="43" name="Lua 30"/>
                <p:cNvSpPr>
                  <a:spLocks/>
                </p:cNvSpPr>
                <p:nvPr/>
              </p:nvSpPr>
              <p:spPr bwMode="auto">
                <a:xfrm>
                  <a:off x="3967884" y="2559293"/>
                  <a:ext cx="504000" cy="1044000"/>
                </a:xfrm>
                <a:prstGeom prst="moon">
                  <a:avLst>
                    <a:gd name="adj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657966"/>
                  <a:endParaRPr kumimoji="0" lang="pt-BR" sz="6000" b="0" i="0" u="none" strike="noStrike" cap="none" normalizeH="0" baseline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41" name="Elipse 28"/>
              <p:cNvSpPr/>
              <p:nvPr/>
            </p:nvSpPr>
            <p:spPr>
              <a:xfrm rot="10800000">
                <a:off x="2810203" y="1620962"/>
                <a:ext cx="1059538" cy="104504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sp>
        <p:nvSpPr>
          <p:cNvPr id="10" name="Corda 9"/>
          <p:cNvSpPr>
            <a:spLocks/>
          </p:cNvSpPr>
          <p:nvPr/>
        </p:nvSpPr>
        <p:spPr>
          <a:xfrm rot="13620000">
            <a:off x="6627379" y="3222554"/>
            <a:ext cx="677293" cy="677303"/>
          </a:xfrm>
          <a:prstGeom prst="chord">
            <a:avLst>
              <a:gd name="adj1" fmla="val 2398126"/>
              <a:gd name="adj2" fmla="val 13696459"/>
            </a:avLst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11" name="Grupo 116"/>
          <p:cNvGrpSpPr/>
          <p:nvPr/>
        </p:nvGrpSpPr>
        <p:grpSpPr>
          <a:xfrm>
            <a:off x="3132969" y="2017377"/>
            <a:ext cx="2688940" cy="2688942"/>
            <a:chOff x="7931363" y="3862827"/>
            <a:chExt cx="845160" cy="911418"/>
          </a:xfrm>
        </p:grpSpPr>
        <p:sp>
          <p:nvSpPr>
            <p:cNvPr id="36" name="Elipse 35"/>
            <p:cNvSpPr/>
            <p:nvPr/>
          </p:nvSpPr>
          <p:spPr bwMode="auto">
            <a:xfrm>
              <a:off x="7931363" y="3862827"/>
              <a:ext cx="845160" cy="911418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7000">
                  <a:srgbClr val="FFFF8B"/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3656578"/>
              <a:endParaRPr lang="pt-BR" sz="6000" b="0" dirty="0" smtClean="0">
                <a:latin typeface="Helvetica 55 Roman" pitchFamily="34" charset="0"/>
              </a:endParaRPr>
            </a:p>
          </p:txBody>
        </p:sp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8029557" y="3976886"/>
              <a:ext cx="657469" cy="708660"/>
              <a:chOff x="5481" y="5955"/>
              <a:chExt cx="1036" cy="1116"/>
            </a:xfrm>
          </p:grpSpPr>
          <p:sp>
            <p:nvSpPr>
              <p:cNvPr id="38" name="AutoShape 3"/>
              <p:cNvSpPr>
                <a:spLocks noChangeArrowheads="1"/>
              </p:cNvSpPr>
              <p:nvPr/>
            </p:nvSpPr>
            <p:spPr bwMode="auto">
              <a:xfrm>
                <a:off x="5481" y="5955"/>
                <a:ext cx="1036" cy="1116"/>
              </a:xfrm>
              <a:prstGeom prst="star16">
                <a:avLst>
                  <a:gd name="adj" fmla="val 36712"/>
                </a:avLst>
              </a:prstGeom>
              <a:gradFill>
                <a:gsLst>
                  <a:gs pos="64000">
                    <a:srgbClr val="FFFF00"/>
                  </a:gs>
                  <a:gs pos="81000">
                    <a:srgbClr val="FFC000">
                      <a:alpha val="36000"/>
                    </a:srgbClr>
                  </a:gs>
                  <a:gs pos="96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  <p:sp>
            <p:nvSpPr>
              <p:cNvPr id="39" name="Oval 4"/>
              <p:cNvSpPr>
                <a:spLocks noChangeAspect="1" noChangeArrowheads="1"/>
              </p:cNvSpPr>
              <p:nvPr/>
            </p:nvSpPr>
            <p:spPr bwMode="auto">
              <a:xfrm>
                <a:off x="5726" y="6214"/>
                <a:ext cx="542" cy="585"/>
              </a:xfrm>
              <a:prstGeom prst="ellipse">
                <a:avLst/>
              </a:pr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13" name="Grupo 43"/>
          <p:cNvGrpSpPr/>
          <p:nvPr/>
        </p:nvGrpSpPr>
        <p:grpSpPr>
          <a:xfrm>
            <a:off x="3722545" y="4318611"/>
            <a:ext cx="1659547" cy="2330674"/>
            <a:chOff x="3794553" y="4318611"/>
            <a:chExt cx="1659547" cy="2330674"/>
          </a:xfrm>
        </p:grpSpPr>
        <p:cxnSp>
          <p:nvCxnSpPr>
            <p:cNvPr id="4" name="Conector reto 3"/>
            <p:cNvCxnSpPr/>
            <p:nvPr/>
          </p:nvCxnSpPr>
          <p:spPr bwMode="auto">
            <a:xfrm flipV="1">
              <a:off x="4057109" y="4318611"/>
              <a:ext cx="1115536" cy="233067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5" name="Grupo 61"/>
            <p:cNvGrpSpPr>
              <a:grpSpLocks noChangeAspect="1"/>
            </p:cNvGrpSpPr>
            <p:nvPr/>
          </p:nvGrpSpPr>
          <p:grpSpPr>
            <a:xfrm>
              <a:off x="3794553" y="4674451"/>
              <a:ext cx="1659547" cy="1628279"/>
              <a:chOff x="25851516" y="17833454"/>
              <a:chExt cx="2653328" cy="2603337"/>
            </a:xfrm>
          </p:grpSpPr>
          <p:grpSp>
            <p:nvGrpSpPr>
              <p:cNvPr id="18" name="Grupo 53"/>
              <p:cNvGrpSpPr>
                <a:grpSpLocks noChangeAspect="1"/>
              </p:cNvGrpSpPr>
              <p:nvPr/>
            </p:nvGrpSpPr>
            <p:grpSpPr>
              <a:xfrm rot="10800000">
                <a:off x="25851516" y="17833454"/>
                <a:ext cx="2653328" cy="2603337"/>
                <a:chOff x="2799991" y="1617840"/>
                <a:chExt cx="1069750" cy="1049611"/>
              </a:xfrm>
            </p:grpSpPr>
            <p:grpSp>
              <p:nvGrpSpPr>
                <p:cNvPr id="20" name="Grupo 76"/>
                <p:cNvGrpSpPr/>
                <p:nvPr/>
              </p:nvGrpSpPr>
              <p:grpSpPr>
                <a:xfrm>
                  <a:off x="2799991" y="1617840"/>
                  <a:ext cx="1065201" cy="1049611"/>
                  <a:chOff x="3967884" y="2559293"/>
                  <a:chExt cx="1065201" cy="1049611"/>
                </a:xfrm>
              </p:grpSpPr>
              <p:pic>
                <p:nvPicPr>
                  <p:cNvPr id="34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89085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5" name="Lua 34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33" name="Elipse 32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31" name="Corda 30"/>
              <p:cNvSpPr>
                <a:spLocks noChangeAspect="1"/>
              </p:cNvSpPr>
              <p:nvPr/>
            </p:nvSpPr>
            <p:spPr bwMode="auto">
              <a:xfrm flipH="1">
                <a:off x="25869050" y="17889296"/>
                <a:ext cx="2591999" cy="2520000"/>
              </a:xfrm>
              <a:prstGeom prst="chord">
                <a:avLst>
                  <a:gd name="adj1" fmla="val 5336299"/>
                  <a:gd name="adj2" fmla="val 5243506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24" name="Grupo 44"/>
          <p:cNvGrpSpPr/>
          <p:nvPr/>
        </p:nvGrpSpPr>
        <p:grpSpPr>
          <a:xfrm>
            <a:off x="6429588" y="2627914"/>
            <a:ext cx="1095816" cy="1733066"/>
            <a:chOff x="6501596" y="2627914"/>
            <a:chExt cx="1095816" cy="1733066"/>
          </a:xfrm>
        </p:grpSpPr>
        <p:cxnSp>
          <p:nvCxnSpPr>
            <p:cNvPr id="7" name="Conector reto 6"/>
            <p:cNvCxnSpPr/>
            <p:nvPr/>
          </p:nvCxnSpPr>
          <p:spPr bwMode="auto">
            <a:xfrm flipV="1">
              <a:off x="6659504" y="2627914"/>
              <a:ext cx="81673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6" name="Grupo 44"/>
            <p:cNvGrpSpPr>
              <a:grpSpLocks noChangeAspect="1"/>
            </p:cNvGrpSpPr>
            <p:nvPr/>
          </p:nvGrpSpPr>
          <p:grpSpPr>
            <a:xfrm>
              <a:off x="6501596" y="2926717"/>
              <a:ext cx="1095816" cy="1072861"/>
              <a:chOff x="25424435" y="11150578"/>
              <a:chExt cx="2659038" cy="2603337"/>
            </a:xfrm>
          </p:grpSpPr>
          <p:grpSp>
            <p:nvGrpSpPr>
              <p:cNvPr id="30" name="Grupo 53"/>
              <p:cNvGrpSpPr>
                <a:grpSpLocks noChangeAspect="1"/>
              </p:cNvGrpSpPr>
              <p:nvPr/>
            </p:nvGrpSpPr>
            <p:grpSpPr>
              <a:xfrm rot="10800000">
                <a:off x="25424435" y="11150578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32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8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9" name="Lua 28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7" name="Elipse 26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25" name="Lua 24"/>
              <p:cNvSpPr/>
              <p:nvPr/>
            </p:nvSpPr>
            <p:spPr bwMode="auto">
              <a:xfrm rot="10800000">
                <a:off x="26841710" y="11209671"/>
                <a:ext cx="1188001" cy="2520000"/>
              </a:xfrm>
              <a:prstGeom prst="moon">
                <a:avLst>
                  <a:gd name="adj" fmla="val 83177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37" name="Grupo 46"/>
          <p:cNvGrpSpPr/>
          <p:nvPr/>
        </p:nvGrpSpPr>
        <p:grpSpPr>
          <a:xfrm>
            <a:off x="1547664" y="2548233"/>
            <a:ext cx="1095816" cy="1733066"/>
            <a:chOff x="1619672" y="2548233"/>
            <a:chExt cx="1095816" cy="1733066"/>
          </a:xfrm>
        </p:grpSpPr>
        <p:cxnSp>
          <p:nvCxnSpPr>
            <p:cNvPr id="14" name="Conector reto 13"/>
            <p:cNvCxnSpPr/>
            <p:nvPr/>
          </p:nvCxnSpPr>
          <p:spPr bwMode="auto">
            <a:xfrm flipV="1">
              <a:off x="1719273" y="2548233"/>
              <a:ext cx="83665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0" name="Grupo 52"/>
            <p:cNvGrpSpPr>
              <a:grpSpLocks noChangeAspect="1"/>
            </p:cNvGrpSpPr>
            <p:nvPr/>
          </p:nvGrpSpPr>
          <p:grpSpPr>
            <a:xfrm>
              <a:off x="1619672" y="2886878"/>
              <a:ext cx="1095816" cy="1072861"/>
              <a:chOff x="7777217" y="11006562"/>
              <a:chExt cx="2659038" cy="2603337"/>
            </a:xfrm>
          </p:grpSpPr>
          <p:grpSp>
            <p:nvGrpSpPr>
              <p:cNvPr id="44" name="Grupo 53"/>
              <p:cNvGrpSpPr>
                <a:grpSpLocks noChangeAspect="1"/>
              </p:cNvGrpSpPr>
              <p:nvPr/>
            </p:nvGrpSpPr>
            <p:grpSpPr>
              <a:xfrm rot="10800000">
                <a:off x="7777217" y="11006562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45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2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3" name="Lua 22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1" name="Elipse 20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19" name="Lua 18"/>
              <p:cNvSpPr/>
              <p:nvPr/>
            </p:nvSpPr>
            <p:spPr bwMode="auto">
              <a:xfrm>
                <a:off x="7787309" y="11043217"/>
                <a:ext cx="1188000" cy="2520000"/>
              </a:xfrm>
              <a:prstGeom prst="moon">
                <a:avLst>
                  <a:gd name="adj" fmla="val 87500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6" name="Triângulo isósceles 15"/>
          <p:cNvSpPr/>
          <p:nvPr/>
        </p:nvSpPr>
        <p:spPr bwMode="auto">
          <a:xfrm rot="14743544">
            <a:off x="2977974" y="2108565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3335769">
            <a:off x="6065332" y="4800656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5868144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0" y="3081154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junho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236296" y="3657218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dezembro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860032" y="1136938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691680" y="5445224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Visão heliocêntrica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2065591" y="1993549"/>
            <a:ext cx="4861182" cy="3518900"/>
          </a:xfrm>
          <a:prstGeom prst="ellipse">
            <a:avLst/>
          </a:prstGeom>
          <a:noFill/>
          <a:ln w="60325"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3" name="Grupo 45"/>
          <p:cNvGrpSpPr/>
          <p:nvPr/>
        </p:nvGrpSpPr>
        <p:grpSpPr>
          <a:xfrm>
            <a:off x="4097460" y="1412776"/>
            <a:ext cx="706171" cy="1075696"/>
            <a:chOff x="4169468" y="1412776"/>
            <a:chExt cx="706171" cy="1075696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4269069" y="1412776"/>
              <a:ext cx="537847" cy="107569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5" name="Grupo 53"/>
            <p:cNvGrpSpPr>
              <a:grpSpLocks noChangeAspect="1"/>
            </p:cNvGrpSpPr>
            <p:nvPr/>
          </p:nvGrpSpPr>
          <p:grpSpPr>
            <a:xfrm rot="10800000">
              <a:off x="4169468" y="1591757"/>
              <a:ext cx="706171" cy="691380"/>
              <a:chOff x="2799991" y="1617840"/>
              <a:chExt cx="1072052" cy="1049611"/>
            </a:xfrm>
          </p:grpSpPr>
          <p:grpSp>
            <p:nvGrpSpPr>
              <p:cNvPr id="9" name="Grupo 76"/>
              <p:cNvGrpSpPr/>
              <p:nvPr/>
            </p:nvGrpSpPr>
            <p:grpSpPr>
              <a:xfrm>
                <a:off x="2799991" y="1617840"/>
                <a:ext cx="1072052" cy="1049611"/>
                <a:chOff x="3967884" y="2559293"/>
                <a:chExt cx="1072052" cy="1049611"/>
              </a:xfrm>
            </p:grpSpPr>
            <p:pic>
              <p:nvPicPr>
                <p:cNvPr id="42" name="Picture 12" descr="Earth_rotate_200_x_200_72dpi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2180000">
                  <a:off x="3995936" y="2564904"/>
                  <a:ext cx="1044000" cy="1044000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</p:pic>
            <p:sp>
              <p:nvSpPr>
                <p:cNvPr id="43" name="Lua 30"/>
                <p:cNvSpPr>
                  <a:spLocks/>
                </p:cNvSpPr>
                <p:nvPr/>
              </p:nvSpPr>
              <p:spPr bwMode="auto">
                <a:xfrm>
                  <a:off x="3967884" y="2559293"/>
                  <a:ext cx="504000" cy="1044000"/>
                </a:xfrm>
                <a:prstGeom prst="moon">
                  <a:avLst>
                    <a:gd name="adj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657966"/>
                  <a:endParaRPr kumimoji="0" lang="pt-BR" sz="6000" b="0" i="0" u="none" strike="noStrike" cap="none" normalizeH="0" baseline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41" name="Elipse 28"/>
              <p:cNvSpPr/>
              <p:nvPr/>
            </p:nvSpPr>
            <p:spPr>
              <a:xfrm rot="10800000">
                <a:off x="2810203" y="1620962"/>
                <a:ext cx="1059538" cy="104504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sp>
        <p:nvSpPr>
          <p:cNvPr id="10" name="Corda 9"/>
          <p:cNvSpPr>
            <a:spLocks/>
          </p:cNvSpPr>
          <p:nvPr/>
        </p:nvSpPr>
        <p:spPr>
          <a:xfrm rot="13620000">
            <a:off x="6627379" y="3222554"/>
            <a:ext cx="677293" cy="677303"/>
          </a:xfrm>
          <a:prstGeom prst="chord">
            <a:avLst>
              <a:gd name="adj1" fmla="val 2398126"/>
              <a:gd name="adj2" fmla="val 13696459"/>
            </a:avLst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11" name="Grupo 116"/>
          <p:cNvGrpSpPr/>
          <p:nvPr/>
        </p:nvGrpSpPr>
        <p:grpSpPr>
          <a:xfrm>
            <a:off x="3132969" y="2017377"/>
            <a:ext cx="2688940" cy="2688942"/>
            <a:chOff x="7931363" y="3862827"/>
            <a:chExt cx="845160" cy="911418"/>
          </a:xfrm>
        </p:grpSpPr>
        <p:sp>
          <p:nvSpPr>
            <p:cNvPr id="36" name="Elipse 35"/>
            <p:cNvSpPr/>
            <p:nvPr/>
          </p:nvSpPr>
          <p:spPr bwMode="auto">
            <a:xfrm>
              <a:off x="7931363" y="3862827"/>
              <a:ext cx="845160" cy="911418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7000">
                  <a:srgbClr val="FFFF8B"/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3656578"/>
              <a:endParaRPr lang="pt-BR" sz="6000" b="0" dirty="0" smtClean="0">
                <a:latin typeface="Helvetica 55 Roman" pitchFamily="34" charset="0"/>
              </a:endParaRPr>
            </a:p>
          </p:txBody>
        </p:sp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8029557" y="3976886"/>
              <a:ext cx="657469" cy="708660"/>
              <a:chOff x="5481" y="5955"/>
              <a:chExt cx="1036" cy="1116"/>
            </a:xfrm>
          </p:grpSpPr>
          <p:sp>
            <p:nvSpPr>
              <p:cNvPr id="38" name="AutoShape 3"/>
              <p:cNvSpPr>
                <a:spLocks noChangeArrowheads="1"/>
              </p:cNvSpPr>
              <p:nvPr/>
            </p:nvSpPr>
            <p:spPr bwMode="auto">
              <a:xfrm>
                <a:off x="5481" y="5955"/>
                <a:ext cx="1036" cy="1116"/>
              </a:xfrm>
              <a:prstGeom prst="star16">
                <a:avLst>
                  <a:gd name="adj" fmla="val 36712"/>
                </a:avLst>
              </a:prstGeom>
              <a:gradFill>
                <a:gsLst>
                  <a:gs pos="64000">
                    <a:srgbClr val="FFFF00"/>
                  </a:gs>
                  <a:gs pos="81000">
                    <a:srgbClr val="FFC000">
                      <a:alpha val="36000"/>
                    </a:srgbClr>
                  </a:gs>
                  <a:gs pos="96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  <p:sp>
            <p:nvSpPr>
              <p:cNvPr id="39" name="Oval 4"/>
              <p:cNvSpPr>
                <a:spLocks noChangeAspect="1" noChangeArrowheads="1"/>
              </p:cNvSpPr>
              <p:nvPr/>
            </p:nvSpPr>
            <p:spPr bwMode="auto">
              <a:xfrm>
                <a:off x="5726" y="6214"/>
                <a:ext cx="542" cy="585"/>
              </a:xfrm>
              <a:prstGeom prst="ellipse">
                <a:avLst/>
              </a:pr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13" name="Grupo 43"/>
          <p:cNvGrpSpPr/>
          <p:nvPr/>
        </p:nvGrpSpPr>
        <p:grpSpPr>
          <a:xfrm>
            <a:off x="3722545" y="4318611"/>
            <a:ext cx="1659547" cy="2330674"/>
            <a:chOff x="3794553" y="4318611"/>
            <a:chExt cx="1659547" cy="2330674"/>
          </a:xfrm>
        </p:grpSpPr>
        <p:cxnSp>
          <p:nvCxnSpPr>
            <p:cNvPr id="4" name="Conector reto 3"/>
            <p:cNvCxnSpPr/>
            <p:nvPr/>
          </p:nvCxnSpPr>
          <p:spPr bwMode="auto">
            <a:xfrm flipV="1">
              <a:off x="4057109" y="4318611"/>
              <a:ext cx="1115536" cy="233067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5" name="Grupo 61"/>
            <p:cNvGrpSpPr>
              <a:grpSpLocks noChangeAspect="1"/>
            </p:cNvGrpSpPr>
            <p:nvPr/>
          </p:nvGrpSpPr>
          <p:grpSpPr>
            <a:xfrm>
              <a:off x="3794553" y="4674451"/>
              <a:ext cx="1659547" cy="1628279"/>
              <a:chOff x="25851516" y="17833454"/>
              <a:chExt cx="2653328" cy="2603337"/>
            </a:xfrm>
          </p:grpSpPr>
          <p:grpSp>
            <p:nvGrpSpPr>
              <p:cNvPr id="18" name="Grupo 53"/>
              <p:cNvGrpSpPr>
                <a:grpSpLocks noChangeAspect="1"/>
              </p:cNvGrpSpPr>
              <p:nvPr/>
            </p:nvGrpSpPr>
            <p:grpSpPr>
              <a:xfrm rot="10800000">
                <a:off x="25851516" y="17833454"/>
                <a:ext cx="2653328" cy="2603337"/>
                <a:chOff x="2799991" y="1617840"/>
                <a:chExt cx="1069750" cy="1049611"/>
              </a:xfrm>
            </p:grpSpPr>
            <p:grpSp>
              <p:nvGrpSpPr>
                <p:cNvPr id="20" name="Grupo 76"/>
                <p:cNvGrpSpPr/>
                <p:nvPr/>
              </p:nvGrpSpPr>
              <p:grpSpPr>
                <a:xfrm>
                  <a:off x="2799991" y="1617840"/>
                  <a:ext cx="1065201" cy="1049611"/>
                  <a:chOff x="3967884" y="2559293"/>
                  <a:chExt cx="1065201" cy="1049611"/>
                </a:xfrm>
              </p:grpSpPr>
              <p:pic>
                <p:nvPicPr>
                  <p:cNvPr id="34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89085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5" name="Lua 34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33" name="Elipse 32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31" name="Corda 30"/>
              <p:cNvSpPr>
                <a:spLocks noChangeAspect="1"/>
              </p:cNvSpPr>
              <p:nvPr/>
            </p:nvSpPr>
            <p:spPr bwMode="auto">
              <a:xfrm flipH="1">
                <a:off x="25869050" y="17889296"/>
                <a:ext cx="2591999" cy="2520000"/>
              </a:xfrm>
              <a:prstGeom prst="chord">
                <a:avLst>
                  <a:gd name="adj1" fmla="val 5336299"/>
                  <a:gd name="adj2" fmla="val 5243506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24" name="Grupo 44"/>
          <p:cNvGrpSpPr/>
          <p:nvPr/>
        </p:nvGrpSpPr>
        <p:grpSpPr>
          <a:xfrm>
            <a:off x="6429588" y="2627914"/>
            <a:ext cx="1095816" cy="1733066"/>
            <a:chOff x="6501596" y="2627914"/>
            <a:chExt cx="1095816" cy="1733066"/>
          </a:xfrm>
        </p:grpSpPr>
        <p:cxnSp>
          <p:nvCxnSpPr>
            <p:cNvPr id="7" name="Conector reto 6"/>
            <p:cNvCxnSpPr/>
            <p:nvPr/>
          </p:nvCxnSpPr>
          <p:spPr bwMode="auto">
            <a:xfrm flipV="1">
              <a:off x="6659504" y="2627914"/>
              <a:ext cx="81673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6" name="Grupo 44"/>
            <p:cNvGrpSpPr>
              <a:grpSpLocks noChangeAspect="1"/>
            </p:cNvGrpSpPr>
            <p:nvPr/>
          </p:nvGrpSpPr>
          <p:grpSpPr>
            <a:xfrm>
              <a:off x="6501596" y="2926717"/>
              <a:ext cx="1095816" cy="1072861"/>
              <a:chOff x="25424435" y="11150578"/>
              <a:chExt cx="2659038" cy="2603337"/>
            </a:xfrm>
          </p:grpSpPr>
          <p:grpSp>
            <p:nvGrpSpPr>
              <p:cNvPr id="30" name="Grupo 53"/>
              <p:cNvGrpSpPr>
                <a:grpSpLocks noChangeAspect="1"/>
              </p:cNvGrpSpPr>
              <p:nvPr/>
            </p:nvGrpSpPr>
            <p:grpSpPr>
              <a:xfrm rot="10800000">
                <a:off x="25424435" y="11150578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32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8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9" name="Lua 28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7" name="Elipse 26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25" name="Lua 24"/>
              <p:cNvSpPr/>
              <p:nvPr/>
            </p:nvSpPr>
            <p:spPr bwMode="auto">
              <a:xfrm rot="10800000">
                <a:off x="26841710" y="11209671"/>
                <a:ext cx="1188001" cy="2520000"/>
              </a:xfrm>
              <a:prstGeom prst="moon">
                <a:avLst>
                  <a:gd name="adj" fmla="val 83177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37" name="Grupo 46"/>
          <p:cNvGrpSpPr/>
          <p:nvPr/>
        </p:nvGrpSpPr>
        <p:grpSpPr>
          <a:xfrm>
            <a:off x="1547664" y="2548233"/>
            <a:ext cx="1095816" cy="1733066"/>
            <a:chOff x="1619672" y="2548233"/>
            <a:chExt cx="1095816" cy="1733066"/>
          </a:xfrm>
        </p:grpSpPr>
        <p:cxnSp>
          <p:nvCxnSpPr>
            <p:cNvPr id="14" name="Conector reto 13"/>
            <p:cNvCxnSpPr/>
            <p:nvPr/>
          </p:nvCxnSpPr>
          <p:spPr bwMode="auto">
            <a:xfrm flipV="1">
              <a:off x="1719273" y="2548233"/>
              <a:ext cx="83665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0" name="Grupo 52"/>
            <p:cNvGrpSpPr>
              <a:grpSpLocks noChangeAspect="1"/>
            </p:cNvGrpSpPr>
            <p:nvPr/>
          </p:nvGrpSpPr>
          <p:grpSpPr>
            <a:xfrm>
              <a:off x="1619672" y="2886878"/>
              <a:ext cx="1095816" cy="1072861"/>
              <a:chOff x="7777217" y="11006562"/>
              <a:chExt cx="2659038" cy="2603337"/>
            </a:xfrm>
          </p:grpSpPr>
          <p:grpSp>
            <p:nvGrpSpPr>
              <p:cNvPr id="44" name="Grupo 53"/>
              <p:cNvGrpSpPr>
                <a:grpSpLocks noChangeAspect="1"/>
              </p:cNvGrpSpPr>
              <p:nvPr/>
            </p:nvGrpSpPr>
            <p:grpSpPr>
              <a:xfrm rot="10800000">
                <a:off x="7777217" y="11006562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45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2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3" name="Lua 22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1" name="Elipse 20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19" name="Lua 18"/>
              <p:cNvSpPr/>
              <p:nvPr/>
            </p:nvSpPr>
            <p:spPr bwMode="auto">
              <a:xfrm>
                <a:off x="7787309" y="11043217"/>
                <a:ext cx="1188000" cy="2520000"/>
              </a:xfrm>
              <a:prstGeom prst="moon">
                <a:avLst>
                  <a:gd name="adj" fmla="val 87500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6" name="Triângulo isósceles 15"/>
          <p:cNvSpPr/>
          <p:nvPr/>
        </p:nvSpPr>
        <p:spPr bwMode="auto">
          <a:xfrm rot="14743544">
            <a:off x="2977974" y="2108565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3335769">
            <a:off x="6065332" y="4800656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5868144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0" y="3081154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junho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236296" y="3657218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dezembro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860032" y="1136938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691680" y="5445224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ítulo 28"/>
          <p:cNvSpPr>
            <a:spLocks noGrp="1"/>
          </p:cNvSpPr>
          <p:nvPr>
            <p:ph type="subTitle" idx="1"/>
          </p:nvPr>
        </p:nvSpPr>
        <p:spPr>
          <a:xfrm>
            <a:off x="395536" y="2324472"/>
            <a:ext cx="8568952" cy="1752600"/>
          </a:xfrm>
        </p:spPr>
        <p:txBody>
          <a:bodyPr/>
          <a:lstStyle/>
          <a:p>
            <a:pPr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Importante! </a:t>
            </a: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Nas figuras usamos perspectiva oblíqua. Cuidado para não interpretar que a órbita é achatada!</a:t>
            </a:r>
            <a:endParaRPr lang="en-US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title"/>
          </p:nvPr>
        </p:nvSpPr>
        <p:spPr>
          <a:xfrm>
            <a:off x="785813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Simulador: as estações do ano vistas do espaço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ítulo 28"/>
          <p:cNvSpPr>
            <a:spLocks noGrp="1"/>
          </p:cNvSpPr>
          <p:nvPr>
            <p:ph type="subTitle" idx="1"/>
          </p:nvPr>
        </p:nvSpPr>
        <p:spPr>
          <a:xfrm>
            <a:off x="395536" y="2324472"/>
            <a:ext cx="8568952" cy="1752600"/>
          </a:xfrm>
        </p:spPr>
        <p:txBody>
          <a:bodyPr/>
          <a:lstStyle/>
          <a:p>
            <a:pPr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Gostou do assunto?  </a:t>
            </a: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Então venha fazer o minicurso de Estações do Ano – 16 de outubro a 06 de novembro, inscrições a partir do dia 15 </a:t>
            </a:r>
            <a:r>
              <a:rPr lang="pt-BR" smtClean="0">
                <a:solidFill>
                  <a:srgbClr val="00B0F0"/>
                </a:solidFill>
                <a:latin typeface="Century Gothic" pitchFamily="34" charset="0"/>
              </a:rPr>
              <a:t>de setembro/2015!</a:t>
            </a:r>
            <a:endParaRPr lang="en-US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06194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6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096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Zênite</a:t>
            </a:r>
          </a:p>
        </p:txBody>
      </p:sp>
      <p:sp>
        <p:nvSpPr>
          <p:cNvPr id="592922" name="Line 26"/>
          <p:cNvSpPr>
            <a:spLocks noChangeShapeType="1"/>
          </p:cNvSpPr>
          <p:nvPr/>
        </p:nvSpPr>
        <p:spPr bwMode="auto">
          <a:xfrm>
            <a:off x="4644008" y="1484313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53838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64112" y="462989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4257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101"/>
          <p:cNvGrpSpPr/>
          <p:nvPr/>
        </p:nvGrpSpPr>
        <p:grpSpPr>
          <a:xfrm rot="18342476">
            <a:off x="4321079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63" name="CaixaDeTexto 34"/>
          <p:cNvSpPr txBox="1">
            <a:spLocks noChangeArrowheads="1"/>
          </p:cNvSpPr>
          <p:nvPr/>
        </p:nvSpPr>
        <p:spPr bwMode="auto">
          <a:xfrm>
            <a:off x="4728567" y="1052736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itchFamily="34" charset="0"/>
              </a:rPr>
              <a:t>?</a:t>
            </a:r>
            <a:endParaRPr lang="pt-BR" sz="150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9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592922" grpId="0" animBg="1"/>
      <p:bldP spid="63" grpId="0"/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" name="Arco 58"/>
          <p:cNvSpPr/>
          <p:nvPr/>
        </p:nvSpPr>
        <p:spPr bwMode="auto">
          <a:xfrm>
            <a:off x="3954451" y="1474845"/>
            <a:ext cx="1404000" cy="4752000"/>
          </a:xfrm>
          <a:prstGeom prst="arc">
            <a:avLst>
              <a:gd name="adj1" fmla="val 16244478"/>
              <a:gd name="adj2" fmla="val 5483612"/>
            </a:avLst>
          </a:prstGeom>
          <a:noFill/>
          <a:ln w="50800" cap="flat" cmpd="sng" algn="ctr">
            <a:solidFill>
              <a:srgbClr val="00FF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14524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5352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solidFill>
                <a:schemeClr val="accent6">
                  <a:lumMod val="60000"/>
                  <a:lumOff val="40000"/>
                  <a:alpha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solidFill>
                <a:schemeClr val="accent6">
                  <a:lumMod val="60000"/>
                  <a:lumOff val="40000"/>
                  <a:alpha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Meridiano</a:t>
            </a: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45561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59509" y="31026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5" name="Arc 8"/>
          <p:cNvSpPr>
            <a:spLocks/>
          </p:cNvSpPr>
          <p:nvPr/>
        </p:nvSpPr>
        <p:spPr bwMode="auto">
          <a:xfrm rot="5400000" flipV="1">
            <a:off x="1905311" y="3456949"/>
            <a:ext cx="4716000" cy="792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39728" y="46287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0" y="6536377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itchFamily="34" charset="0"/>
              </a:rPr>
              <a:t>?</a:t>
            </a:r>
            <a:endParaRPr lang="pt-BR" sz="15000" dirty="0">
              <a:latin typeface="Century Gothic" pitchFamily="34" charset="0"/>
            </a:endParaRPr>
          </a:p>
        </p:txBody>
      </p:sp>
      <p:sp>
        <p:nvSpPr>
          <p:cNvPr id="61" name="CaixaDeTexto 34"/>
          <p:cNvSpPr txBox="1">
            <a:spLocks noChangeArrowheads="1"/>
          </p:cNvSpPr>
          <p:nvPr/>
        </p:nvSpPr>
        <p:spPr bwMode="auto">
          <a:xfrm>
            <a:off x="1403648" y="5445224"/>
            <a:ext cx="2592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O Meridiano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3316" grpId="0"/>
      <p:bldP spid="55" grpId="0" animBg="1"/>
      <p:bldP spid="48" grpId="0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44531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Equador Celeste</a:t>
            </a: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14525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67701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Arc 4"/>
            <p:cNvSpPr>
              <a:spLocks/>
            </p:cNvSpPr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67162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>
            <a:spLocks/>
          </p:cNvSpPr>
          <p:nvPr/>
        </p:nvSpPr>
        <p:spPr bwMode="auto">
          <a:xfrm flipV="1">
            <a:off x="2272432" y="3831016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677084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3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4866814" y="3014204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0480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" name="Grupo 32"/>
          <p:cNvGrpSpPr/>
          <p:nvPr/>
        </p:nvGrpSpPr>
        <p:grpSpPr>
          <a:xfrm flipH="1">
            <a:off x="2548272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92834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8937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8698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040269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2613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398957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916424" y="4589753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5428592" y="58581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0" name="Arco 59"/>
          <p:cNvSpPr/>
          <p:nvPr/>
        </p:nvSpPr>
        <p:spPr bwMode="auto">
          <a:xfrm rot="8526017">
            <a:off x="3677147" y="1600926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itchFamily="34" charset="0"/>
              </a:rPr>
              <a:t>?</a:t>
            </a:r>
            <a:endParaRPr lang="pt-BR" sz="150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5364" grpId="0"/>
      <p:bldP spid="140" grpId="0" animBg="1"/>
      <p:bldP spid="34" grpId="0" animBg="1"/>
      <p:bldP spid="34" grpId="1" animBg="1"/>
      <p:bldP spid="138" grpId="0" animBg="1"/>
      <p:bldP spid="35" grpId="0" animBg="1"/>
      <p:bldP spid="35" grpId="1" animBg="1"/>
      <p:bldP spid="59" grpId="0"/>
      <p:bldP spid="60" grpId="0" animBg="1"/>
      <p:bldP spid="56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44531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692288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Polos Celestes</a:t>
            </a: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437176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 (PCS)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466514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 (PCN)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691680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Arc 4"/>
            <p:cNvSpPr>
              <a:spLocks/>
            </p:cNvSpPr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67162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>
            <a:spLocks/>
          </p:cNvSpPr>
          <p:nvPr/>
        </p:nvSpPr>
        <p:spPr bwMode="auto">
          <a:xfrm flipV="1">
            <a:off x="2272432" y="3831016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492488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677084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3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0480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" name="Grupo 32"/>
          <p:cNvGrpSpPr/>
          <p:nvPr/>
        </p:nvGrpSpPr>
        <p:grpSpPr>
          <a:xfrm flipH="1">
            <a:off x="2548272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92834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8937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8698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040269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6138088" y="2109300"/>
            <a:ext cx="636551" cy="636551"/>
            <a:chOff x="7100825" y="2059484"/>
            <a:chExt cx="636551" cy="636551"/>
          </a:xfrm>
        </p:grpSpPr>
        <p:sp>
          <p:nvSpPr>
            <p:cNvPr id="54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5" name="Elipse 54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6" name="Grupo 101"/>
          <p:cNvGrpSpPr/>
          <p:nvPr/>
        </p:nvGrpSpPr>
        <p:grpSpPr>
          <a:xfrm rot="18342476">
            <a:off x="2383123" y="4995088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2613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398957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0" name="Arco 59"/>
          <p:cNvSpPr/>
          <p:nvPr/>
        </p:nvSpPr>
        <p:spPr bwMode="auto">
          <a:xfrm rot="8526017">
            <a:off x="3677147" y="1600926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20268395">
            <a:off x="4483914" y="2806406"/>
            <a:ext cx="1543596" cy="176457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 rot="21515074">
            <a:off x="5156665" y="3152422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00FF00"/>
                </a:solidFill>
                <a:latin typeface="+mj-lt"/>
                <a:cs typeface="Times New Roman" pitchFamily="18" charset="0"/>
              </a:rPr>
              <a:t>φ</a:t>
            </a:r>
            <a:endParaRPr lang="pt-BR" sz="4000" b="0" i="1" dirty="0">
              <a:solidFill>
                <a:srgbClr val="00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itchFamily="34" charset="0"/>
              </a:rPr>
              <a:t>?</a:t>
            </a:r>
            <a:endParaRPr lang="pt-BR" sz="150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5364" grpId="0"/>
      <p:bldP spid="13343" grpId="0"/>
      <p:bldP spid="13344" grpId="0"/>
      <p:bldP spid="122" grpId="0" animBg="1"/>
      <p:bldP spid="61" grpId="0" animBg="1"/>
      <p:bldP spid="62" grpId="0"/>
      <p:bldP spid="56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Eclíptica</a:t>
            </a:r>
          </a:p>
        </p:txBody>
      </p:sp>
      <p:sp>
        <p:nvSpPr>
          <p:cNvPr id="132" name="CaixaDeTexto 131"/>
          <p:cNvSpPr txBox="1"/>
          <p:nvPr/>
        </p:nvSpPr>
        <p:spPr>
          <a:xfrm>
            <a:off x="3491880" y="62181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57" name="Arc 3"/>
          <p:cNvSpPr>
            <a:spLocks/>
          </p:cNvSpPr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8" name="Arco 157"/>
          <p:cNvSpPr/>
          <p:nvPr/>
        </p:nvSpPr>
        <p:spPr bwMode="auto">
          <a:xfrm rot="8526017">
            <a:off x="3652035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9" name="Line 27"/>
          <p:cNvSpPr>
            <a:spLocks noChangeShapeType="1"/>
          </p:cNvSpPr>
          <p:nvPr/>
        </p:nvSpPr>
        <p:spPr bwMode="auto">
          <a:xfrm flipV="1">
            <a:off x="2699792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60" name="Grupo 40"/>
          <p:cNvGrpSpPr>
            <a:grpSpLocks/>
          </p:cNvGrpSpPr>
          <p:nvPr/>
        </p:nvGrpSpPr>
        <p:grpSpPr bwMode="auto">
          <a:xfrm>
            <a:off x="1714525" y="1484784"/>
            <a:ext cx="5665787" cy="4752975"/>
            <a:chOff x="1714480" y="1483866"/>
            <a:chExt cx="5665808" cy="4752975"/>
          </a:xfrm>
        </p:grpSpPr>
        <p:sp>
          <p:nvSpPr>
            <p:cNvPr id="161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2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3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" name="Arc 4"/>
            <p:cNvSpPr>
              <a:spLocks/>
            </p:cNvSpPr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65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6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7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168" name="Arc 3"/>
          <p:cNvSpPr>
            <a:spLocks/>
          </p:cNvSpPr>
          <p:nvPr/>
        </p:nvSpPr>
        <p:spPr bwMode="auto">
          <a:xfrm rot="20930720" flipV="1">
            <a:off x="2679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9" name="Arc 5"/>
          <p:cNvSpPr>
            <a:spLocks/>
          </p:cNvSpPr>
          <p:nvPr/>
        </p:nvSpPr>
        <p:spPr bwMode="auto">
          <a:xfrm flipV="1">
            <a:off x="2279936" y="3831016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0" name="Line 26"/>
          <p:cNvSpPr>
            <a:spLocks noChangeShapeType="1"/>
          </p:cNvSpPr>
          <p:nvPr/>
        </p:nvSpPr>
        <p:spPr bwMode="auto">
          <a:xfrm flipV="1">
            <a:off x="4499992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1" name="Arco 170"/>
          <p:cNvSpPr/>
          <p:nvPr/>
        </p:nvSpPr>
        <p:spPr bwMode="auto">
          <a:xfrm rot="8526017">
            <a:off x="3684588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3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72" name="Grupo 25"/>
          <p:cNvGrpSpPr/>
          <p:nvPr/>
        </p:nvGrpSpPr>
        <p:grpSpPr>
          <a:xfrm>
            <a:off x="4427984" y="3313216"/>
            <a:ext cx="288032" cy="648072"/>
            <a:chOff x="4499992" y="3313216"/>
            <a:chExt cx="288032" cy="648072"/>
          </a:xfrm>
        </p:grpSpPr>
        <p:sp>
          <p:nvSpPr>
            <p:cNvPr id="173" name="Elipse 172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174" name="Conector reto 173"/>
            <p:cNvCxnSpPr>
              <a:stCxn id="173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5" name="Conector reto 174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6" name="Conector reto 175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7" name="Conector reto 176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8" name="Conector reto 177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79" name="Grupo 32"/>
          <p:cNvGrpSpPr/>
          <p:nvPr/>
        </p:nvGrpSpPr>
        <p:grpSpPr>
          <a:xfrm flipH="1">
            <a:off x="2555776" y="1772816"/>
            <a:ext cx="3960440" cy="4033515"/>
            <a:chOff x="2555875" y="1700535"/>
            <a:chExt cx="3805696" cy="4033515"/>
          </a:xfrm>
        </p:grpSpPr>
        <p:sp>
          <p:nvSpPr>
            <p:cNvPr id="180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4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5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6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7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8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89" name="Oval 25"/>
          <p:cNvSpPr>
            <a:spLocks noChangeArrowheads="1"/>
          </p:cNvSpPr>
          <p:nvPr/>
        </p:nvSpPr>
        <p:spPr bwMode="auto">
          <a:xfrm>
            <a:off x="4935852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90" name="Oval 25"/>
          <p:cNvSpPr>
            <a:spLocks noChangeArrowheads="1"/>
          </p:cNvSpPr>
          <p:nvPr/>
        </p:nvSpPr>
        <p:spPr bwMode="auto">
          <a:xfrm>
            <a:off x="219687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91" name="Oval 25"/>
          <p:cNvSpPr>
            <a:spLocks noChangeArrowheads="1"/>
          </p:cNvSpPr>
          <p:nvPr/>
        </p:nvSpPr>
        <p:spPr bwMode="auto">
          <a:xfrm>
            <a:off x="687739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92" name="Lua 191"/>
          <p:cNvSpPr/>
          <p:nvPr/>
        </p:nvSpPr>
        <p:spPr bwMode="auto">
          <a:xfrm rot="16200000">
            <a:off x="4070392" y="3820672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193" name="Grupo 101"/>
          <p:cNvGrpSpPr/>
          <p:nvPr/>
        </p:nvGrpSpPr>
        <p:grpSpPr>
          <a:xfrm rot="18342476">
            <a:off x="6145592" y="2109300"/>
            <a:ext cx="636551" cy="636551"/>
            <a:chOff x="7100825" y="2059484"/>
            <a:chExt cx="636551" cy="636551"/>
          </a:xfrm>
        </p:grpSpPr>
        <p:sp>
          <p:nvSpPr>
            <p:cNvPr id="194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95" name="Elipse 194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196" name="Grupo 101"/>
          <p:cNvGrpSpPr/>
          <p:nvPr/>
        </p:nvGrpSpPr>
        <p:grpSpPr>
          <a:xfrm rot="18342476">
            <a:off x="2390627" y="4995088"/>
            <a:ext cx="636551" cy="636551"/>
            <a:chOff x="7100825" y="2059484"/>
            <a:chExt cx="636551" cy="636551"/>
          </a:xfrm>
        </p:grpSpPr>
        <p:sp>
          <p:nvSpPr>
            <p:cNvPr id="19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98" name="Elipse 19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200" name="Arco 199"/>
          <p:cNvSpPr/>
          <p:nvPr/>
        </p:nvSpPr>
        <p:spPr bwMode="auto">
          <a:xfrm rot="8526017">
            <a:off x="3684651" y="1600926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1" name="Elipse 200"/>
          <p:cNvSpPr>
            <a:spLocks noChangeAspect="1"/>
          </p:cNvSpPr>
          <p:nvPr/>
        </p:nvSpPr>
        <p:spPr bwMode="auto">
          <a:xfrm>
            <a:off x="3026736" y="1780744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202" name="Arco 201"/>
          <p:cNvSpPr/>
          <p:nvPr/>
        </p:nvSpPr>
        <p:spPr bwMode="auto">
          <a:xfrm rot="8526017">
            <a:off x="3670117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3" name="Oval 25"/>
          <p:cNvSpPr>
            <a:spLocks noChangeArrowheads="1"/>
          </p:cNvSpPr>
          <p:nvPr/>
        </p:nvSpPr>
        <p:spPr bwMode="auto">
          <a:xfrm>
            <a:off x="3997077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04" name="Arco 203"/>
          <p:cNvSpPr/>
          <p:nvPr/>
        </p:nvSpPr>
        <p:spPr bwMode="auto">
          <a:xfrm rot="10200000">
            <a:off x="3563786" y="1554095"/>
            <a:ext cx="1895878" cy="4669768"/>
          </a:xfrm>
          <a:prstGeom prst="arc">
            <a:avLst>
              <a:gd name="adj1" fmla="val 8848445"/>
              <a:gd name="adj2" fmla="val 13558904"/>
            </a:avLst>
          </a:prstGeom>
          <a:noFill/>
          <a:ln w="50800" cap="flat" cmpd="sng" algn="ctr">
            <a:solidFill>
              <a:schemeClr val="bg1">
                <a:alpha val="38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05" name="Grupo 136"/>
          <p:cNvGrpSpPr/>
          <p:nvPr/>
        </p:nvGrpSpPr>
        <p:grpSpPr>
          <a:xfrm rot="1602709">
            <a:off x="3542718" y="1528348"/>
            <a:ext cx="1987539" cy="4740666"/>
            <a:chOff x="8369875" y="1321061"/>
            <a:chExt cx="1669410" cy="4596442"/>
          </a:xfrm>
        </p:grpSpPr>
        <p:sp>
          <p:nvSpPr>
            <p:cNvPr id="206" name="Arco 205"/>
            <p:cNvSpPr/>
            <p:nvPr/>
          </p:nvSpPr>
          <p:spPr bwMode="auto">
            <a:xfrm rot="8526017">
              <a:off x="8397434" y="1389802"/>
              <a:ext cx="1592420" cy="4527701"/>
            </a:xfrm>
            <a:prstGeom prst="arc">
              <a:avLst>
                <a:gd name="adj1" fmla="val 13722964"/>
                <a:gd name="adj2" fmla="val 16153498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Arco 206"/>
            <p:cNvSpPr/>
            <p:nvPr/>
          </p:nvSpPr>
          <p:spPr bwMode="auto">
            <a:xfrm rot="8526017">
              <a:off x="8369875" y="1351639"/>
              <a:ext cx="1614195" cy="4527699"/>
            </a:xfrm>
            <a:prstGeom prst="arc">
              <a:avLst>
                <a:gd name="adj1" fmla="val 5400390"/>
                <a:gd name="adj2" fmla="val 8987916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Arco 207"/>
            <p:cNvSpPr/>
            <p:nvPr/>
          </p:nvSpPr>
          <p:spPr bwMode="auto">
            <a:xfrm rot="8526017">
              <a:off x="8416025" y="1321061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9" name="Grupo 54"/>
          <p:cNvGrpSpPr/>
          <p:nvPr/>
        </p:nvGrpSpPr>
        <p:grpSpPr>
          <a:xfrm>
            <a:off x="3102656" y="2276872"/>
            <a:ext cx="864096" cy="899960"/>
            <a:chOff x="7618448" y="2832375"/>
            <a:chExt cx="864096" cy="899960"/>
          </a:xfrm>
        </p:grpSpPr>
        <p:grpSp>
          <p:nvGrpSpPr>
            <p:cNvPr id="2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21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4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217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11" name="Elipse 21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8" name="Text Box 20"/>
          <p:cNvSpPr txBox="1">
            <a:spLocks noChangeArrowheads="1"/>
          </p:cNvSpPr>
          <p:nvPr/>
        </p:nvSpPr>
        <p:spPr bwMode="auto">
          <a:xfrm>
            <a:off x="3691937" y="4797896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cxnSp>
        <p:nvCxnSpPr>
          <p:cNvPr id="219" name="Conector de seta reta 218"/>
          <p:cNvCxnSpPr/>
          <p:nvPr/>
        </p:nvCxnSpPr>
        <p:spPr bwMode="auto">
          <a:xfrm flipV="1">
            <a:off x="3577528" y="2060848"/>
            <a:ext cx="7200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220" name="Texto explicativo retangular 219"/>
          <p:cNvSpPr/>
          <p:nvPr/>
        </p:nvSpPr>
        <p:spPr bwMode="auto">
          <a:xfrm>
            <a:off x="6444208" y="620688"/>
            <a:ext cx="2376264" cy="1008112"/>
          </a:xfrm>
          <a:prstGeom prst="wedgeRectCallout">
            <a:avLst>
              <a:gd name="adj1" fmla="val -169154"/>
              <a:gd name="adj2" fmla="val 106063"/>
            </a:avLst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</a:rPr>
              <a:t>Movimento anual!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itchFamily="34" charset="0"/>
              </a:rPr>
              <a:t>?</a:t>
            </a:r>
            <a:endParaRPr lang="pt-BR" sz="150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32" grpId="0"/>
      <p:bldP spid="204" grpId="0" animBg="1"/>
      <p:bldP spid="220" grpId="0" animBg="1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73425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48197" y="2501239"/>
            <a:ext cx="636551" cy="636551"/>
            <a:chOff x="7100825" y="2059484"/>
            <a:chExt cx="636551" cy="636551"/>
          </a:xfrm>
        </p:grpSpPr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672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01668" y="3580266"/>
            <a:ext cx="837238" cy="855158"/>
            <a:chOff x="7100825" y="2059484"/>
            <a:chExt cx="636551" cy="636551"/>
          </a:xfrm>
        </p:grpSpPr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81" name="CaixaDeTexto 80"/>
          <p:cNvSpPr txBox="1"/>
          <p:nvPr/>
        </p:nvSpPr>
        <p:spPr>
          <a:xfrm>
            <a:off x="7055768" y="299695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</a:t>
            </a:r>
          </a:p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30163" y="5492517"/>
            <a:ext cx="636551" cy="636551"/>
            <a:chOff x="7100825" y="2059484"/>
            <a:chExt cx="636551" cy="636551"/>
          </a:xfrm>
        </p:grpSpPr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9" name="Grupo 91"/>
          <p:cNvGrpSpPr/>
          <p:nvPr/>
        </p:nvGrpSpPr>
        <p:grpSpPr>
          <a:xfrm>
            <a:off x="3923928" y="4221088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1" name="CaixaDeTexto 7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0"/>
      <p:bldP spid="103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solstícios e equinócios</a:t>
            </a:r>
            <a:endParaRPr lang="pt-BR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8512</TotalTime>
  <Words>727</Words>
  <Application>Microsoft Office PowerPoint</Application>
  <PresentationFormat>Apresentação na tela (4:3)</PresentationFormat>
  <Paragraphs>198</Paragraphs>
  <Slides>29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Blank Presentation</vt:lpstr>
      <vt:lpstr>Slide 1</vt:lpstr>
      <vt:lpstr>Repassando:  elementos da Esfera Celeste </vt:lpstr>
      <vt:lpstr>O Zênite</vt:lpstr>
      <vt:lpstr>O Meridiano</vt:lpstr>
      <vt:lpstr>Equador Celeste</vt:lpstr>
      <vt:lpstr>Os Polos Celestes</vt:lpstr>
      <vt:lpstr>A Eclíptica</vt:lpstr>
      <vt:lpstr>Slide 8</vt:lpstr>
      <vt:lpstr>solstícios e equinócios</vt:lpstr>
      <vt:lpstr>Slide 10</vt:lpstr>
      <vt:lpstr>Slide 11</vt:lpstr>
      <vt:lpstr>A visão topocêntrica  das estações</vt:lpstr>
      <vt:lpstr>Trajetórias diurnas do Sol em locais intertropicais  (o caso de São Carlos) </vt:lpstr>
      <vt:lpstr>Trajetória diurna do Sol no Solstício de Verão do HS</vt:lpstr>
      <vt:lpstr>Trajetória diurna do Sol nos equinócios</vt:lpstr>
      <vt:lpstr>Trajetória diurna do Sol no Solstício de Inverno do HS</vt:lpstr>
      <vt:lpstr>As trajetórias do Sol nos equinócios e nos solstícios</vt:lpstr>
      <vt:lpstr>As trajetórias do Sol nos equinócios e nos solstícios</vt:lpstr>
      <vt:lpstr>Slide 19</vt:lpstr>
      <vt:lpstr>Simulador: visão topocêntrica das estações</vt:lpstr>
      <vt:lpstr>As estações do ano  vistas do espaço</vt:lpstr>
      <vt:lpstr>Zonas climáticas da Terra</vt:lpstr>
      <vt:lpstr>Visão geocêntrica</vt:lpstr>
      <vt:lpstr>Movimento pendular</vt:lpstr>
      <vt:lpstr>Visão heliocêntrica</vt:lpstr>
      <vt:lpstr>Visão heliocêntrica</vt:lpstr>
      <vt:lpstr>Slide 27</vt:lpstr>
      <vt:lpstr>Simulador: as estações do ano vistas do espaço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526</cp:revision>
  <cp:lastPrinted>2000-05-01T12:23:36Z</cp:lastPrinted>
  <dcterms:created xsi:type="dcterms:W3CDTF">1995-06-17T23:31:02Z</dcterms:created>
  <dcterms:modified xsi:type="dcterms:W3CDTF">2015-08-14T14:30:45Z</dcterms:modified>
</cp:coreProperties>
</file>