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1024" r:id="rId2"/>
    <p:sldId id="1080" r:id="rId3"/>
    <p:sldId id="1081" r:id="rId4"/>
    <p:sldId id="1082" r:id="rId5"/>
    <p:sldId id="1009" r:id="rId6"/>
    <p:sldId id="1076" r:id="rId7"/>
    <p:sldId id="996" r:id="rId8"/>
    <p:sldId id="997" r:id="rId9"/>
    <p:sldId id="1026" r:id="rId10"/>
    <p:sldId id="1011" r:id="rId11"/>
    <p:sldId id="1078" r:id="rId12"/>
    <p:sldId id="1086" r:id="rId13"/>
    <p:sldId id="1034" r:id="rId14"/>
    <p:sldId id="1087" r:id="rId15"/>
    <p:sldId id="1088" r:id="rId16"/>
    <p:sldId id="1059" r:id="rId17"/>
    <p:sldId id="1000" r:id="rId18"/>
    <p:sldId id="1001" r:id="rId19"/>
    <p:sldId id="1025" r:id="rId20"/>
    <p:sldId id="1002" r:id="rId21"/>
    <p:sldId id="1003" r:id="rId22"/>
    <p:sldId id="1004" r:id="rId23"/>
    <p:sldId id="1005" r:id="rId24"/>
    <p:sldId id="1060" r:id="rId25"/>
    <p:sldId id="1065" r:id="rId26"/>
    <p:sldId id="1006" r:id="rId27"/>
    <p:sldId id="1084" r:id="rId28"/>
    <p:sldId id="1085" r:id="rId29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FF8989"/>
    <a:srgbClr val="FFFFCC"/>
    <a:srgbClr val="EE8800"/>
    <a:srgbClr val="FDE65D"/>
    <a:srgbClr val="3788FF"/>
    <a:srgbClr val="69D8FF"/>
    <a:srgbClr val="5D33C7"/>
    <a:srgbClr val="8856D2"/>
    <a:srgbClr val="143C2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90870" autoAdjust="0"/>
  </p:normalViewPr>
  <p:slideViewPr>
    <p:cSldViewPr>
      <p:cViewPr>
        <p:scale>
          <a:sx n="62" d="100"/>
          <a:sy n="62" d="100"/>
        </p:scale>
        <p:origin x="-2250" y="-444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D341A13-8482-4FAF-8002-3EE1133248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70BA4C4-0D03-47D0-9FB9-68CB8D538B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E34BD0-7347-4F98-8CA7-B3865A42940B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Stellarium</a:t>
            </a:r>
            <a:endParaRPr lang="pt-BR" sz="1200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endParaRPr lang="pt-B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Podemos</a:t>
            </a:r>
            <a:r>
              <a:rPr lang="pt-BR" baseline="0" dirty="0" smtClean="0"/>
              <a:t> estabelecer o limite entre as estrelas de “pouca massa” e as de “grande massa” como sendo de oito massas solares, que distingue estrelas que podem efetuar a queima do carbono, das que não podem. Estrelas de oito massas solares podem atingir a temperatura para tal fusão, que se situa em torno de 600 milhões de Kelvin!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</a:t>
            </a:r>
            <a:r>
              <a:rPr lang="pt-BR" baseline="0" dirty="0" smtClean="0"/>
              <a:t> Nebulosa da Hélice fica a sete mil anos-luz. A extensão da nebulosa é de 6 anos-luz.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 Mark A. </a:t>
            </a:r>
            <a:r>
              <a:rPr lang="pt-BR" dirty="0" err="1" smtClean="0"/>
              <a:t>Garlick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: IAG/USP</a:t>
            </a:r>
          </a:p>
          <a:p>
            <a:pPr algn="l">
              <a:defRPr/>
            </a:pP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: IAG/USP</a:t>
            </a:r>
          </a:p>
          <a:p>
            <a:pPr algn="l">
              <a:defRPr/>
            </a:pP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2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das imagens: Angelina Jolie: http://lissarankin.com; </a:t>
            </a:r>
            <a:r>
              <a:rPr lang="pt-BR" dirty="0" err="1" smtClean="0"/>
              <a:t>Marlyn</a:t>
            </a:r>
            <a:r>
              <a:rPr lang="pt-BR" dirty="0" smtClean="0"/>
              <a:t> Monroe:</a:t>
            </a:r>
            <a:r>
              <a:rPr lang="pt-BR" baseline="0" dirty="0" smtClean="0"/>
              <a:t> http://pt.my-walls.net;  George Clooney: http://www.people.com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4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6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Fonte da figura do Sol:</a:t>
            </a:r>
          </a:p>
          <a:p>
            <a:r>
              <a:rPr lang="pt-BR" dirty="0" smtClean="0"/>
              <a:t>Fonte da figura do pensador: https://encrypted-tbn1.gstatic.com/images?q=tbn:ANd9GcTbsmpbwcQ0w2E_FPH3ApsKIj2yr9PY5CC8iOAT0BWAdvLpyU9Vig</a:t>
            </a:r>
          </a:p>
          <a:p>
            <a:r>
              <a:rPr lang="pt-BR" dirty="0" smtClean="0"/>
              <a:t>Fonte da figura do Sol: http://vectips.com/tutorials/create-a-happy-sun-character/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Prof. Roberto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, 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com adaptações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imagem:http://www.ruppel.darkhorizons.org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imagem: Telescópio Espacial Hubble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 http://www.prof2000.pt/users/angelof/af16/ts_sol/bigsol105.htm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8CAD3-4044-4BE4-8FFC-CE5CC9D5A1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416B7-14CD-4856-B1DB-193A0AFF49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47AC3-A298-4130-864F-AA69841EED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86FA0-AE5E-4EEA-87DF-A325035522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60CA8-1E4C-4861-B69B-83450422E1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46F95-CA7B-47FF-A649-225CEA54C1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ED462-9E70-4298-8803-B7B986DDB3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87C77-B3D2-4F25-BA53-DE448FCEF3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FB460-A035-43A2-A06C-837E95980A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53C3D-ACC6-47C1-AAC7-9DE86365B6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D2715-17DB-4F7C-8AA3-188EBDA88A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7D5D55-3E18-4CE9-A4D4-16E195049B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file:///C:\Users\ANDRE\Documents\MULTIM&#205;DIA\Apresenta&#231;&#245;es\Apresentacoes-padronizadas\Estrelas\Black%20Hole%20Binary%20Star%20System.mp4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Rockstar%20e%20a%20origem%20do%20metal.mp4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supernova.wmv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1259632" y="2420888"/>
            <a:ext cx="6400800" cy="1752600"/>
          </a:xfrm>
          <a:noFill/>
        </p:spPr>
        <p:txBody>
          <a:bodyPr/>
          <a:lstStyle/>
          <a:p>
            <a:r>
              <a:rPr lang="pt-BR" sz="7200" dirty="0" smtClean="0">
                <a:solidFill>
                  <a:srgbClr val="00CC99"/>
                </a:solidFill>
                <a:latin typeface="Century Gothic" pitchFamily="34" charset="0"/>
              </a:rPr>
              <a:t>As estrelas parte II</a:t>
            </a:r>
            <a:br>
              <a:rPr lang="pt-BR" sz="7200" dirty="0" smtClean="0">
                <a:solidFill>
                  <a:srgbClr val="00CC99"/>
                </a:solidFill>
                <a:latin typeface="Century Gothic" pitchFamily="34" charset="0"/>
              </a:rPr>
            </a:br>
            <a:endParaRPr lang="pt-BR" sz="720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00CC99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00CC99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00CC99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10" name="Picture 2" descr="C:\Users\ANDRE\Downloads\green-nebula-22094-1600x900.jpg"/>
          <p:cNvPicPr>
            <a:picLocks noChangeAspect="1" noChangeArrowheads="1"/>
          </p:cNvPicPr>
          <p:nvPr/>
        </p:nvPicPr>
        <p:blipFill>
          <a:blip r:embed="rId5" cstate="print">
            <a:lum bright="-9000" contrast="-17000"/>
          </a:blip>
          <a:srcRect/>
          <a:stretch>
            <a:fillRect/>
          </a:stretch>
        </p:blipFill>
        <p:spPr bwMode="auto">
          <a:xfrm>
            <a:off x="3203848" y="116632"/>
            <a:ext cx="2555776" cy="1437624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3131840" y="404664"/>
            <a:ext cx="2667717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1153698"/>
            <a:r>
              <a:rPr lang="pt-BR" dirty="0" smtClean="0">
                <a:ln w="12700">
                  <a:solidFill>
                    <a:srgbClr val="66FF33"/>
                  </a:solidFill>
                </a:ln>
                <a:solidFill>
                  <a:srgbClr val="92D05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Minicurso de</a:t>
            </a:r>
          </a:p>
          <a:p>
            <a:pPr defTabSz="1153698"/>
            <a:r>
              <a:rPr lang="pt-BR" dirty="0" smtClean="0">
                <a:ln w="12700">
                  <a:solidFill>
                    <a:srgbClr val="66FF33"/>
                  </a:solidFill>
                </a:ln>
                <a:solidFill>
                  <a:srgbClr val="92D05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Introdução à Astronomia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36912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rgbClr val="00CC99"/>
                </a:solidFill>
                <a:latin typeface="Century Gothic" pitchFamily="34" charset="0"/>
              </a:rPr>
              <a:t>Como as estrelas vivem?</a:t>
            </a:r>
          </a:p>
        </p:txBody>
      </p:sp>
      <p:sp>
        <p:nvSpPr>
          <p:cNvPr id="31748" name="Rectangle 7"/>
          <p:cNvSpPr>
            <a:spLocks noChangeArrowheads="1"/>
          </p:cNvSpPr>
          <p:nvPr/>
        </p:nvSpPr>
        <p:spPr bwMode="auto">
          <a:xfrm>
            <a:off x="2555875" y="6524625"/>
            <a:ext cx="2160588" cy="33337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749" name="Rectangle 8"/>
          <p:cNvSpPr>
            <a:spLocks noChangeArrowheads="1"/>
          </p:cNvSpPr>
          <p:nvPr/>
        </p:nvSpPr>
        <p:spPr bwMode="auto">
          <a:xfrm rot="5400000">
            <a:off x="4859337" y="5589588"/>
            <a:ext cx="1223963" cy="503238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://www.prof2000.pt/users/angelof/af16/ts_sol/big_images/bigsol1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"/>
            <a:ext cx="8823960" cy="6858000"/>
          </a:xfrm>
          <a:prstGeom prst="rect">
            <a:avLst/>
          </a:prstGeom>
          <a:noFill/>
        </p:spPr>
      </p:pic>
      <p:cxnSp>
        <p:nvCxnSpPr>
          <p:cNvPr id="9" name="Conector de seta reta 8"/>
          <p:cNvCxnSpPr/>
          <p:nvPr/>
        </p:nvCxnSpPr>
        <p:spPr bwMode="auto">
          <a:xfrm flipH="1">
            <a:off x="611560" y="2492896"/>
            <a:ext cx="18661" cy="3816424"/>
          </a:xfrm>
          <a:prstGeom prst="straightConnector1">
            <a:avLst/>
          </a:prstGeom>
          <a:solidFill>
            <a:schemeClr val="accent1"/>
          </a:solidFill>
          <a:ln w="73025" cap="flat" cmpd="sng" algn="ctr">
            <a:solidFill>
              <a:schemeClr val="bg1"/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cxnSp>
        <p:nvCxnSpPr>
          <p:cNvPr id="4" name="Conector de seta reta 3"/>
          <p:cNvCxnSpPr/>
          <p:nvPr/>
        </p:nvCxnSpPr>
        <p:spPr bwMode="auto">
          <a:xfrm>
            <a:off x="611560" y="6309320"/>
            <a:ext cx="7704856" cy="0"/>
          </a:xfrm>
          <a:prstGeom prst="straightConnector1">
            <a:avLst/>
          </a:prstGeom>
          <a:solidFill>
            <a:schemeClr val="accent1"/>
          </a:solidFill>
          <a:ln w="73025" cap="flat" cmpd="sng" algn="ctr">
            <a:gradFill flip="none" rotWithShape="1">
              <a:gsLst>
                <a:gs pos="6000">
                  <a:srgbClr val="FF0000"/>
                </a:gs>
                <a:gs pos="0">
                  <a:srgbClr val="EE8800"/>
                </a:gs>
                <a:gs pos="56000">
                  <a:srgbClr val="00B050"/>
                </a:gs>
                <a:gs pos="52000">
                  <a:srgbClr val="FFFF00"/>
                </a:gs>
                <a:gs pos="68000">
                  <a:srgbClr val="00B0F0"/>
                </a:gs>
                <a:gs pos="73000">
                  <a:srgbClr val="0070C0"/>
                </a:gs>
                <a:gs pos="95000">
                  <a:srgbClr val="7030A0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round/>
            <a:headEnd type="arrow" w="lg" len="lg"/>
            <a:tailEnd type="none" w="lg" len="lg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Atenção: perigo!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987824" y="2996952"/>
            <a:ext cx="5760640" cy="1752600"/>
          </a:xfrm>
        </p:spPr>
        <p:txBody>
          <a:bodyPr/>
          <a:lstStyle/>
          <a:p>
            <a:pPr algn="l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O diagrama H-R é uma consequência da evolução estelar mas não é um diagrama evolutivo! </a:t>
            </a: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26" name="Picture 2" descr="https://encrypted-tbn2.gstatic.com/images?q=tbn:ANd9GcTjvS03MavYB8l1G96i9aMsJgnZRQLiuZM_TcnDR8K6rdHO2Gh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266" y="3139032"/>
            <a:ext cx="2114550" cy="21621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Elipse 127"/>
          <p:cNvSpPr>
            <a:spLocks noChangeAspect="1"/>
          </p:cNvSpPr>
          <p:nvPr/>
        </p:nvSpPr>
        <p:spPr bwMode="auto">
          <a:xfrm rot="19535659">
            <a:off x="5526780" y="4007296"/>
            <a:ext cx="2448272" cy="1843597"/>
          </a:xfrm>
          <a:prstGeom prst="ellipse">
            <a:avLst/>
          </a:prstGeom>
          <a:gradFill>
            <a:gsLst>
              <a:gs pos="93000">
                <a:srgbClr val="C00000">
                  <a:alpha val="18000"/>
                </a:srgbClr>
              </a:gs>
              <a:gs pos="59000">
                <a:srgbClr val="7030A0">
                  <a:alpha val="68000"/>
                </a:srgbClr>
              </a:gs>
              <a:gs pos="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8"/>
          <p:cNvGrpSpPr>
            <a:grpSpLocks noChangeAspect="1"/>
          </p:cNvGrpSpPr>
          <p:nvPr/>
        </p:nvGrpSpPr>
        <p:grpSpPr>
          <a:xfrm>
            <a:off x="3563888" y="3802679"/>
            <a:ext cx="2150879" cy="2196313"/>
            <a:chOff x="3190476" y="1101961"/>
            <a:chExt cx="1705377" cy="1741394"/>
          </a:xfrm>
        </p:grpSpPr>
        <p:sp>
          <p:nvSpPr>
            <p:cNvPr id="12" name="Elipse 11"/>
            <p:cNvSpPr/>
            <p:nvPr/>
          </p:nvSpPr>
          <p:spPr bwMode="auto">
            <a:xfrm>
              <a:off x="3190476" y="1101961"/>
              <a:ext cx="1705377" cy="1741394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100000">
                  <a:schemeClr val="tx1"/>
                </a:gs>
                <a:gs pos="59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Elipse 9"/>
            <p:cNvSpPr>
              <a:spLocks noChangeAspect="1"/>
            </p:cNvSpPr>
            <p:nvPr/>
          </p:nvSpPr>
          <p:spPr bwMode="auto">
            <a:xfrm>
              <a:off x="3471812" y="1446852"/>
              <a:ext cx="1104387" cy="108864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tx1">
                    <a:alpha val="0"/>
                  </a:schemeClr>
                </a:gs>
                <a:gs pos="65000">
                  <a:srgbClr val="FF00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0" name="Elipse 29"/>
          <p:cNvSpPr/>
          <p:nvPr/>
        </p:nvSpPr>
        <p:spPr bwMode="auto">
          <a:xfrm rot="2349922">
            <a:off x="6284630" y="4432873"/>
            <a:ext cx="765327" cy="907076"/>
          </a:xfrm>
          <a:prstGeom prst="ellipse">
            <a:avLst/>
          </a:prstGeom>
          <a:gradFill>
            <a:gsLst>
              <a:gs pos="100000">
                <a:schemeClr val="accent1">
                  <a:alpha val="0"/>
                </a:schemeClr>
              </a:gs>
              <a:gs pos="66000">
                <a:schemeClr val="accent1"/>
              </a:gs>
              <a:gs pos="66000">
                <a:schemeClr val="accent1"/>
              </a:gs>
              <a:gs pos="52000">
                <a:schemeClr val="accent6">
                  <a:lumMod val="40000"/>
                  <a:lumOff val="60000"/>
                </a:schemeClr>
              </a:gs>
              <a:gs pos="26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4" name="Lua 33"/>
          <p:cNvSpPr/>
          <p:nvPr/>
        </p:nvSpPr>
        <p:spPr bwMode="auto">
          <a:xfrm rot="1988935">
            <a:off x="5935399" y="4392882"/>
            <a:ext cx="639868" cy="953824"/>
          </a:xfrm>
          <a:prstGeom prst="moon">
            <a:avLst>
              <a:gd name="adj" fmla="val 12041"/>
            </a:avLst>
          </a:prstGeom>
          <a:solidFill>
            <a:srgbClr val="FF0000">
              <a:alpha val="3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9502948">
            <a:off x="6650993" y="4532289"/>
            <a:ext cx="350702" cy="642148"/>
          </a:xfrm>
          <a:prstGeom prst="moon">
            <a:avLst>
              <a:gd name="adj" fmla="val 17418"/>
            </a:avLst>
          </a:prstGeom>
          <a:solidFill>
            <a:srgbClr val="FFFF00">
              <a:alpha val="52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3" name="Lua 42"/>
          <p:cNvSpPr/>
          <p:nvPr/>
        </p:nvSpPr>
        <p:spPr bwMode="auto">
          <a:xfrm rot="11121053">
            <a:off x="6649759" y="4698731"/>
            <a:ext cx="509849" cy="894259"/>
          </a:xfrm>
          <a:prstGeom prst="moon">
            <a:avLst>
              <a:gd name="adj" fmla="val 11144"/>
            </a:avLst>
          </a:prstGeom>
          <a:gradFill flip="none" rotWithShape="1">
            <a:gsLst>
              <a:gs pos="66000">
                <a:srgbClr val="FF0000">
                  <a:alpha val="39000"/>
                </a:srgbClr>
              </a:gs>
              <a:gs pos="26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4" name="Lua 43"/>
          <p:cNvSpPr/>
          <p:nvPr/>
        </p:nvSpPr>
        <p:spPr bwMode="auto">
          <a:xfrm rot="5400000">
            <a:off x="6479681" y="4297698"/>
            <a:ext cx="465067" cy="792151"/>
          </a:xfrm>
          <a:prstGeom prst="moon">
            <a:avLst>
              <a:gd name="adj" fmla="val 15912"/>
            </a:avLst>
          </a:prstGeom>
          <a:solidFill>
            <a:srgbClr val="FF0000">
              <a:alpha val="52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9" name="Lua 38"/>
          <p:cNvSpPr/>
          <p:nvPr/>
        </p:nvSpPr>
        <p:spPr bwMode="auto">
          <a:xfrm rot="17307021">
            <a:off x="6302533" y="4963926"/>
            <a:ext cx="332563" cy="477217"/>
          </a:xfrm>
          <a:prstGeom prst="moon">
            <a:avLst>
              <a:gd name="adj" fmla="val 24258"/>
            </a:avLst>
          </a:prstGeom>
          <a:gradFill flip="none" rotWithShape="1">
            <a:gsLst>
              <a:gs pos="66000">
                <a:srgbClr val="FF0000">
                  <a:alpha val="56000"/>
                </a:srgbClr>
              </a:gs>
              <a:gs pos="26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20585619">
            <a:off x="6377539" y="4793692"/>
            <a:ext cx="334235" cy="338272"/>
          </a:xfrm>
          <a:prstGeom prst="moon">
            <a:avLst>
              <a:gd name="adj" fmla="val 14645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1" name="Lua 50"/>
          <p:cNvSpPr/>
          <p:nvPr/>
        </p:nvSpPr>
        <p:spPr bwMode="auto">
          <a:xfrm rot="1435920">
            <a:off x="6446665" y="4595237"/>
            <a:ext cx="273330" cy="510230"/>
          </a:xfrm>
          <a:prstGeom prst="moon">
            <a:avLst>
              <a:gd name="adj" fmla="val 15912"/>
            </a:avLst>
          </a:prstGeom>
          <a:solidFill>
            <a:srgbClr val="FFFF00">
              <a:alpha val="52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2" name="Lua 51"/>
          <p:cNvSpPr/>
          <p:nvPr/>
        </p:nvSpPr>
        <p:spPr bwMode="auto">
          <a:xfrm rot="14597009">
            <a:off x="6765478" y="4490971"/>
            <a:ext cx="486927" cy="1030772"/>
          </a:xfrm>
          <a:prstGeom prst="moon">
            <a:avLst>
              <a:gd name="adj" fmla="val 14645"/>
            </a:avLst>
          </a:prstGeom>
          <a:solidFill>
            <a:srgbClr val="FF0000">
              <a:alpha val="3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3" name="Lua 52"/>
          <p:cNvSpPr/>
          <p:nvPr/>
        </p:nvSpPr>
        <p:spPr bwMode="auto">
          <a:xfrm rot="5937049">
            <a:off x="6282815" y="4107970"/>
            <a:ext cx="653804" cy="673547"/>
          </a:xfrm>
          <a:prstGeom prst="moon">
            <a:avLst>
              <a:gd name="adj" fmla="val 14645"/>
            </a:avLst>
          </a:prstGeom>
          <a:solidFill>
            <a:srgbClr val="FF0000">
              <a:alpha val="3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5" name="Lua 54"/>
          <p:cNvSpPr/>
          <p:nvPr/>
        </p:nvSpPr>
        <p:spPr bwMode="auto">
          <a:xfrm rot="16871142">
            <a:off x="6628931" y="4977847"/>
            <a:ext cx="118373" cy="259173"/>
          </a:xfrm>
          <a:prstGeom prst="moon">
            <a:avLst>
              <a:gd name="adj" fmla="val 14645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6" name="Lua 55"/>
          <p:cNvSpPr/>
          <p:nvPr/>
        </p:nvSpPr>
        <p:spPr bwMode="auto">
          <a:xfrm rot="431926">
            <a:off x="6480732" y="4771670"/>
            <a:ext cx="114143" cy="268778"/>
          </a:xfrm>
          <a:prstGeom prst="moon">
            <a:avLst>
              <a:gd name="adj" fmla="val 25990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7" name="Lua 56"/>
          <p:cNvSpPr/>
          <p:nvPr/>
        </p:nvSpPr>
        <p:spPr bwMode="auto">
          <a:xfrm rot="9622414">
            <a:off x="6664320" y="4682466"/>
            <a:ext cx="237713" cy="373968"/>
          </a:xfrm>
          <a:prstGeom prst="moon">
            <a:avLst>
              <a:gd name="adj" fmla="val 10121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2" name="Lua 41"/>
          <p:cNvSpPr/>
          <p:nvPr/>
        </p:nvSpPr>
        <p:spPr bwMode="auto">
          <a:xfrm rot="13242458">
            <a:off x="6411661" y="4779384"/>
            <a:ext cx="392806" cy="909049"/>
          </a:xfrm>
          <a:prstGeom prst="moon">
            <a:avLst>
              <a:gd name="adj" fmla="val 24258"/>
            </a:avLst>
          </a:prstGeom>
          <a:gradFill flip="none" rotWithShape="1">
            <a:gsLst>
              <a:gs pos="66000">
                <a:srgbClr val="FF0000">
                  <a:alpha val="47000"/>
                </a:srgbClr>
              </a:gs>
              <a:gs pos="26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8" name="Lua 57"/>
          <p:cNvSpPr/>
          <p:nvPr/>
        </p:nvSpPr>
        <p:spPr bwMode="auto">
          <a:xfrm rot="10800000">
            <a:off x="6773652" y="4682466"/>
            <a:ext cx="237713" cy="373968"/>
          </a:xfrm>
          <a:prstGeom prst="moon">
            <a:avLst>
              <a:gd name="adj" fmla="val 10121"/>
            </a:avLst>
          </a:prstGeom>
          <a:solidFill>
            <a:schemeClr val="accent6">
              <a:lumMod val="40000"/>
              <a:lumOff val="60000"/>
              <a:alpha val="9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30" name="Grupo 129"/>
          <p:cNvGrpSpPr>
            <a:grpSpLocks noChangeAspect="1"/>
          </p:cNvGrpSpPr>
          <p:nvPr/>
        </p:nvGrpSpPr>
        <p:grpSpPr>
          <a:xfrm>
            <a:off x="7953494" y="4731617"/>
            <a:ext cx="866978" cy="1937743"/>
            <a:chOff x="7812360" y="4210616"/>
            <a:chExt cx="1008112" cy="2253189"/>
          </a:xfrm>
        </p:grpSpPr>
        <p:sp>
          <p:nvSpPr>
            <p:cNvPr id="63" name="Triângulo isósceles 62"/>
            <p:cNvSpPr/>
            <p:nvPr/>
          </p:nvSpPr>
          <p:spPr bwMode="auto">
            <a:xfrm rot="1222400">
              <a:off x="8038299" y="5290732"/>
              <a:ext cx="150642" cy="1173073"/>
            </a:xfrm>
            <a:prstGeom prst="triangle">
              <a:avLst/>
            </a:prstGeom>
            <a:gradFill>
              <a:gsLst>
                <a:gs pos="96000">
                  <a:srgbClr val="7030A0">
                    <a:alpha val="0"/>
                  </a:srgbClr>
                </a:gs>
                <a:gs pos="77000">
                  <a:srgbClr val="7030A0">
                    <a:alpha val="69000"/>
                  </a:srgbClr>
                </a:gs>
                <a:gs pos="2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Elipse 59"/>
            <p:cNvSpPr/>
            <p:nvPr/>
          </p:nvSpPr>
          <p:spPr bwMode="auto">
            <a:xfrm rot="1350372">
              <a:off x="7812360" y="5157192"/>
              <a:ext cx="1008112" cy="360040"/>
            </a:xfrm>
            <a:prstGeom prst="ellipse">
              <a:avLst/>
            </a:prstGeom>
            <a:gradFill>
              <a:gsLst>
                <a:gs pos="96000">
                  <a:srgbClr val="7030A0">
                    <a:alpha val="27000"/>
                  </a:srgbClr>
                </a:gs>
                <a:gs pos="77000">
                  <a:srgbClr val="7030A0">
                    <a:alpha val="69000"/>
                  </a:srgbClr>
                </a:gs>
                <a:gs pos="2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Triângulo isósceles 60"/>
            <p:cNvSpPr/>
            <p:nvPr/>
          </p:nvSpPr>
          <p:spPr bwMode="auto">
            <a:xfrm rot="12022476">
              <a:off x="8443903" y="4210616"/>
              <a:ext cx="150642" cy="1173073"/>
            </a:xfrm>
            <a:prstGeom prst="triangle">
              <a:avLst/>
            </a:prstGeom>
            <a:gradFill>
              <a:gsLst>
                <a:gs pos="96000">
                  <a:srgbClr val="7030A0">
                    <a:alpha val="27000"/>
                  </a:srgbClr>
                </a:gs>
                <a:gs pos="77000">
                  <a:srgbClr val="7030A0">
                    <a:alpha val="69000"/>
                  </a:srgbClr>
                </a:gs>
                <a:gs pos="2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2" name="Elipse 131"/>
          <p:cNvSpPr>
            <a:spLocks noChangeAspect="1"/>
          </p:cNvSpPr>
          <p:nvPr/>
        </p:nvSpPr>
        <p:spPr bwMode="auto">
          <a:xfrm>
            <a:off x="2267744" y="4293096"/>
            <a:ext cx="1152128" cy="1152248"/>
          </a:xfrm>
          <a:prstGeom prst="ellipse">
            <a:avLst/>
          </a:prstGeom>
          <a:gradFill>
            <a:gsLst>
              <a:gs pos="100000">
                <a:srgbClr val="5D33C7">
                  <a:alpha val="0"/>
                </a:srgbClr>
              </a:gs>
              <a:gs pos="67000">
                <a:srgbClr val="8856D2">
                  <a:alpha val="86000"/>
                </a:srgbClr>
              </a:gs>
              <a:gs pos="29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54" name="Grupo 153"/>
          <p:cNvGrpSpPr/>
          <p:nvPr/>
        </p:nvGrpSpPr>
        <p:grpSpPr>
          <a:xfrm rot="20981751">
            <a:off x="7848395" y="2997737"/>
            <a:ext cx="945252" cy="1293255"/>
            <a:chOff x="8019236" y="2954058"/>
            <a:chExt cx="945252" cy="1293255"/>
          </a:xfrm>
        </p:grpSpPr>
        <p:grpSp>
          <p:nvGrpSpPr>
            <p:cNvPr id="142" name="Grupo 141"/>
            <p:cNvGrpSpPr>
              <a:grpSpLocks noChangeAspect="1"/>
            </p:cNvGrpSpPr>
            <p:nvPr/>
          </p:nvGrpSpPr>
          <p:grpSpPr>
            <a:xfrm>
              <a:off x="8019236" y="3068960"/>
              <a:ext cx="945252" cy="1114226"/>
              <a:chOff x="3539293" y="2485338"/>
              <a:chExt cx="2009465" cy="2368678"/>
            </a:xfrm>
          </p:grpSpPr>
          <p:sp>
            <p:nvSpPr>
              <p:cNvPr id="143" name="Arco 142"/>
              <p:cNvSpPr/>
              <p:nvPr/>
            </p:nvSpPr>
            <p:spPr bwMode="auto">
              <a:xfrm rot="18751788">
                <a:off x="4120610" y="3425868"/>
                <a:ext cx="1680905" cy="1175391"/>
              </a:xfrm>
              <a:prstGeom prst="arc">
                <a:avLst>
                  <a:gd name="adj1" fmla="val 9854489"/>
                  <a:gd name="adj2" fmla="val 639764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4" name="Arco 143"/>
              <p:cNvSpPr/>
              <p:nvPr/>
            </p:nvSpPr>
            <p:spPr bwMode="auto">
              <a:xfrm rot="18751788" flipV="1">
                <a:off x="3256511" y="2768120"/>
                <a:ext cx="1680905" cy="1115341"/>
              </a:xfrm>
              <a:prstGeom prst="arc">
                <a:avLst>
                  <a:gd name="adj1" fmla="val 10397174"/>
                  <a:gd name="adj2" fmla="val 684096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5" name="Elipse 144"/>
              <p:cNvSpPr>
                <a:spLocks noChangeAspect="1"/>
              </p:cNvSpPr>
              <p:nvPr/>
            </p:nvSpPr>
            <p:spPr bwMode="auto">
              <a:xfrm rot="1894093">
                <a:off x="3819683" y="2643277"/>
                <a:ext cx="1392662" cy="1921099"/>
              </a:xfrm>
              <a:prstGeom prst="ellipse">
                <a:avLst/>
              </a:prstGeom>
              <a:gradFill>
                <a:gsLst>
                  <a:gs pos="100000">
                    <a:schemeClr val="tx1">
                      <a:alpha val="0"/>
                    </a:schemeClr>
                  </a:gs>
                  <a:gs pos="66000">
                    <a:srgbClr val="7030A0">
                      <a:alpha val="59000"/>
                    </a:srgbClr>
                  </a:gs>
                  <a:gs pos="30000">
                    <a:srgbClr val="7030A0"/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6" name="Elipse 145"/>
              <p:cNvSpPr>
                <a:spLocks noChangeAspect="1"/>
              </p:cNvSpPr>
              <p:nvPr/>
            </p:nvSpPr>
            <p:spPr bwMode="auto">
              <a:xfrm>
                <a:off x="4283968" y="3429000"/>
                <a:ext cx="434507" cy="434505"/>
              </a:xfrm>
              <a:prstGeom prst="ellipse">
                <a:avLst/>
              </a:prstGeom>
              <a:gradFill>
                <a:gsLst>
                  <a:gs pos="100000">
                    <a:schemeClr val="tx1">
                      <a:alpha val="0"/>
                    </a:schemeClr>
                  </a:gs>
                  <a:gs pos="66000">
                    <a:srgbClr val="00CC99"/>
                  </a:gs>
                  <a:gs pos="3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7" name="Arco 146"/>
              <p:cNvSpPr>
                <a:spLocks noChangeAspect="1"/>
              </p:cNvSpPr>
              <p:nvPr/>
            </p:nvSpPr>
            <p:spPr bwMode="auto">
              <a:xfrm rot="18751788">
                <a:off x="3950578" y="3285541"/>
                <a:ext cx="793574" cy="468000"/>
              </a:xfrm>
              <a:prstGeom prst="arc">
                <a:avLst>
                  <a:gd name="adj1" fmla="val 7136599"/>
                  <a:gd name="adj2" fmla="val 3591211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8" name="Arco 147"/>
              <p:cNvSpPr>
                <a:spLocks noChangeAspect="1"/>
              </p:cNvSpPr>
              <p:nvPr/>
            </p:nvSpPr>
            <p:spPr bwMode="auto">
              <a:xfrm rot="18751788" flipV="1">
                <a:off x="4315395" y="3538607"/>
                <a:ext cx="787874" cy="468000"/>
              </a:xfrm>
              <a:prstGeom prst="arc">
                <a:avLst>
                  <a:gd name="adj1" fmla="val 7737575"/>
                  <a:gd name="adj2" fmla="val 4320073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9" name="Arco 148"/>
              <p:cNvSpPr>
                <a:spLocks noChangeAspect="1"/>
              </p:cNvSpPr>
              <p:nvPr/>
            </p:nvSpPr>
            <p:spPr bwMode="auto">
              <a:xfrm rot="18751788">
                <a:off x="3579827" y="3016114"/>
                <a:ext cx="1263425" cy="796481"/>
              </a:xfrm>
              <a:prstGeom prst="arc">
                <a:avLst>
                  <a:gd name="adj1" fmla="val 6664484"/>
                  <a:gd name="adj2" fmla="val 4231379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0" name="Arco 149"/>
              <p:cNvSpPr>
                <a:spLocks noChangeAspect="1"/>
              </p:cNvSpPr>
              <p:nvPr/>
            </p:nvSpPr>
            <p:spPr bwMode="auto">
              <a:xfrm rot="18751788" flipV="1">
                <a:off x="4221031" y="3467743"/>
                <a:ext cx="1254350" cy="835775"/>
              </a:xfrm>
              <a:prstGeom prst="arc">
                <a:avLst>
                  <a:gd name="adj1" fmla="val 6965955"/>
                  <a:gd name="adj2" fmla="val 4584575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52" name="Triângulo isósceles 151"/>
            <p:cNvSpPr/>
            <p:nvPr/>
          </p:nvSpPr>
          <p:spPr bwMode="auto">
            <a:xfrm rot="2115965">
              <a:off x="8095854" y="3599308"/>
              <a:ext cx="297044" cy="648005"/>
            </a:xfrm>
            <a:prstGeom prst="triangle">
              <a:avLst/>
            </a:prstGeom>
            <a:gradFill>
              <a:gsLst>
                <a:gs pos="96000">
                  <a:srgbClr val="7030A0">
                    <a:alpha val="0"/>
                  </a:srgbClr>
                </a:gs>
                <a:gs pos="77000">
                  <a:srgbClr val="7030A0">
                    <a:alpha val="69000"/>
                  </a:srgbClr>
                </a:gs>
                <a:gs pos="22000">
                  <a:schemeClr val="accent1">
                    <a:lumMod val="60000"/>
                    <a:lumOff val="40000"/>
                    <a:alpha val="59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53" name="Triângulo isósceles 152"/>
            <p:cNvSpPr/>
            <p:nvPr/>
          </p:nvSpPr>
          <p:spPr bwMode="auto">
            <a:xfrm rot="12746142">
              <a:off x="8539034" y="2954058"/>
              <a:ext cx="297044" cy="648005"/>
            </a:xfrm>
            <a:prstGeom prst="triangle">
              <a:avLst/>
            </a:prstGeom>
            <a:gradFill>
              <a:gsLst>
                <a:gs pos="96000">
                  <a:srgbClr val="7030A0">
                    <a:alpha val="0"/>
                  </a:srgbClr>
                </a:gs>
                <a:gs pos="77000">
                  <a:srgbClr val="7030A0">
                    <a:alpha val="69000"/>
                  </a:srgbClr>
                </a:gs>
                <a:gs pos="22000">
                  <a:schemeClr val="accent1">
                    <a:lumMod val="60000"/>
                    <a:lumOff val="40000"/>
                    <a:alpha val="59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63" name="Conector de seta reta 162"/>
          <p:cNvCxnSpPr>
            <a:endCxn id="132" idx="1"/>
          </p:cNvCxnSpPr>
          <p:nvPr/>
        </p:nvCxnSpPr>
        <p:spPr bwMode="auto">
          <a:xfrm>
            <a:off x="2051720" y="4149080"/>
            <a:ext cx="384749" cy="31275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7" name="Conector de seta reta 166"/>
          <p:cNvCxnSpPr/>
          <p:nvPr/>
        </p:nvCxnSpPr>
        <p:spPr bwMode="auto">
          <a:xfrm>
            <a:off x="3491880" y="4941168"/>
            <a:ext cx="36004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8" name="Conector de seta reta 167"/>
          <p:cNvCxnSpPr/>
          <p:nvPr/>
        </p:nvCxnSpPr>
        <p:spPr bwMode="auto">
          <a:xfrm>
            <a:off x="5292080" y="4941168"/>
            <a:ext cx="648072" cy="842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9" name="Conector de seta reta 168"/>
          <p:cNvCxnSpPr/>
          <p:nvPr/>
        </p:nvCxnSpPr>
        <p:spPr bwMode="auto">
          <a:xfrm>
            <a:off x="7380312" y="5373216"/>
            <a:ext cx="432048" cy="1440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0" name="Conector de seta reta 189"/>
          <p:cNvCxnSpPr/>
          <p:nvPr/>
        </p:nvCxnSpPr>
        <p:spPr bwMode="auto">
          <a:xfrm flipV="1">
            <a:off x="7415704" y="3861048"/>
            <a:ext cx="324648" cy="29597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25" name="CaixaDeTexto 124"/>
          <p:cNvSpPr txBox="1"/>
          <p:nvPr/>
        </p:nvSpPr>
        <p:spPr>
          <a:xfrm>
            <a:off x="1907704" y="587727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Estrela de grande massa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1" name="CaixaDeTexto 130"/>
          <p:cNvSpPr txBox="1"/>
          <p:nvPr/>
        </p:nvSpPr>
        <p:spPr>
          <a:xfrm>
            <a:off x="3851920" y="587727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Supergigante vermelha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3" name="CaixaDeTexto 132"/>
          <p:cNvSpPr txBox="1"/>
          <p:nvPr/>
        </p:nvSpPr>
        <p:spPr>
          <a:xfrm>
            <a:off x="5724128" y="5868561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Remanescente de supernova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4" name="CaixaDeTexto 133"/>
          <p:cNvSpPr txBox="1"/>
          <p:nvPr/>
        </p:nvSpPr>
        <p:spPr>
          <a:xfrm>
            <a:off x="7524328" y="6402814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Buraco negro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5" name="CaixaDeTexto 134"/>
          <p:cNvSpPr txBox="1"/>
          <p:nvPr/>
        </p:nvSpPr>
        <p:spPr>
          <a:xfrm>
            <a:off x="7452320" y="4293096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Estrela de nêutrons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6" name="CaixaDeTexto 135"/>
          <p:cNvSpPr txBox="1"/>
          <p:nvPr/>
        </p:nvSpPr>
        <p:spPr>
          <a:xfrm>
            <a:off x="3491880" y="3140968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Century Gothic" pitchFamily="34" charset="0"/>
              </a:rPr>
              <a:t>Imagens fora de escala</a:t>
            </a:r>
            <a:endParaRPr lang="pt-BR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grpSp>
        <p:nvGrpSpPr>
          <p:cNvPr id="200" name="Grupo 21"/>
          <p:cNvGrpSpPr>
            <a:grpSpLocks noChangeAspect="1"/>
          </p:cNvGrpSpPr>
          <p:nvPr/>
        </p:nvGrpSpPr>
        <p:grpSpPr>
          <a:xfrm>
            <a:off x="2699792" y="1522223"/>
            <a:ext cx="466570" cy="466617"/>
            <a:chOff x="3319645" y="1405912"/>
            <a:chExt cx="864001" cy="864098"/>
          </a:xfrm>
          <a:gradFill>
            <a:gsLst>
              <a:gs pos="100000">
                <a:schemeClr val="tx1">
                  <a:alpha val="51000"/>
                </a:schemeClr>
              </a:gs>
              <a:gs pos="100000">
                <a:schemeClr val="tx1"/>
              </a:gs>
              <a:gs pos="30000">
                <a:srgbClr val="FF0000">
                  <a:alpha val="57000"/>
                </a:srgbClr>
              </a:gs>
            </a:gsLst>
            <a:path path="shape">
              <a:fillToRect l="50000" t="50000" r="50000" b="50000"/>
            </a:path>
          </a:gradFill>
        </p:grpSpPr>
        <p:sp>
          <p:nvSpPr>
            <p:cNvPr id="201" name="Elipse 200"/>
            <p:cNvSpPr>
              <a:spLocks noChangeAspect="1"/>
            </p:cNvSpPr>
            <p:nvPr/>
          </p:nvSpPr>
          <p:spPr bwMode="auto">
            <a:xfrm>
              <a:off x="3563903" y="1700817"/>
              <a:ext cx="288000" cy="288001"/>
            </a:xfrm>
            <a:prstGeom prst="ellipse">
              <a:avLst/>
            </a:prstGeom>
            <a:gradFill>
              <a:gsLst>
                <a:gs pos="6700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02" name="Elipse 201"/>
            <p:cNvSpPr>
              <a:spLocks noChangeAspect="1"/>
            </p:cNvSpPr>
            <p:nvPr/>
          </p:nvSpPr>
          <p:spPr bwMode="auto">
            <a:xfrm>
              <a:off x="3319645" y="1405912"/>
              <a:ext cx="864001" cy="864098"/>
            </a:xfrm>
            <a:prstGeom prst="ellipse">
              <a:avLst/>
            </a:prstGeom>
            <a:gradFill>
              <a:gsLst>
                <a:gs pos="23000">
                  <a:schemeClr val="bg1"/>
                </a:gs>
                <a:gs pos="100000">
                  <a:schemeClr val="tx1"/>
                </a:gs>
                <a:gs pos="33000">
                  <a:srgbClr val="FFC0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03" name="Conector de seta reta 202"/>
          <p:cNvCxnSpPr/>
          <p:nvPr/>
        </p:nvCxnSpPr>
        <p:spPr bwMode="auto">
          <a:xfrm flipV="1">
            <a:off x="2051720" y="1916832"/>
            <a:ext cx="432048" cy="2160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04" name="CaixaDeTexto 203"/>
          <p:cNvSpPr txBox="1"/>
          <p:nvPr/>
        </p:nvSpPr>
        <p:spPr>
          <a:xfrm>
            <a:off x="2252679" y="227687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Estrela de pouca massa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205" name="Grupo 13"/>
          <p:cNvGrpSpPr>
            <a:grpSpLocks noChangeAspect="1"/>
          </p:cNvGrpSpPr>
          <p:nvPr/>
        </p:nvGrpSpPr>
        <p:grpSpPr>
          <a:xfrm>
            <a:off x="4067944" y="980728"/>
            <a:ext cx="1388583" cy="1388741"/>
            <a:chOff x="3010560" y="1160768"/>
            <a:chExt cx="1800001" cy="1800200"/>
          </a:xfrm>
        </p:grpSpPr>
        <p:sp>
          <p:nvSpPr>
            <p:cNvPr id="206" name="Elipse 205"/>
            <p:cNvSpPr/>
            <p:nvPr/>
          </p:nvSpPr>
          <p:spPr bwMode="auto">
            <a:xfrm>
              <a:off x="3563888" y="1700808"/>
              <a:ext cx="720000" cy="720000"/>
            </a:xfrm>
            <a:prstGeom prst="ellipse">
              <a:avLst/>
            </a:prstGeom>
            <a:gradFill>
              <a:gsLst>
                <a:gs pos="100000">
                  <a:schemeClr val="tx1"/>
                </a:gs>
                <a:gs pos="7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07" name="Elipse 206"/>
            <p:cNvSpPr/>
            <p:nvPr/>
          </p:nvSpPr>
          <p:spPr bwMode="auto">
            <a:xfrm>
              <a:off x="3154656" y="1337186"/>
              <a:ext cx="1528957" cy="1470147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39000"/>
                  </a:schemeClr>
                </a:gs>
                <a:gs pos="100000">
                  <a:schemeClr val="tx1"/>
                </a:gs>
                <a:gs pos="30000">
                  <a:srgbClr val="FF0000">
                    <a:alpha val="5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08" name="Elipse 207"/>
            <p:cNvSpPr/>
            <p:nvPr/>
          </p:nvSpPr>
          <p:spPr bwMode="auto">
            <a:xfrm>
              <a:off x="3010560" y="1160768"/>
              <a:ext cx="1800001" cy="1800200"/>
            </a:xfrm>
            <a:prstGeom prst="ellipse">
              <a:avLst/>
            </a:prstGeom>
            <a:gradFill flip="none" rotWithShape="1">
              <a:gsLst>
                <a:gs pos="3000">
                  <a:schemeClr val="bg1"/>
                </a:gs>
                <a:gs pos="100000">
                  <a:schemeClr val="tx1"/>
                </a:gs>
                <a:gs pos="30000">
                  <a:srgbClr val="FF0000">
                    <a:alpha val="6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09" name="Grupo 127"/>
          <p:cNvGrpSpPr/>
          <p:nvPr/>
        </p:nvGrpSpPr>
        <p:grpSpPr>
          <a:xfrm>
            <a:off x="8192939" y="1196752"/>
            <a:ext cx="791980" cy="864096"/>
            <a:chOff x="7884476" y="764704"/>
            <a:chExt cx="791980" cy="864096"/>
          </a:xfrm>
        </p:grpSpPr>
        <p:sp>
          <p:nvSpPr>
            <p:cNvPr id="210" name="Elipse 209"/>
            <p:cNvSpPr>
              <a:spLocks noChangeAspect="1"/>
            </p:cNvSpPr>
            <p:nvPr/>
          </p:nvSpPr>
          <p:spPr bwMode="auto">
            <a:xfrm>
              <a:off x="7884476" y="764704"/>
              <a:ext cx="791980" cy="864096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51000"/>
                  </a:schemeClr>
                </a:gs>
                <a:gs pos="100000">
                  <a:schemeClr val="tx1"/>
                </a:gs>
                <a:gs pos="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1" name="Elipse 210"/>
            <p:cNvSpPr>
              <a:spLocks noChangeAspect="1"/>
            </p:cNvSpPr>
            <p:nvPr/>
          </p:nvSpPr>
          <p:spPr bwMode="auto">
            <a:xfrm>
              <a:off x="8196086" y="1124755"/>
              <a:ext cx="192338" cy="192340"/>
            </a:xfrm>
            <a:prstGeom prst="ellipse">
              <a:avLst/>
            </a:prstGeom>
            <a:gradFill>
              <a:gsLst>
                <a:gs pos="69000">
                  <a:srgbClr val="7030A0">
                    <a:alpha val="0"/>
                  </a:srgbClr>
                </a:gs>
                <a:gs pos="16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12" name="Grupo 211"/>
          <p:cNvGrpSpPr/>
          <p:nvPr/>
        </p:nvGrpSpPr>
        <p:grpSpPr>
          <a:xfrm>
            <a:off x="6302425" y="1343424"/>
            <a:ext cx="882294" cy="717424"/>
            <a:chOff x="5926240" y="1912127"/>
            <a:chExt cx="882294" cy="717424"/>
          </a:xfrm>
        </p:grpSpPr>
        <p:sp>
          <p:nvSpPr>
            <p:cNvPr id="213" name="Elipse 212"/>
            <p:cNvSpPr>
              <a:spLocks noChangeAspect="1"/>
            </p:cNvSpPr>
            <p:nvPr/>
          </p:nvSpPr>
          <p:spPr bwMode="auto">
            <a:xfrm rot="15834379">
              <a:off x="6008675" y="1829692"/>
              <a:ext cx="717424" cy="882294"/>
            </a:xfrm>
            <a:prstGeom prst="ellipse">
              <a:avLst/>
            </a:prstGeom>
            <a:gradFill flip="none" rotWithShape="1">
              <a:gsLst>
                <a:gs pos="100000">
                  <a:schemeClr val="tx1"/>
                </a:gs>
                <a:gs pos="100000">
                  <a:schemeClr val="tx1"/>
                </a:gs>
                <a:gs pos="100000">
                  <a:schemeClr val="tx1"/>
                </a:gs>
                <a:gs pos="100000">
                  <a:schemeClr val="tx1"/>
                </a:gs>
                <a:gs pos="100000">
                  <a:schemeClr val="tx1"/>
                </a:gs>
                <a:gs pos="80000">
                  <a:schemeClr val="tx1">
                    <a:alpha val="0"/>
                  </a:schemeClr>
                </a:gs>
                <a:gs pos="83000">
                  <a:srgbClr val="00FF00">
                    <a:alpha val="61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4" name="Elipse 213"/>
            <p:cNvSpPr>
              <a:spLocks noChangeAspect="1"/>
            </p:cNvSpPr>
            <p:nvPr/>
          </p:nvSpPr>
          <p:spPr bwMode="auto">
            <a:xfrm rot="15834379">
              <a:off x="6036470" y="1890402"/>
              <a:ext cx="630354" cy="760371"/>
            </a:xfrm>
            <a:prstGeom prst="ellipse">
              <a:avLst/>
            </a:prstGeom>
            <a:gradFill>
              <a:gsLst>
                <a:gs pos="68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0">
                  <a:srgbClr val="00FF00">
                    <a:alpha val="0"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15" name="Grupo 214"/>
          <p:cNvGrpSpPr/>
          <p:nvPr/>
        </p:nvGrpSpPr>
        <p:grpSpPr>
          <a:xfrm>
            <a:off x="6571269" y="1556792"/>
            <a:ext cx="253410" cy="254816"/>
            <a:chOff x="6334814" y="3212976"/>
            <a:chExt cx="253410" cy="254816"/>
          </a:xfrm>
        </p:grpSpPr>
        <p:sp>
          <p:nvSpPr>
            <p:cNvPr id="216" name="Elipse 215"/>
            <p:cNvSpPr>
              <a:spLocks noChangeAspect="1"/>
            </p:cNvSpPr>
            <p:nvPr/>
          </p:nvSpPr>
          <p:spPr bwMode="auto">
            <a:xfrm>
              <a:off x="6334814" y="3212976"/>
              <a:ext cx="253410" cy="254816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51000"/>
                  </a:schemeClr>
                </a:gs>
                <a:gs pos="100000">
                  <a:schemeClr val="tx1"/>
                </a:gs>
                <a:gs pos="0">
                  <a:srgbClr val="7030A0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7" name="Elipse 216"/>
            <p:cNvSpPr>
              <a:spLocks noChangeAspect="1"/>
            </p:cNvSpPr>
            <p:nvPr/>
          </p:nvSpPr>
          <p:spPr bwMode="auto">
            <a:xfrm>
              <a:off x="6390158" y="3284984"/>
              <a:ext cx="126058" cy="126743"/>
            </a:xfrm>
            <a:prstGeom prst="ellipse">
              <a:avLst/>
            </a:prstGeom>
            <a:gradFill>
              <a:gsLst>
                <a:gs pos="69000">
                  <a:srgbClr val="7030A0">
                    <a:alpha val="0"/>
                  </a:srgbClr>
                </a:gs>
                <a:gs pos="16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18" name="Conector de seta reta 217"/>
          <p:cNvCxnSpPr/>
          <p:nvPr/>
        </p:nvCxnSpPr>
        <p:spPr bwMode="auto">
          <a:xfrm flipV="1">
            <a:off x="3656327" y="1692384"/>
            <a:ext cx="699649" cy="84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19" name="Conector de seta reta 218"/>
          <p:cNvCxnSpPr/>
          <p:nvPr/>
        </p:nvCxnSpPr>
        <p:spPr bwMode="auto">
          <a:xfrm flipV="1">
            <a:off x="5312511" y="1692384"/>
            <a:ext cx="720080" cy="84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20" name="Conector de seta reta 219"/>
          <p:cNvCxnSpPr/>
          <p:nvPr/>
        </p:nvCxnSpPr>
        <p:spPr bwMode="auto">
          <a:xfrm flipV="1">
            <a:off x="7544759" y="1692384"/>
            <a:ext cx="720080" cy="84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21" name="CaixaDeTexto 220"/>
          <p:cNvSpPr txBox="1"/>
          <p:nvPr/>
        </p:nvSpPr>
        <p:spPr>
          <a:xfrm>
            <a:off x="4016367" y="2340169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Gigante vermelha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2" name="CaixaDeTexto 221"/>
          <p:cNvSpPr txBox="1"/>
          <p:nvPr/>
        </p:nvSpPr>
        <p:spPr>
          <a:xfrm>
            <a:off x="5888575" y="2340169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Nebulosa planetária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3" name="CaixaDeTexto 222"/>
          <p:cNvSpPr txBox="1"/>
          <p:nvPr/>
        </p:nvSpPr>
        <p:spPr>
          <a:xfrm>
            <a:off x="7688775" y="237036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Anã branca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36" name="Subtítulo 3"/>
          <p:cNvSpPr txBox="1">
            <a:spLocks/>
          </p:cNvSpPr>
          <p:nvPr/>
        </p:nvSpPr>
        <p:spPr bwMode="auto">
          <a:xfrm rot="18868742">
            <a:off x="1609715" y="224330"/>
            <a:ext cx="9740993" cy="9508671"/>
          </a:xfrm>
          <a:prstGeom prst="rect">
            <a:avLst/>
          </a:prstGeom>
          <a:gradFill flip="none" rotWithShape="1">
            <a:gsLst>
              <a:gs pos="12000">
                <a:schemeClr val="bg1">
                  <a:alpha val="89000"/>
                </a:schemeClr>
              </a:gs>
              <a:gs pos="70000">
                <a:srgbClr val="7030A0">
                  <a:alpha val="50000"/>
                </a:srgbClr>
              </a:gs>
              <a:gs pos="95000">
                <a:schemeClr val="tx1">
                  <a:alpha val="13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4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8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4800" kern="0" dirty="0">
              <a:ln w="34925">
                <a:gradFill flip="none" rotWithShape="1">
                  <a:gsLst>
                    <a:gs pos="0">
                      <a:srgbClr val="F67526"/>
                    </a:gs>
                    <a:gs pos="50000">
                      <a:srgbClr val="F67526">
                        <a:alpha val="41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7" name="Título 1"/>
          <p:cNvSpPr txBox="1">
            <a:spLocks/>
          </p:cNvSpPr>
          <p:nvPr/>
        </p:nvSpPr>
        <p:spPr>
          <a:xfrm>
            <a:off x="685800" y="12576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As vidas das estrelas</a:t>
            </a:r>
          </a:p>
        </p:txBody>
      </p:sp>
      <p:grpSp>
        <p:nvGrpSpPr>
          <p:cNvPr id="155" name="Grupo 154"/>
          <p:cNvGrpSpPr/>
          <p:nvPr/>
        </p:nvGrpSpPr>
        <p:grpSpPr>
          <a:xfrm>
            <a:off x="-292945" y="2188409"/>
            <a:ext cx="2795284" cy="1966442"/>
            <a:chOff x="-292945" y="2188409"/>
            <a:chExt cx="2795284" cy="1966442"/>
          </a:xfrm>
        </p:grpSpPr>
        <p:grpSp>
          <p:nvGrpSpPr>
            <p:cNvPr id="65" name="Grupo 74"/>
            <p:cNvGrpSpPr/>
            <p:nvPr/>
          </p:nvGrpSpPr>
          <p:grpSpPr>
            <a:xfrm rot="1057404">
              <a:off x="-292945" y="2188409"/>
              <a:ext cx="2795284" cy="1966442"/>
              <a:chOff x="2549233" y="2565087"/>
              <a:chExt cx="2906308" cy="2044547"/>
            </a:xfrm>
          </p:grpSpPr>
          <p:grpSp>
            <p:nvGrpSpPr>
              <p:cNvPr id="100" name="Grupo 1"/>
              <p:cNvGrpSpPr/>
              <p:nvPr/>
            </p:nvGrpSpPr>
            <p:grpSpPr>
              <a:xfrm rot="5654619">
                <a:off x="2980113" y="2134207"/>
                <a:ext cx="2044547" cy="2906308"/>
                <a:chOff x="5438509" y="3142834"/>
                <a:chExt cx="2693140" cy="3691461"/>
              </a:xfrm>
            </p:grpSpPr>
            <p:sp>
              <p:nvSpPr>
                <p:cNvPr id="114" name="Elipse 2"/>
                <p:cNvSpPr/>
                <p:nvPr/>
              </p:nvSpPr>
              <p:spPr bwMode="auto">
                <a:xfrm rot="2624855">
                  <a:off x="5438509" y="3142834"/>
                  <a:ext cx="2693140" cy="369146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tx1">
                        <a:alpha val="51000"/>
                      </a:schemeClr>
                    </a:gs>
                    <a:gs pos="88000">
                      <a:srgbClr val="7030A0">
                        <a:alpha val="12000"/>
                      </a:srgbClr>
                    </a:gs>
                    <a:gs pos="30000">
                      <a:srgbClr val="FF0000">
                        <a:alpha val="71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5" name="Elipse 3"/>
                <p:cNvSpPr/>
                <p:nvPr/>
              </p:nvSpPr>
              <p:spPr bwMode="auto">
                <a:xfrm rot="2349922">
                  <a:off x="6372200" y="4365104"/>
                  <a:ext cx="1008112" cy="1152128"/>
                </a:xfrm>
                <a:prstGeom prst="ellipse">
                  <a:avLst/>
                </a:prstGeom>
                <a:gradFill>
                  <a:gsLst>
                    <a:gs pos="100000">
                      <a:srgbClr val="C00000">
                        <a:alpha val="40000"/>
                      </a:srgbClr>
                    </a:gs>
                    <a:gs pos="100000">
                      <a:srgbClr val="C00000">
                        <a:alpha val="24000"/>
                      </a:srgbClr>
                    </a:gs>
                    <a:gs pos="77000">
                      <a:schemeClr val="accent6">
                        <a:lumMod val="40000"/>
                        <a:lumOff val="60000"/>
                        <a:alpha val="75000"/>
                      </a:schemeClr>
                    </a:gs>
                    <a:gs pos="26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6" name="Lua 4"/>
                <p:cNvSpPr/>
                <p:nvPr/>
              </p:nvSpPr>
              <p:spPr bwMode="auto">
                <a:xfrm rot="17082802">
                  <a:off x="6082866" y="5061353"/>
                  <a:ext cx="451998" cy="803466"/>
                </a:xfrm>
                <a:prstGeom prst="moon">
                  <a:avLst>
                    <a:gd name="adj" fmla="val 38470"/>
                  </a:avLst>
                </a:prstGeom>
                <a:solidFill>
                  <a:srgbClr val="FF0000">
                    <a:alpha val="31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317500" dist="38100" dir="16200000" sx="105000" sy="105000" rotWithShape="0">
                    <a:srgbClr val="C00000">
                      <a:alpha val="62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7" name="Lua 5"/>
                <p:cNvSpPr/>
                <p:nvPr/>
              </p:nvSpPr>
              <p:spPr bwMode="auto">
                <a:xfrm rot="9502948">
                  <a:off x="6857371" y="4429169"/>
                  <a:ext cx="461955" cy="815628"/>
                </a:xfrm>
                <a:prstGeom prst="moon">
                  <a:avLst>
                    <a:gd name="adj" fmla="val 17418"/>
                  </a:avLst>
                </a:prstGeom>
                <a:solidFill>
                  <a:srgbClr val="FFFF00">
                    <a:alpha val="52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8" name="Lua 6"/>
                <p:cNvSpPr/>
                <p:nvPr/>
              </p:nvSpPr>
              <p:spPr bwMode="auto">
                <a:xfrm rot="12805835">
                  <a:off x="6690219" y="4587851"/>
                  <a:ext cx="671589" cy="1135848"/>
                </a:xfrm>
                <a:prstGeom prst="moon">
                  <a:avLst>
                    <a:gd name="adj" fmla="val 11144"/>
                  </a:avLst>
                </a:prstGeom>
                <a:gradFill flip="none" rotWithShape="1">
                  <a:gsLst>
                    <a:gs pos="66000">
                      <a:srgbClr val="FF0000">
                        <a:alpha val="39000"/>
                      </a:srgbClr>
                    </a:gs>
                    <a:gs pos="26000">
                      <a:srgbClr val="FFC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9" name="Lua 7"/>
                <p:cNvSpPr/>
                <p:nvPr/>
              </p:nvSpPr>
              <p:spPr bwMode="auto">
                <a:xfrm rot="5400000">
                  <a:off x="6642660" y="4112556"/>
                  <a:ext cx="590708" cy="1043445"/>
                </a:xfrm>
                <a:prstGeom prst="moon">
                  <a:avLst>
                    <a:gd name="adj" fmla="val 15912"/>
                  </a:avLst>
                </a:prstGeom>
                <a:solidFill>
                  <a:srgbClr val="FF0000">
                    <a:alpha val="52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0" name="Lua 8"/>
                <p:cNvSpPr/>
                <p:nvPr/>
              </p:nvSpPr>
              <p:spPr bwMode="auto">
                <a:xfrm rot="17307021">
                  <a:off x="6406197" y="4966182"/>
                  <a:ext cx="422407" cy="628605"/>
                </a:xfrm>
                <a:prstGeom prst="moon">
                  <a:avLst>
                    <a:gd name="adj" fmla="val 24258"/>
                  </a:avLst>
                </a:prstGeom>
                <a:gradFill flip="none" rotWithShape="1">
                  <a:gsLst>
                    <a:gs pos="66000">
                      <a:srgbClr val="FF0000">
                        <a:alpha val="56000"/>
                      </a:srgbClr>
                    </a:gs>
                    <a:gs pos="26000">
                      <a:srgbClr val="FFC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1" name="Lua 10"/>
                <p:cNvSpPr/>
                <p:nvPr/>
              </p:nvSpPr>
              <p:spPr bwMode="auto">
                <a:xfrm rot="1435920">
                  <a:off x="6588224" y="4509122"/>
                  <a:ext cx="360039" cy="648072"/>
                </a:xfrm>
                <a:prstGeom prst="moon">
                  <a:avLst>
                    <a:gd name="adj" fmla="val 15912"/>
                  </a:avLst>
                </a:prstGeom>
                <a:solidFill>
                  <a:srgbClr val="FFFF00">
                    <a:alpha val="52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2" name="Lua 12"/>
                <p:cNvSpPr/>
                <p:nvPr/>
              </p:nvSpPr>
              <p:spPr bwMode="auto">
                <a:xfrm rot="6855707">
                  <a:off x="6401120" y="4047666"/>
                  <a:ext cx="830433" cy="887217"/>
                </a:xfrm>
                <a:prstGeom prst="moon">
                  <a:avLst>
                    <a:gd name="adj" fmla="val 14645"/>
                  </a:avLst>
                </a:prstGeom>
                <a:solidFill>
                  <a:srgbClr val="FF0000">
                    <a:alpha val="31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3" name="Lua 14"/>
                <p:cNvSpPr/>
                <p:nvPr/>
              </p:nvSpPr>
              <p:spPr bwMode="auto">
                <a:xfrm rot="431926">
                  <a:off x="6633098" y="4733219"/>
                  <a:ext cx="150352" cy="341390"/>
                </a:xfrm>
                <a:prstGeom prst="moon">
                  <a:avLst>
                    <a:gd name="adj" fmla="val 25990"/>
                  </a:avLst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4" name="Lua 15"/>
                <p:cNvSpPr/>
                <p:nvPr/>
              </p:nvSpPr>
              <p:spPr bwMode="auto">
                <a:xfrm rot="9622414">
                  <a:off x="6874925" y="4619917"/>
                  <a:ext cx="313123" cy="474998"/>
                </a:xfrm>
                <a:prstGeom prst="moon">
                  <a:avLst>
                    <a:gd name="adj" fmla="val 10121"/>
                  </a:avLst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6" name="Lua 17"/>
                <p:cNvSpPr/>
                <p:nvPr/>
              </p:nvSpPr>
              <p:spPr bwMode="auto">
                <a:xfrm rot="10800000">
                  <a:off x="7018941" y="4619917"/>
                  <a:ext cx="313123" cy="474998"/>
                </a:xfrm>
                <a:prstGeom prst="moon">
                  <a:avLst>
                    <a:gd name="adj" fmla="val 10121"/>
                  </a:avLst>
                </a:prstGeom>
                <a:solidFill>
                  <a:schemeClr val="accent6">
                    <a:lumMod val="40000"/>
                    <a:lumOff val="60000"/>
                    <a:alpha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</p:grpSp>
          <p:grpSp>
            <p:nvGrpSpPr>
              <p:cNvPr id="101" name="Grupo 73"/>
              <p:cNvGrpSpPr/>
              <p:nvPr/>
            </p:nvGrpSpPr>
            <p:grpSpPr>
              <a:xfrm>
                <a:off x="3131840" y="2768683"/>
                <a:ext cx="1561252" cy="1524413"/>
                <a:chOff x="3226772" y="2768683"/>
                <a:chExt cx="1561252" cy="1524413"/>
              </a:xfrm>
            </p:grpSpPr>
            <p:sp>
              <p:nvSpPr>
                <p:cNvPr id="102" name="Lua 101"/>
                <p:cNvSpPr/>
                <p:nvPr/>
              </p:nvSpPr>
              <p:spPr bwMode="auto">
                <a:xfrm rot="3021653">
                  <a:off x="3560859" y="3054756"/>
                  <a:ext cx="653804" cy="673547"/>
                </a:xfrm>
                <a:prstGeom prst="moon">
                  <a:avLst>
                    <a:gd name="adj" fmla="val 14645"/>
                  </a:avLst>
                </a:prstGeom>
                <a:solidFill>
                  <a:srgbClr val="FF0000">
                    <a:alpha val="31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04" name="Lua 58"/>
                <p:cNvSpPr/>
                <p:nvPr/>
              </p:nvSpPr>
              <p:spPr bwMode="auto">
                <a:xfrm rot="12996211" flipH="1">
                  <a:off x="3226772" y="2768683"/>
                  <a:ext cx="1106280" cy="925847"/>
                </a:xfrm>
                <a:prstGeom prst="moon">
                  <a:avLst>
                    <a:gd name="adj" fmla="val 13831"/>
                  </a:avLst>
                </a:prstGeom>
                <a:gradFill flip="none" rotWithShape="1">
                  <a:gsLst>
                    <a:gs pos="66000">
                      <a:schemeClr val="bg1">
                        <a:alpha val="8000"/>
                      </a:schemeClr>
                    </a:gs>
                    <a:gs pos="26000">
                      <a:srgbClr val="7030A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grpSp>
              <p:nvGrpSpPr>
                <p:cNvPr id="105" name="Grupo 63"/>
                <p:cNvGrpSpPr/>
                <p:nvPr/>
              </p:nvGrpSpPr>
              <p:grpSpPr>
                <a:xfrm>
                  <a:off x="3509284" y="2780928"/>
                  <a:ext cx="630668" cy="650249"/>
                  <a:chOff x="6029564" y="1916832"/>
                  <a:chExt cx="630668" cy="650249"/>
                </a:xfrm>
              </p:grpSpPr>
              <p:sp>
                <p:nvSpPr>
                  <p:cNvPr id="112" name="Elipse 61"/>
                  <p:cNvSpPr>
                    <a:spLocks noChangeAspect="1"/>
                  </p:cNvSpPr>
                  <p:nvPr/>
                </p:nvSpPr>
                <p:spPr bwMode="auto">
                  <a:xfrm>
                    <a:off x="6029564" y="1916832"/>
                    <a:ext cx="630668" cy="650249"/>
                  </a:xfrm>
                  <a:prstGeom prst="ellipse">
                    <a:avLst/>
                  </a:prstGeom>
                  <a:gradFill flip="none" rotWithShape="1">
                    <a:gsLst>
                      <a:gs pos="91000">
                        <a:srgbClr val="7030A0">
                          <a:alpha val="20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  <a:gs pos="49000">
                        <a:srgbClr val="7030A0">
                          <a:alpha val="6100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  <p:sp>
                <p:nvSpPr>
                  <p:cNvPr id="113" name="Elipse 62"/>
                  <p:cNvSpPr>
                    <a:spLocks noChangeAspect="1"/>
                  </p:cNvSpPr>
                  <p:nvPr/>
                </p:nvSpPr>
                <p:spPr bwMode="auto">
                  <a:xfrm>
                    <a:off x="6248409" y="2257211"/>
                    <a:ext cx="256706" cy="255511"/>
                  </a:xfrm>
                  <a:prstGeom prst="ellipse">
                    <a:avLst/>
                  </a:prstGeom>
                  <a:gradFill>
                    <a:gsLst>
                      <a:gs pos="91000">
                        <a:schemeClr val="accent6">
                          <a:lumMod val="60000"/>
                          <a:lumOff val="40000"/>
                          <a:alpha val="36000"/>
                        </a:schemeClr>
                      </a:gs>
                      <a:gs pos="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</p:grpSp>
            <p:grpSp>
              <p:nvGrpSpPr>
                <p:cNvPr id="106" name="Grupo 67"/>
                <p:cNvGrpSpPr/>
                <p:nvPr/>
              </p:nvGrpSpPr>
              <p:grpSpPr>
                <a:xfrm>
                  <a:off x="4301372" y="3789040"/>
                  <a:ext cx="486652" cy="504056"/>
                  <a:chOff x="6029564" y="1916832"/>
                  <a:chExt cx="630668" cy="650249"/>
                </a:xfrm>
              </p:grpSpPr>
              <p:sp>
                <p:nvSpPr>
                  <p:cNvPr id="110" name="Elipse 109"/>
                  <p:cNvSpPr>
                    <a:spLocks noChangeAspect="1"/>
                  </p:cNvSpPr>
                  <p:nvPr/>
                </p:nvSpPr>
                <p:spPr bwMode="auto">
                  <a:xfrm>
                    <a:off x="6029564" y="1916832"/>
                    <a:ext cx="630668" cy="650249"/>
                  </a:xfrm>
                  <a:prstGeom prst="ellipse">
                    <a:avLst/>
                  </a:prstGeom>
                  <a:gradFill flip="none" rotWithShape="1">
                    <a:gsLst>
                      <a:gs pos="91000">
                        <a:srgbClr val="7030A0">
                          <a:alpha val="20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  <a:gs pos="49000">
                        <a:srgbClr val="7030A0">
                          <a:alpha val="6100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  <p:sp>
                <p:nvSpPr>
                  <p:cNvPr id="111" name="Elipse 110"/>
                  <p:cNvSpPr>
                    <a:spLocks noChangeAspect="1"/>
                  </p:cNvSpPr>
                  <p:nvPr/>
                </p:nvSpPr>
                <p:spPr bwMode="auto">
                  <a:xfrm>
                    <a:off x="6245588" y="2132856"/>
                    <a:ext cx="256706" cy="255511"/>
                  </a:xfrm>
                  <a:prstGeom prst="ellipse">
                    <a:avLst/>
                  </a:prstGeom>
                  <a:gradFill>
                    <a:gsLst>
                      <a:gs pos="91000">
                        <a:schemeClr val="accent6">
                          <a:lumMod val="60000"/>
                          <a:lumOff val="40000"/>
                          <a:alpha val="36000"/>
                        </a:schemeClr>
                      </a:gs>
                      <a:gs pos="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</p:grpSp>
            <p:grpSp>
              <p:nvGrpSpPr>
                <p:cNvPr id="107" name="Grupo 70"/>
                <p:cNvGrpSpPr/>
                <p:nvPr/>
              </p:nvGrpSpPr>
              <p:grpSpPr>
                <a:xfrm>
                  <a:off x="4427984" y="3573016"/>
                  <a:ext cx="360040" cy="360040"/>
                  <a:chOff x="6029564" y="1916832"/>
                  <a:chExt cx="630668" cy="650249"/>
                </a:xfrm>
              </p:grpSpPr>
              <p:sp>
                <p:nvSpPr>
                  <p:cNvPr id="108" name="Elipse 107"/>
                  <p:cNvSpPr>
                    <a:spLocks noChangeAspect="1"/>
                  </p:cNvSpPr>
                  <p:nvPr/>
                </p:nvSpPr>
                <p:spPr bwMode="auto">
                  <a:xfrm>
                    <a:off x="6029564" y="1916832"/>
                    <a:ext cx="630668" cy="650249"/>
                  </a:xfrm>
                  <a:prstGeom prst="ellipse">
                    <a:avLst/>
                  </a:prstGeom>
                  <a:gradFill flip="none" rotWithShape="1">
                    <a:gsLst>
                      <a:gs pos="91000">
                        <a:srgbClr val="7030A0">
                          <a:alpha val="20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  <a:gs pos="49000">
                        <a:srgbClr val="7030A0">
                          <a:alpha val="6100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  <p:sp>
                <p:nvSpPr>
                  <p:cNvPr id="109" name="Elipse 108"/>
                  <p:cNvSpPr>
                    <a:spLocks noChangeAspect="1"/>
                  </p:cNvSpPr>
                  <p:nvPr/>
                </p:nvSpPr>
                <p:spPr bwMode="auto">
                  <a:xfrm>
                    <a:off x="6245588" y="2132856"/>
                    <a:ext cx="256706" cy="255511"/>
                  </a:xfrm>
                  <a:prstGeom prst="ellipse">
                    <a:avLst/>
                  </a:prstGeom>
                  <a:gradFill>
                    <a:gsLst>
                      <a:gs pos="91000">
                        <a:schemeClr val="accent6">
                          <a:lumMod val="60000"/>
                          <a:lumOff val="40000"/>
                          <a:alpha val="36000"/>
                        </a:schemeClr>
                      </a:gs>
                      <a:gs pos="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</p:grpSp>
          </p:grpSp>
        </p:grpSp>
        <p:sp>
          <p:nvSpPr>
            <p:cNvPr id="139" name="Elipse 138"/>
            <p:cNvSpPr>
              <a:spLocks noChangeAspect="1"/>
            </p:cNvSpPr>
            <p:nvPr/>
          </p:nvSpPr>
          <p:spPr bwMode="auto">
            <a:xfrm rot="2712271">
              <a:off x="447339" y="3354842"/>
              <a:ext cx="802669" cy="480155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Elipse 139"/>
            <p:cNvSpPr>
              <a:spLocks noChangeAspect="1"/>
            </p:cNvSpPr>
            <p:nvPr/>
          </p:nvSpPr>
          <p:spPr bwMode="auto">
            <a:xfrm rot="2712271">
              <a:off x="571012" y="2982822"/>
              <a:ext cx="487464" cy="291600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Elipse 140"/>
            <p:cNvSpPr>
              <a:spLocks noChangeAspect="1"/>
            </p:cNvSpPr>
            <p:nvPr/>
          </p:nvSpPr>
          <p:spPr bwMode="auto">
            <a:xfrm rot="2712271">
              <a:off x="851215" y="2884352"/>
              <a:ext cx="316014" cy="189039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Elipse 150"/>
            <p:cNvSpPr>
              <a:spLocks noChangeAspect="1"/>
            </p:cNvSpPr>
            <p:nvPr/>
          </p:nvSpPr>
          <p:spPr bwMode="auto">
            <a:xfrm rot="2712271">
              <a:off x="1064003" y="3513202"/>
              <a:ext cx="316014" cy="189039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5" name="CaixaDeTexto 94"/>
          <p:cNvSpPr txBox="1"/>
          <p:nvPr/>
        </p:nvSpPr>
        <p:spPr>
          <a:xfrm>
            <a:off x="395536" y="4221088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Nuvem interestelar 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6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5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6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5000" fill="hold"/>
                                        <p:tgtEl>
                                          <p:spTgt spid="2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7000"/>
                            </p:stCondLst>
                            <p:childTnLst>
                              <p:par>
                                <p:cTn id="163" presetID="6" presetClass="emph" presetSubtype="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4" dur="10000" fill="hold"/>
                                        <p:tgtEl>
                                          <p:spTgt spid="43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6" dur="10000" fill="hold"/>
                                        <p:tgtEl>
                                          <p:spTgt spid="52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8" dur="10000" fill="hold"/>
                                        <p:tgtEl>
                                          <p:spTgt spid="58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10000" fill="hold"/>
                                        <p:tgtEl>
                                          <p:spTgt spid="57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2" dur="10000" fill="hold"/>
                                        <p:tgtEl>
                                          <p:spTgt spid="56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4" dur="10000" fill="hold"/>
                                        <p:tgtEl>
                                          <p:spTgt spid="51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10000" fill="hold"/>
                                        <p:tgtEl>
                                          <p:spTgt spid="54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8" dur="10000" fill="hold"/>
                                        <p:tgtEl>
                                          <p:spTgt spid="55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79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0" dur="10000" fill="hold"/>
                                        <p:tgtEl>
                                          <p:spTgt spid="53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2" dur="10000" fill="hold"/>
                                        <p:tgtEl>
                                          <p:spTgt spid="34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4" dur="10000" fill="hold"/>
                                        <p:tgtEl>
                                          <p:spTgt spid="42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6" dur="10000" fill="hold"/>
                                        <p:tgtEl>
                                          <p:spTgt spid="44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8" dur="10000" fill="hold"/>
                                        <p:tgtEl>
                                          <p:spTgt spid="39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10000" fill="hold"/>
                                        <p:tgtEl>
                                          <p:spTgt spid="37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30" grpId="0" animBg="1"/>
      <p:bldP spid="34" grpId="0" animBg="1"/>
      <p:bldP spid="34" grpId="1" animBg="1"/>
      <p:bldP spid="37" grpId="0" animBg="1"/>
      <p:bldP spid="37" grpId="1" animBg="1"/>
      <p:bldP spid="43" grpId="0" animBg="1"/>
      <p:bldP spid="43" grpId="1" animBg="1"/>
      <p:bldP spid="44" grpId="0" animBg="1"/>
      <p:bldP spid="44" grpId="1" animBg="1"/>
      <p:bldP spid="39" grpId="0" animBg="1"/>
      <p:bldP spid="39" grpId="1" animBg="1"/>
      <p:bldP spid="54" grpId="0" animBg="1"/>
      <p:bldP spid="54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42" grpId="0" animBg="1"/>
      <p:bldP spid="42" grpId="1" animBg="1"/>
      <p:bldP spid="58" grpId="0" animBg="1"/>
      <p:bldP spid="58" grpId="1" animBg="1"/>
      <p:bldP spid="132" grpId="0" animBg="1"/>
      <p:bldP spid="125" grpId="0"/>
      <p:bldP spid="131" grpId="0"/>
      <p:bldP spid="133" grpId="0"/>
      <p:bldP spid="134" grpId="0"/>
      <p:bldP spid="135" grpId="0"/>
      <p:bldP spid="136" grpId="0"/>
      <p:bldP spid="204" grpId="0"/>
      <p:bldP spid="221" grpId="0"/>
      <p:bldP spid="223" grpId="0"/>
      <p:bldP spid="236" grpId="0" build="allAtOnce" animBg="1"/>
      <p:bldP spid="236" grpId="1" animBg="1"/>
      <p:bldP spid="236" grpId="2" animBg="1"/>
      <p:bldP spid="236" grpId="3" animBg="1"/>
      <p:bldP spid="9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Você sabia?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539552" y="2276872"/>
            <a:ext cx="8604448" cy="1752600"/>
          </a:xfrm>
        </p:spPr>
        <p:txBody>
          <a:bodyPr/>
          <a:lstStyle/>
          <a:p>
            <a:pPr algn="l">
              <a:buClr>
                <a:schemeClr val="accent5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Estrelas de maior massa evoluem mais rapidamente: uma estrela de 25 M</a:t>
            </a:r>
            <a:r>
              <a:rPr lang="pt-BR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sol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passa “apenas três milhões de anos na Sequência Principal, enquanto uma estrela de 0,5 M</a:t>
            </a:r>
            <a:r>
              <a:rPr lang="pt-BR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sol 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permanece aí por 200 bilhões de anos!</a:t>
            </a: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Estrelas de “pouca massa”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539552" y="2276872"/>
            <a:ext cx="8604448" cy="1752600"/>
          </a:xfrm>
        </p:spPr>
        <p:txBody>
          <a:bodyPr/>
          <a:lstStyle/>
          <a:p>
            <a:pPr algn="l">
              <a:buClr>
                <a:schemeClr val="accent5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Estamos usando o limite de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oito M</a:t>
            </a:r>
            <a:r>
              <a:rPr lang="pt-BR" baseline="-25000" dirty="0" smtClean="0">
                <a:solidFill>
                  <a:schemeClr val="bg1"/>
                </a:solidFill>
                <a:latin typeface="Century Gothic" pitchFamily="34" charset="0"/>
              </a:rPr>
              <a:t>sol 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para estrelas de pouca massa: o critério usado é o de que essas estrelas não farão síntese do carbono, conseguindo ir até a fusão do hélio apenas.</a:t>
            </a: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Elipse 127"/>
          <p:cNvSpPr>
            <a:spLocks noChangeAspect="1"/>
          </p:cNvSpPr>
          <p:nvPr/>
        </p:nvSpPr>
        <p:spPr bwMode="auto">
          <a:xfrm rot="19535659">
            <a:off x="5526780" y="4007296"/>
            <a:ext cx="2448272" cy="1843597"/>
          </a:xfrm>
          <a:prstGeom prst="ellipse">
            <a:avLst/>
          </a:prstGeom>
          <a:gradFill>
            <a:gsLst>
              <a:gs pos="93000">
                <a:srgbClr val="C00000">
                  <a:alpha val="18000"/>
                </a:srgbClr>
              </a:gs>
              <a:gs pos="59000">
                <a:srgbClr val="7030A0">
                  <a:alpha val="68000"/>
                </a:srgbClr>
              </a:gs>
              <a:gs pos="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upo 8"/>
          <p:cNvGrpSpPr>
            <a:grpSpLocks noChangeAspect="1"/>
          </p:cNvGrpSpPr>
          <p:nvPr/>
        </p:nvGrpSpPr>
        <p:grpSpPr>
          <a:xfrm>
            <a:off x="3563888" y="3802679"/>
            <a:ext cx="2150879" cy="2196313"/>
            <a:chOff x="3190476" y="1101961"/>
            <a:chExt cx="1705377" cy="1741394"/>
          </a:xfrm>
        </p:grpSpPr>
        <p:sp>
          <p:nvSpPr>
            <p:cNvPr id="12" name="Elipse 11"/>
            <p:cNvSpPr/>
            <p:nvPr/>
          </p:nvSpPr>
          <p:spPr bwMode="auto">
            <a:xfrm>
              <a:off x="3190476" y="1101961"/>
              <a:ext cx="1705377" cy="1741394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100000">
                  <a:schemeClr val="tx1"/>
                </a:gs>
                <a:gs pos="59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Elipse 9"/>
            <p:cNvSpPr>
              <a:spLocks noChangeAspect="1"/>
            </p:cNvSpPr>
            <p:nvPr/>
          </p:nvSpPr>
          <p:spPr bwMode="auto">
            <a:xfrm>
              <a:off x="3471812" y="1446852"/>
              <a:ext cx="1104387" cy="108864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tx1">
                    <a:alpha val="0"/>
                  </a:schemeClr>
                </a:gs>
                <a:gs pos="65000">
                  <a:srgbClr val="FF00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0" name="Elipse 29"/>
          <p:cNvSpPr/>
          <p:nvPr/>
        </p:nvSpPr>
        <p:spPr bwMode="auto">
          <a:xfrm rot="2349922">
            <a:off x="6284630" y="4432873"/>
            <a:ext cx="765327" cy="907076"/>
          </a:xfrm>
          <a:prstGeom prst="ellipse">
            <a:avLst/>
          </a:prstGeom>
          <a:gradFill>
            <a:gsLst>
              <a:gs pos="100000">
                <a:schemeClr val="accent1">
                  <a:alpha val="0"/>
                </a:schemeClr>
              </a:gs>
              <a:gs pos="66000">
                <a:schemeClr val="accent1"/>
              </a:gs>
              <a:gs pos="66000">
                <a:schemeClr val="accent1"/>
              </a:gs>
              <a:gs pos="52000">
                <a:schemeClr val="accent6">
                  <a:lumMod val="40000"/>
                  <a:lumOff val="60000"/>
                </a:schemeClr>
              </a:gs>
              <a:gs pos="26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4" name="Lua 33"/>
          <p:cNvSpPr/>
          <p:nvPr/>
        </p:nvSpPr>
        <p:spPr bwMode="auto">
          <a:xfrm rot="1988935">
            <a:off x="5935399" y="4392882"/>
            <a:ext cx="639868" cy="953824"/>
          </a:xfrm>
          <a:prstGeom prst="moon">
            <a:avLst>
              <a:gd name="adj" fmla="val 12041"/>
            </a:avLst>
          </a:prstGeom>
          <a:solidFill>
            <a:srgbClr val="FF0000">
              <a:alpha val="3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9502948">
            <a:off x="6650993" y="4532289"/>
            <a:ext cx="350702" cy="642148"/>
          </a:xfrm>
          <a:prstGeom prst="moon">
            <a:avLst>
              <a:gd name="adj" fmla="val 17418"/>
            </a:avLst>
          </a:prstGeom>
          <a:solidFill>
            <a:srgbClr val="FFFF00">
              <a:alpha val="52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3" name="Lua 42"/>
          <p:cNvSpPr/>
          <p:nvPr/>
        </p:nvSpPr>
        <p:spPr bwMode="auto">
          <a:xfrm rot="11121053">
            <a:off x="6649759" y="4698731"/>
            <a:ext cx="509849" cy="894259"/>
          </a:xfrm>
          <a:prstGeom prst="moon">
            <a:avLst>
              <a:gd name="adj" fmla="val 11144"/>
            </a:avLst>
          </a:prstGeom>
          <a:gradFill flip="none" rotWithShape="1">
            <a:gsLst>
              <a:gs pos="66000">
                <a:srgbClr val="FF0000">
                  <a:alpha val="39000"/>
                </a:srgbClr>
              </a:gs>
              <a:gs pos="26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4" name="Lua 43"/>
          <p:cNvSpPr/>
          <p:nvPr/>
        </p:nvSpPr>
        <p:spPr bwMode="auto">
          <a:xfrm rot="5400000">
            <a:off x="6479681" y="4297698"/>
            <a:ext cx="465067" cy="792151"/>
          </a:xfrm>
          <a:prstGeom prst="moon">
            <a:avLst>
              <a:gd name="adj" fmla="val 15912"/>
            </a:avLst>
          </a:prstGeom>
          <a:solidFill>
            <a:srgbClr val="FF0000">
              <a:alpha val="52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9" name="Lua 38"/>
          <p:cNvSpPr/>
          <p:nvPr/>
        </p:nvSpPr>
        <p:spPr bwMode="auto">
          <a:xfrm rot="17307021">
            <a:off x="6302533" y="4963926"/>
            <a:ext cx="332563" cy="477217"/>
          </a:xfrm>
          <a:prstGeom prst="moon">
            <a:avLst>
              <a:gd name="adj" fmla="val 24258"/>
            </a:avLst>
          </a:prstGeom>
          <a:gradFill flip="none" rotWithShape="1">
            <a:gsLst>
              <a:gs pos="66000">
                <a:srgbClr val="FF0000">
                  <a:alpha val="56000"/>
                </a:srgbClr>
              </a:gs>
              <a:gs pos="26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20585619">
            <a:off x="6377539" y="4793692"/>
            <a:ext cx="334235" cy="338272"/>
          </a:xfrm>
          <a:prstGeom prst="moon">
            <a:avLst>
              <a:gd name="adj" fmla="val 14645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1" name="Lua 50"/>
          <p:cNvSpPr/>
          <p:nvPr/>
        </p:nvSpPr>
        <p:spPr bwMode="auto">
          <a:xfrm rot="1435920">
            <a:off x="6446665" y="4595237"/>
            <a:ext cx="273330" cy="510230"/>
          </a:xfrm>
          <a:prstGeom prst="moon">
            <a:avLst>
              <a:gd name="adj" fmla="val 15912"/>
            </a:avLst>
          </a:prstGeom>
          <a:solidFill>
            <a:srgbClr val="FFFF00">
              <a:alpha val="52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2" name="Lua 51"/>
          <p:cNvSpPr/>
          <p:nvPr/>
        </p:nvSpPr>
        <p:spPr bwMode="auto">
          <a:xfrm rot="14597009">
            <a:off x="6765478" y="4490971"/>
            <a:ext cx="486927" cy="1030772"/>
          </a:xfrm>
          <a:prstGeom prst="moon">
            <a:avLst>
              <a:gd name="adj" fmla="val 14645"/>
            </a:avLst>
          </a:prstGeom>
          <a:solidFill>
            <a:srgbClr val="FF0000">
              <a:alpha val="3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3" name="Lua 52"/>
          <p:cNvSpPr/>
          <p:nvPr/>
        </p:nvSpPr>
        <p:spPr bwMode="auto">
          <a:xfrm rot="5937049">
            <a:off x="6282815" y="4107970"/>
            <a:ext cx="653804" cy="673547"/>
          </a:xfrm>
          <a:prstGeom prst="moon">
            <a:avLst>
              <a:gd name="adj" fmla="val 14645"/>
            </a:avLst>
          </a:prstGeom>
          <a:solidFill>
            <a:srgbClr val="FF0000">
              <a:alpha val="3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5" name="Lua 54"/>
          <p:cNvSpPr/>
          <p:nvPr/>
        </p:nvSpPr>
        <p:spPr bwMode="auto">
          <a:xfrm rot="16871142">
            <a:off x="6628931" y="4977847"/>
            <a:ext cx="118373" cy="259173"/>
          </a:xfrm>
          <a:prstGeom prst="moon">
            <a:avLst>
              <a:gd name="adj" fmla="val 14645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6" name="Lua 55"/>
          <p:cNvSpPr/>
          <p:nvPr/>
        </p:nvSpPr>
        <p:spPr bwMode="auto">
          <a:xfrm rot="431926">
            <a:off x="6480732" y="4771670"/>
            <a:ext cx="114143" cy="268778"/>
          </a:xfrm>
          <a:prstGeom prst="moon">
            <a:avLst>
              <a:gd name="adj" fmla="val 25990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7" name="Lua 56"/>
          <p:cNvSpPr/>
          <p:nvPr/>
        </p:nvSpPr>
        <p:spPr bwMode="auto">
          <a:xfrm rot="9622414">
            <a:off x="6664320" y="4682466"/>
            <a:ext cx="237713" cy="373968"/>
          </a:xfrm>
          <a:prstGeom prst="moon">
            <a:avLst>
              <a:gd name="adj" fmla="val 10121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2" name="Lua 41"/>
          <p:cNvSpPr/>
          <p:nvPr/>
        </p:nvSpPr>
        <p:spPr bwMode="auto">
          <a:xfrm rot="13242458">
            <a:off x="6411661" y="4779384"/>
            <a:ext cx="392806" cy="909049"/>
          </a:xfrm>
          <a:prstGeom prst="moon">
            <a:avLst>
              <a:gd name="adj" fmla="val 24258"/>
            </a:avLst>
          </a:prstGeom>
          <a:gradFill flip="none" rotWithShape="1">
            <a:gsLst>
              <a:gs pos="66000">
                <a:srgbClr val="FF0000">
                  <a:alpha val="47000"/>
                </a:srgbClr>
              </a:gs>
              <a:gs pos="26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8" name="Lua 57"/>
          <p:cNvSpPr/>
          <p:nvPr/>
        </p:nvSpPr>
        <p:spPr bwMode="auto">
          <a:xfrm rot="10800000">
            <a:off x="6773652" y="4682466"/>
            <a:ext cx="237713" cy="373968"/>
          </a:xfrm>
          <a:prstGeom prst="moon">
            <a:avLst>
              <a:gd name="adj" fmla="val 10121"/>
            </a:avLst>
          </a:prstGeom>
          <a:solidFill>
            <a:schemeClr val="accent6">
              <a:lumMod val="40000"/>
              <a:lumOff val="60000"/>
              <a:alpha val="9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129"/>
          <p:cNvGrpSpPr>
            <a:grpSpLocks noChangeAspect="1"/>
          </p:cNvGrpSpPr>
          <p:nvPr/>
        </p:nvGrpSpPr>
        <p:grpSpPr>
          <a:xfrm>
            <a:off x="7953494" y="4731617"/>
            <a:ext cx="866978" cy="1937743"/>
            <a:chOff x="7812360" y="4210616"/>
            <a:chExt cx="1008112" cy="2253189"/>
          </a:xfrm>
        </p:grpSpPr>
        <p:sp>
          <p:nvSpPr>
            <p:cNvPr id="63" name="Triângulo isósceles 62"/>
            <p:cNvSpPr/>
            <p:nvPr/>
          </p:nvSpPr>
          <p:spPr bwMode="auto">
            <a:xfrm rot="1222400">
              <a:off x="8038299" y="5290732"/>
              <a:ext cx="150642" cy="1173073"/>
            </a:xfrm>
            <a:prstGeom prst="triangle">
              <a:avLst/>
            </a:prstGeom>
            <a:gradFill>
              <a:gsLst>
                <a:gs pos="96000">
                  <a:srgbClr val="7030A0">
                    <a:alpha val="0"/>
                  </a:srgbClr>
                </a:gs>
                <a:gs pos="77000">
                  <a:srgbClr val="7030A0">
                    <a:alpha val="69000"/>
                  </a:srgbClr>
                </a:gs>
                <a:gs pos="2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Elipse 59"/>
            <p:cNvSpPr/>
            <p:nvPr/>
          </p:nvSpPr>
          <p:spPr bwMode="auto">
            <a:xfrm rot="1350372">
              <a:off x="7812360" y="5157192"/>
              <a:ext cx="1008112" cy="360040"/>
            </a:xfrm>
            <a:prstGeom prst="ellipse">
              <a:avLst/>
            </a:prstGeom>
            <a:gradFill>
              <a:gsLst>
                <a:gs pos="96000">
                  <a:srgbClr val="7030A0">
                    <a:alpha val="27000"/>
                  </a:srgbClr>
                </a:gs>
                <a:gs pos="77000">
                  <a:srgbClr val="7030A0">
                    <a:alpha val="69000"/>
                  </a:srgbClr>
                </a:gs>
                <a:gs pos="2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Triângulo isósceles 60"/>
            <p:cNvSpPr/>
            <p:nvPr/>
          </p:nvSpPr>
          <p:spPr bwMode="auto">
            <a:xfrm rot="12022476">
              <a:off x="8443903" y="4210616"/>
              <a:ext cx="150642" cy="1173073"/>
            </a:xfrm>
            <a:prstGeom prst="triangle">
              <a:avLst/>
            </a:prstGeom>
            <a:gradFill>
              <a:gsLst>
                <a:gs pos="96000">
                  <a:srgbClr val="7030A0">
                    <a:alpha val="27000"/>
                  </a:srgbClr>
                </a:gs>
                <a:gs pos="77000">
                  <a:srgbClr val="7030A0">
                    <a:alpha val="69000"/>
                  </a:srgbClr>
                </a:gs>
                <a:gs pos="2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2" name="Elipse 131"/>
          <p:cNvSpPr>
            <a:spLocks noChangeAspect="1"/>
          </p:cNvSpPr>
          <p:nvPr/>
        </p:nvSpPr>
        <p:spPr bwMode="auto">
          <a:xfrm>
            <a:off x="2267744" y="4293096"/>
            <a:ext cx="1152128" cy="1152248"/>
          </a:xfrm>
          <a:prstGeom prst="ellipse">
            <a:avLst/>
          </a:prstGeom>
          <a:gradFill>
            <a:gsLst>
              <a:gs pos="100000">
                <a:srgbClr val="5D33C7">
                  <a:alpha val="0"/>
                </a:srgbClr>
              </a:gs>
              <a:gs pos="67000">
                <a:srgbClr val="8856D2">
                  <a:alpha val="86000"/>
                </a:srgbClr>
              </a:gs>
              <a:gs pos="29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" name="Grupo 153"/>
          <p:cNvGrpSpPr/>
          <p:nvPr/>
        </p:nvGrpSpPr>
        <p:grpSpPr>
          <a:xfrm rot="20981751">
            <a:off x="7848395" y="2997737"/>
            <a:ext cx="945252" cy="1293255"/>
            <a:chOff x="8019236" y="2954058"/>
            <a:chExt cx="945252" cy="1293255"/>
          </a:xfrm>
        </p:grpSpPr>
        <p:grpSp>
          <p:nvGrpSpPr>
            <p:cNvPr id="5" name="Grupo 141"/>
            <p:cNvGrpSpPr>
              <a:grpSpLocks noChangeAspect="1"/>
            </p:cNvGrpSpPr>
            <p:nvPr/>
          </p:nvGrpSpPr>
          <p:grpSpPr>
            <a:xfrm>
              <a:off x="8019236" y="3068960"/>
              <a:ext cx="945252" cy="1114226"/>
              <a:chOff x="3539293" y="2485338"/>
              <a:chExt cx="2009465" cy="2368678"/>
            </a:xfrm>
          </p:grpSpPr>
          <p:sp>
            <p:nvSpPr>
              <p:cNvPr id="143" name="Arco 142"/>
              <p:cNvSpPr/>
              <p:nvPr/>
            </p:nvSpPr>
            <p:spPr bwMode="auto">
              <a:xfrm rot="18751788">
                <a:off x="4120610" y="3425868"/>
                <a:ext cx="1680905" cy="1175391"/>
              </a:xfrm>
              <a:prstGeom prst="arc">
                <a:avLst>
                  <a:gd name="adj1" fmla="val 9854489"/>
                  <a:gd name="adj2" fmla="val 639764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4" name="Arco 143"/>
              <p:cNvSpPr/>
              <p:nvPr/>
            </p:nvSpPr>
            <p:spPr bwMode="auto">
              <a:xfrm rot="18751788" flipV="1">
                <a:off x="3256511" y="2768120"/>
                <a:ext cx="1680905" cy="1115341"/>
              </a:xfrm>
              <a:prstGeom prst="arc">
                <a:avLst>
                  <a:gd name="adj1" fmla="val 10397174"/>
                  <a:gd name="adj2" fmla="val 684096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5" name="Elipse 144"/>
              <p:cNvSpPr>
                <a:spLocks noChangeAspect="1"/>
              </p:cNvSpPr>
              <p:nvPr/>
            </p:nvSpPr>
            <p:spPr bwMode="auto">
              <a:xfrm rot="1894093">
                <a:off x="3819683" y="2643277"/>
                <a:ext cx="1392662" cy="1921099"/>
              </a:xfrm>
              <a:prstGeom prst="ellipse">
                <a:avLst/>
              </a:prstGeom>
              <a:gradFill>
                <a:gsLst>
                  <a:gs pos="100000">
                    <a:schemeClr val="tx1">
                      <a:alpha val="0"/>
                    </a:schemeClr>
                  </a:gs>
                  <a:gs pos="66000">
                    <a:srgbClr val="7030A0">
                      <a:alpha val="59000"/>
                    </a:srgbClr>
                  </a:gs>
                  <a:gs pos="30000">
                    <a:srgbClr val="7030A0"/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6" name="Elipse 145"/>
              <p:cNvSpPr>
                <a:spLocks noChangeAspect="1"/>
              </p:cNvSpPr>
              <p:nvPr/>
            </p:nvSpPr>
            <p:spPr bwMode="auto">
              <a:xfrm>
                <a:off x="4283968" y="3429000"/>
                <a:ext cx="434507" cy="434505"/>
              </a:xfrm>
              <a:prstGeom prst="ellipse">
                <a:avLst/>
              </a:prstGeom>
              <a:gradFill>
                <a:gsLst>
                  <a:gs pos="100000">
                    <a:schemeClr val="tx1">
                      <a:alpha val="0"/>
                    </a:schemeClr>
                  </a:gs>
                  <a:gs pos="66000">
                    <a:srgbClr val="00CC99"/>
                  </a:gs>
                  <a:gs pos="3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7" name="Arco 146"/>
              <p:cNvSpPr>
                <a:spLocks noChangeAspect="1"/>
              </p:cNvSpPr>
              <p:nvPr/>
            </p:nvSpPr>
            <p:spPr bwMode="auto">
              <a:xfrm rot="18751788">
                <a:off x="3950578" y="3285541"/>
                <a:ext cx="793574" cy="468000"/>
              </a:xfrm>
              <a:prstGeom prst="arc">
                <a:avLst>
                  <a:gd name="adj1" fmla="val 7136599"/>
                  <a:gd name="adj2" fmla="val 3591211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8" name="Arco 147"/>
              <p:cNvSpPr>
                <a:spLocks noChangeAspect="1"/>
              </p:cNvSpPr>
              <p:nvPr/>
            </p:nvSpPr>
            <p:spPr bwMode="auto">
              <a:xfrm rot="18751788" flipV="1">
                <a:off x="4315395" y="3538607"/>
                <a:ext cx="787874" cy="468000"/>
              </a:xfrm>
              <a:prstGeom prst="arc">
                <a:avLst>
                  <a:gd name="adj1" fmla="val 7737575"/>
                  <a:gd name="adj2" fmla="val 4320073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9" name="Arco 148"/>
              <p:cNvSpPr>
                <a:spLocks noChangeAspect="1"/>
              </p:cNvSpPr>
              <p:nvPr/>
            </p:nvSpPr>
            <p:spPr bwMode="auto">
              <a:xfrm rot="18751788">
                <a:off x="3579827" y="3016114"/>
                <a:ext cx="1263425" cy="796481"/>
              </a:xfrm>
              <a:prstGeom prst="arc">
                <a:avLst>
                  <a:gd name="adj1" fmla="val 6664484"/>
                  <a:gd name="adj2" fmla="val 4231379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0" name="Arco 149"/>
              <p:cNvSpPr>
                <a:spLocks noChangeAspect="1"/>
              </p:cNvSpPr>
              <p:nvPr/>
            </p:nvSpPr>
            <p:spPr bwMode="auto">
              <a:xfrm rot="18751788" flipV="1">
                <a:off x="4221031" y="3467743"/>
                <a:ext cx="1254350" cy="835775"/>
              </a:xfrm>
              <a:prstGeom prst="arc">
                <a:avLst>
                  <a:gd name="adj1" fmla="val 6965955"/>
                  <a:gd name="adj2" fmla="val 4584575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52" name="Triângulo isósceles 151"/>
            <p:cNvSpPr/>
            <p:nvPr/>
          </p:nvSpPr>
          <p:spPr bwMode="auto">
            <a:xfrm rot="2115965">
              <a:off x="8095854" y="3599308"/>
              <a:ext cx="297044" cy="648005"/>
            </a:xfrm>
            <a:prstGeom prst="triangle">
              <a:avLst/>
            </a:prstGeom>
            <a:gradFill>
              <a:gsLst>
                <a:gs pos="96000">
                  <a:srgbClr val="7030A0">
                    <a:alpha val="0"/>
                  </a:srgbClr>
                </a:gs>
                <a:gs pos="77000">
                  <a:srgbClr val="7030A0">
                    <a:alpha val="69000"/>
                  </a:srgbClr>
                </a:gs>
                <a:gs pos="22000">
                  <a:schemeClr val="accent1">
                    <a:lumMod val="60000"/>
                    <a:lumOff val="40000"/>
                    <a:alpha val="59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53" name="Triângulo isósceles 152"/>
            <p:cNvSpPr/>
            <p:nvPr/>
          </p:nvSpPr>
          <p:spPr bwMode="auto">
            <a:xfrm rot="12746142">
              <a:off x="8539034" y="2954058"/>
              <a:ext cx="297044" cy="648005"/>
            </a:xfrm>
            <a:prstGeom prst="triangle">
              <a:avLst/>
            </a:prstGeom>
            <a:gradFill>
              <a:gsLst>
                <a:gs pos="96000">
                  <a:srgbClr val="7030A0">
                    <a:alpha val="0"/>
                  </a:srgbClr>
                </a:gs>
                <a:gs pos="77000">
                  <a:srgbClr val="7030A0">
                    <a:alpha val="69000"/>
                  </a:srgbClr>
                </a:gs>
                <a:gs pos="22000">
                  <a:schemeClr val="accent1">
                    <a:lumMod val="60000"/>
                    <a:lumOff val="40000"/>
                    <a:alpha val="59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63" name="Conector de seta reta 162"/>
          <p:cNvCxnSpPr>
            <a:endCxn id="132" idx="1"/>
          </p:cNvCxnSpPr>
          <p:nvPr/>
        </p:nvCxnSpPr>
        <p:spPr bwMode="auto">
          <a:xfrm>
            <a:off x="2051720" y="4149080"/>
            <a:ext cx="384749" cy="31275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7" name="Conector de seta reta 166"/>
          <p:cNvCxnSpPr/>
          <p:nvPr/>
        </p:nvCxnSpPr>
        <p:spPr bwMode="auto">
          <a:xfrm>
            <a:off x="3491880" y="4941168"/>
            <a:ext cx="36004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8" name="Conector de seta reta 167"/>
          <p:cNvCxnSpPr/>
          <p:nvPr/>
        </p:nvCxnSpPr>
        <p:spPr bwMode="auto">
          <a:xfrm>
            <a:off x="5292080" y="4941168"/>
            <a:ext cx="648072" cy="842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9" name="Conector de seta reta 168"/>
          <p:cNvCxnSpPr/>
          <p:nvPr/>
        </p:nvCxnSpPr>
        <p:spPr bwMode="auto">
          <a:xfrm>
            <a:off x="7380312" y="5373216"/>
            <a:ext cx="432048" cy="1440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0" name="Conector de seta reta 189"/>
          <p:cNvCxnSpPr/>
          <p:nvPr/>
        </p:nvCxnSpPr>
        <p:spPr bwMode="auto">
          <a:xfrm flipV="1">
            <a:off x="7415704" y="3861048"/>
            <a:ext cx="324648" cy="29597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25" name="CaixaDeTexto 124"/>
          <p:cNvSpPr txBox="1"/>
          <p:nvPr/>
        </p:nvSpPr>
        <p:spPr>
          <a:xfrm>
            <a:off x="1907704" y="587727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Estrela de grande massa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1" name="CaixaDeTexto 130"/>
          <p:cNvSpPr txBox="1"/>
          <p:nvPr/>
        </p:nvSpPr>
        <p:spPr>
          <a:xfrm>
            <a:off x="3851920" y="587727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Supergigante vermelha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3" name="CaixaDeTexto 132"/>
          <p:cNvSpPr txBox="1"/>
          <p:nvPr/>
        </p:nvSpPr>
        <p:spPr>
          <a:xfrm>
            <a:off x="5724128" y="5868561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Remanescente de supernova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4" name="CaixaDeTexto 133"/>
          <p:cNvSpPr txBox="1"/>
          <p:nvPr/>
        </p:nvSpPr>
        <p:spPr>
          <a:xfrm>
            <a:off x="7524328" y="6402814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Buraco negro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5" name="CaixaDeTexto 134"/>
          <p:cNvSpPr txBox="1"/>
          <p:nvPr/>
        </p:nvSpPr>
        <p:spPr>
          <a:xfrm>
            <a:off x="7452320" y="4293096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Estrela de nêutrons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6" name="CaixaDeTexto 135"/>
          <p:cNvSpPr txBox="1"/>
          <p:nvPr/>
        </p:nvSpPr>
        <p:spPr>
          <a:xfrm>
            <a:off x="3491880" y="3140968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Century Gothic" pitchFamily="34" charset="0"/>
              </a:rPr>
              <a:t>Imagens fora de escala</a:t>
            </a:r>
            <a:endParaRPr lang="pt-BR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grpSp>
        <p:nvGrpSpPr>
          <p:cNvPr id="6" name="Grupo 21"/>
          <p:cNvGrpSpPr>
            <a:grpSpLocks noChangeAspect="1"/>
          </p:cNvGrpSpPr>
          <p:nvPr/>
        </p:nvGrpSpPr>
        <p:grpSpPr>
          <a:xfrm>
            <a:off x="2699792" y="1522223"/>
            <a:ext cx="466570" cy="466617"/>
            <a:chOff x="3319645" y="1405912"/>
            <a:chExt cx="864001" cy="864098"/>
          </a:xfrm>
          <a:gradFill>
            <a:gsLst>
              <a:gs pos="100000">
                <a:schemeClr val="tx1">
                  <a:alpha val="51000"/>
                </a:schemeClr>
              </a:gs>
              <a:gs pos="100000">
                <a:schemeClr val="tx1"/>
              </a:gs>
              <a:gs pos="30000">
                <a:srgbClr val="FF0000">
                  <a:alpha val="57000"/>
                </a:srgbClr>
              </a:gs>
            </a:gsLst>
            <a:path path="shape">
              <a:fillToRect l="50000" t="50000" r="50000" b="50000"/>
            </a:path>
          </a:gradFill>
        </p:grpSpPr>
        <p:sp>
          <p:nvSpPr>
            <p:cNvPr id="201" name="Elipse 200"/>
            <p:cNvSpPr>
              <a:spLocks noChangeAspect="1"/>
            </p:cNvSpPr>
            <p:nvPr/>
          </p:nvSpPr>
          <p:spPr bwMode="auto">
            <a:xfrm>
              <a:off x="3563903" y="1700817"/>
              <a:ext cx="288000" cy="288001"/>
            </a:xfrm>
            <a:prstGeom prst="ellipse">
              <a:avLst/>
            </a:prstGeom>
            <a:gradFill>
              <a:gsLst>
                <a:gs pos="6700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02" name="Elipse 201"/>
            <p:cNvSpPr>
              <a:spLocks noChangeAspect="1"/>
            </p:cNvSpPr>
            <p:nvPr/>
          </p:nvSpPr>
          <p:spPr bwMode="auto">
            <a:xfrm>
              <a:off x="3319645" y="1405912"/>
              <a:ext cx="864001" cy="864098"/>
            </a:xfrm>
            <a:prstGeom prst="ellipse">
              <a:avLst/>
            </a:prstGeom>
            <a:gradFill>
              <a:gsLst>
                <a:gs pos="23000">
                  <a:schemeClr val="bg1"/>
                </a:gs>
                <a:gs pos="100000">
                  <a:schemeClr val="tx1"/>
                </a:gs>
                <a:gs pos="33000">
                  <a:srgbClr val="FFC0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03" name="Conector de seta reta 202"/>
          <p:cNvCxnSpPr/>
          <p:nvPr/>
        </p:nvCxnSpPr>
        <p:spPr bwMode="auto">
          <a:xfrm flipV="1">
            <a:off x="2051720" y="1916832"/>
            <a:ext cx="432048" cy="2160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04" name="CaixaDeTexto 203"/>
          <p:cNvSpPr txBox="1"/>
          <p:nvPr/>
        </p:nvSpPr>
        <p:spPr>
          <a:xfrm>
            <a:off x="2252679" y="227687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Estrela de pouca massa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7" name="Grupo 13"/>
          <p:cNvGrpSpPr>
            <a:grpSpLocks noChangeAspect="1"/>
          </p:cNvGrpSpPr>
          <p:nvPr/>
        </p:nvGrpSpPr>
        <p:grpSpPr>
          <a:xfrm>
            <a:off x="4067944" y="980728"/>
            <a:ext cx="1388583" cy="1388741"/>
            <a:chOff x="3010560" y="1160768"/>
            <a:chExt cx="1800001" cy="1800200"/>
          </a:xfrm>
        </p:grpSpPr>
        <p:sp>
          <p:nvSpPr>
            <p:cNvPr id="206" name="Elipse 205"/>
            <p:cNvSpPr/>
            <p:nvPr/>
          </p:nvSpPr>
          <p:spPr bwMode="auto">
            <a:xfrm>
              <a:off x="3563888" y="1700808"/>
              <a:ext cx="720000" cy="720000"/>
            </a:xfrm>
            <a:prstGeom prst="ellipse">
              <a:avLst/>
            </a:prstGeom>
            <a:gradFill>
              <a:gsLst>
                <a:gs pos="100000">
                  <a:schemeClr val="tx1"/>
                </a:gs>
                <a:gs pos="7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07" name="Elipse 206"/>
            <p:cNvSpPr/>
            <p:nvPr/>
          </p:nvSpPr>
          <p:spPr bwMode="auto">
            <a:xfrm>
              <a:off x="3154656" y="1337186"/>
              <a:ext cx="1528957" cy="1470147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39000"/>
                  </a:schemeClr>
                </a:gs>
                <a:gs pos="100000">
                  <a:schemeClr val="tx1"/>
                </a:gs>
                <a:gs pos="30000">
                  <a:srgbClr val="FF0000">
                    <a:alpha val="5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08" name="Elipse 207"/>
            <p:cNvSpPr/>
            <p:nvPr/>
          </p:nvSpPr>
          <p:spPr bwMode="auto">
            <a:xfrm>
              <a:off x="3010560" y="1160768"/>
              <a:ext cx="1800001" cy="1800200"/>
            </a:xfrm>
            <a:prstGeom prst="ellipse">
              <a:avLst/>
            </a:prstGeom>
            <a:gradFill flip="none" rotWithShape="1">
              <a:gsLst>
                <a:gs pos="3000">
                  <a:schemeClr val="bg1"/>
                </a:gs>
                <a:gs pos="94000">
                  <a:schemeClr val="tx1">
                    <a:alpha val="65000"/>
                  </a:schemeClr>
                </a:gs>
                <a:gs pos="30000">
                  <a:srgbClr val="FF0000">
                    <a:alpha val="6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" name="Grupo 127"/>
          <p:cNvGrpSpPr/>
          <p:nvPr/>
        </p:nvGrpSpPr>
        <p:grpSpPr>
          <a:xfrm>
            <a:off x="8192939" y="1196752"/>
            <a:ext cx="791980" cy="864096"/>
            <a:chOff x="7884476" y="764704"/>
            <a:chExt cx="791980" cy="864096"/>
          </a:xfrm>
        </p:grpSpPr>
        <p:sp>
          <p:nvSpPr>
            <p:cNvPr id="210" name="Elipse 209"/>
            <p:cNvSpPr>
              <a:spLocks noChangeAspect="1"/>
            </p:cNvSpPr>
            <p:nvPr/>
          </p:nvSpPr>
          <p:spPr bwMode="auto">
            <a:xfrm>
              <a:off x="7884476" y="764704"/>
              <a:ext cx="791980" cy="864096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51000"/>
                  </a:schemeClr>
                </a:gs>
                <a:gs pos="100000">
                  <a:schemeClr val="tx1"/>
                </a:gs>
                <a:gs pos="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1" name="Elipse 210"/>
            <p:cNvSpPr>
              <a:spLocks noChangeAspect="1"/>
            </p:cNvSpPr>
            <p:nvPr/>
          </p:nvSpPr>
          <p:spPr bwMode="auto">
            <a:xfrm>
              <a:off x="8196086" y="1124755"/>
              <a:ext cx="192338" cy="192340"/>
            </a:xfrm>
            <a:prstGeom prst="ellipse">
              <a:avLst/>
            </a:prstGeom>
            <a:gradFill>
              <a:gsLst>
                <a:gs pos="69000">
                  <a:srgbClr val="7030A0">
                    <a:alpha val="0"/>
                  </a:srgbClr>
                </a:gs>
                <a:gs pos="16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" name="Grupo 211"/>
          <p:cNvGrpSpPr/>
          <p:nvPr/>
        </p:nvGrpSpPr>
        <p:grpSpPr>
          <a:xfrm>
            <a:off x="6302425" y="1343424"/>
            <a:ext cx="882294" cy="717424"/>
            <a:chOff x="5926240" y="1912127"/>
            <a:chExt cx="882294" cy="717424"/>
          </a:xfrm>
        </p:grpSpPr>
        <p:sp>
          <p:nvSpPr>
            <p:cNvPr id="213" name="Elipse 212"/>
            <p:cNvSpPr>
              <a:spLocks noChangeAspect="1"/>
            </p:cNvSpPr>
            <p:nvPr/>
          </p:nvSpPr>
          <p:spPr bwMode="auto">
            <a:xfrm rot="15834379">
              <a:off x="6008675" y="1829692"/>
              <a:ext cx="717424" cy="882294"/>
            </a:xfrm>
            <a:prstGeom prst="ellipse">
              <a:avLst/>
            </a:prstGeom>
            <a:gradFill flip="none" rotWithShape="1">
              <a:gsLst>
                <a:gs pos="100000">
                  <a:schemeClr val="tx1"/>
                </a:gs>
                <a:gs pos="100000">
                  <a:schemeClr val="tx1"/>
                </a:gs>
                <a:gs pos="100000">
                  <a:schemeClr val="tx1"/>
                </a:gs>
                <a:gs pos="100000">
                  <a:schemeClr val="tx1"/>
                </a:gs>
                <a:gs pos="100000">
                  <a:schemeClr val="tx1"/>
                </a:gs>
                <a:gs pos="80000">
                  <a:schemeClr val="tx1">
                    <a:alpha val="0"/>
                  </a:schemeClr>
                </a:gs>
                <a:gs pos="83000">
                  <a:srgbClr val="00FF00">
                    <a:alpha val="61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4" name="Elipse 213"/>
            <p:cNvSpPr>
              <a:spLocks noChangeAspect="1"/>
            </p:cNvSpPr>
            <p:nvPr/>
          </p:nvSpPr>
          <p:spPr bwMode="auto">
            <a:xfrm rot="15834379">
              <a:off x="6036470" y="1890402"/>
              <a:ext cx="630354" cy="760371"/>
            </a:xfrm>
            <a:prstGeom prst="ellipse">
              <a:avLst/>
            </a:prstGeom>
            <a:gradFill>
              <a:gsLst>
                <a:gs pos="68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0">
                  <a:srgbClr val="00FF00">
                    <a:alpha val="0"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" name="Grupo 214"/>
          <p:cNvGrpSpPr/>
          <p:nvPr/>
        </p:nvGrpSpPr>
        <p:grpSpPr>
          <a:xfrm>
            <a:off x="6571269" y="1556792"/>
            <a:ext cx="253410" cy="254816"/>
            <a:chOff x="6334814" y="3212976"/>
            <a:chExt cx="253410" cy="254816"/>
          </a:xfrm>
        </p:grpSpPr>
        <p:sp>
          <p:nvSpPr>
            <p:cNvPr id="216" name="Elipse 215"/>
            <p:cNvSpPr>
              <a:spLocks noChangeAspect="1"/>
            </p:cNvSpPr>
            <p:nvPr/>
          </p:nvSpPr>
          <p:spPr bwMode="auto">
            <a:xfrm>
              <a:off x="6334814" y="3212976"/>
              <a:ext cx="253410" cy="254816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51000"/>
                  </a:schemeClr>
                </a:gs>
                <a:gs pos="100000">
                  <a:schemeClr val="tx1"/>
                </a:gs>
                <a:gs pos="0">
                  <a:srgbClr val="7030A0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7" name="Elipse 216"/>
            <p:cNvSpPr>
              <a:spLocks noChangeAspect="1"/>
            </p:cNvSpPr>
            <p:nvPr/>
          </p:nvSpPr>
          <p:spPr bwMode="auto">
            <a:xfrm>
              <a:off x="6390158" y="3284984"/>
              <a:ext cx="126058" cy="126743"/>
            </a:xfrm>
            <a:prstGeom prst="ellipse">
              <a:avLst/>
            </a:prstGeom>
            <a:gradFill>
              <a:gsLst>
                <a:gs pos="69000">
                  <a:srgbClr val="7030A0">
                    <a:alpha val="0"/>
                  </a:srgbClr>
                </a:gs>
                <a:gs pos="16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18" name="Conector de seta reta 217"/>
          <p:cNvCxnSpPr/>
          <p:nvPr/>
        </p:nvCxnSpPr>
        <p:spPr bwMode="auto">
          <a:xfrm flipV="1">
            <a:off x="3656327" y="1692384"/>
            <a:ext cx="699649" cy="84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19" name="Conector de seta reta 218"/>
          <p:cNvCxnSpPr/>
          <p:nvPr/>
        </p:nvCxnSpPr>
        <p:spPr bwMode="auto">
          <a:xfrm flipV="1">
            <a:off x="5312511" y="1692384"/>
            <a:ext cx="720080" cy="84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20" name="Conector de seta reta 219"/>
          <p:cNvCxnSpPr/>
          <p:nvPr/>
        </p:nvCxnSpPr>
        <p:spPr bwMode="auto">
          <a:xfrm flipV="1">
            <a:off x="7544759" y="1692384"/>
            <a:ext cx="720080" cy="84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21" name="CaixaDeTexto 220"/>
          <p:cNvSpPr txBox="1"/>
          <p:nvPr/>
        </p:nvSpPr>
        <p:spPr>
          <a:xfrm>
            <a:off x="4016367" y="2340169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Gigante vermelha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2" name="CaixaDeTexto 221"/>
          <p:cNvSpPr txBox="1"/>
          <p:nvPr/>
        </p:nvSpPr>
        <p:spPr>
          <a:xfrm>
            <a:off x="5888575" y="2340169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Nebulosa planetária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3" name="CaixaDeTexto 222"/>
          <p:cNvSpPr txBox="1"/>
          <p:nvPr/>
        </p:nvSpPr>
        <p:spPr>
          <a:xfrm>
            <a:off x="7688775" y="237036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Anã branca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7" name="Título 1"/>
          <p:cNvSpPr txBox="1">
            <a:spLocks/>
          </p:cNvSpPr>
          <p:nvPr/>
        </p:nvSpPr>
        <p:spPr>
          <a:xfrm>
            <a:off x="685800" y="12576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Repassando...</a:t>
            </a:r>
          </a:p>
        </p:txBody>
      </p:sp>
      <p:grpSp>
        <p:nvGrpSpPr>
          <p:cNvPr id="13" name="Grupo 154"/>
          <p:cNvGrpSpPr/>
          <p:nvPr/>
        </p:nvGrpSpPr>
        <p:grpSpPr>
          <a:xfrm>
            <a:off x="-292945" y="2188409"/>
            <a:ext cx="2795284" cy="1966442"/>
            <a:chOff x="-292945" y="2188409"/>
            <a:chExt cx="2795284" cy="1966442"/>
          </a:xfrm>
        </p:grpSpPr>
        <p:grpSp>
          <p:nvGrpSpPr>
            <p:cNvPr id="14" name="Grupo 74"/>
            <p:cNvGrpSpPr/>
            <p:nvPr/>
          </p:nvGrpSpPr>
          <p:grpSpPr>
            <a:xfrm rot="1057404">
              <a:off x="-292945" y="2188409"/>
              <a:ext cx="2795284" cy="1966442"/>
              <a:chOff x="2549233" y="2565087"/>
              <a:chExt cx="2906308" cy="2044547"/>
            </a:xfrm>
          </p:grpSpPr>
          <p:grpSp>
            <p:nvGrpSpPr>
              <p:cNvPr id="15" name="Grupo 1"/>
              <p:cNvGrpSpPr/>
              <p:nvPr/>
            </p:nvGrpSpPr>
            <p:grpSpPr>
              <a:xfrm rot="5654619">
                <a:off x="2980113" y="2134207"/>
                <a:ext cx="2044547" cy="2906308"/>
                <a:chOff x="5438509" y="3142834"/>
                <a:chExt cx="2693140" cy="3691461"/>
              </a:xfrm>
            </p:grpSpPr>
            <p:sp>
              <p:nvSpPr>
                <p:cNvPr id="114" name="Elipse 2"/>
                <p:cNvSpPr/>
                <p:nvPr/>
              </p:nvSpPr>
              <p:spPr bwMode="auto">
                <a:xfrm rot="2624855">
                  <a:off x="5438509" y="3142834"/>
                  <a:ext cx="2693140" cy="369146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tx1">
                        <a:alpha val="51000"/>
                      </a:schemeClr>
                    </a:gs>
                    <a:gs pos="88000">
                      <a:srgbClr val="7030A0">
                        <a:alpha val="12000"/>
                      </a:srgbClr>
                    </a:gs>
                    <a:gs pos="30000">
                      <a:srgbClr val="FF0000">
                        <a:alpha val="71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5" name="Elipse 3"/>
                <p:cNvSpPr/>
                <p:nvPr/>
              </p:nvSpPr>
              <p:spPr bwMode="auto">
                <a:xfrm rot="2349922">
                  <a:off x="6372200" y="4365104"/>
                  <a:ext cx="1008112" cy="1152128"/>
                </a:xfrm>
                <a:prstGeom prst="ellipse">
                  <a:avLst/>
                </a:prstGeom>
                <a:gradFill>
                  <a:gsLst>
                    <a:gs pos="100000">
                      <a:srgbClr val="C00000">
                        <a:alpha val="40000"/>
                      </a:srgbClr>
                    </a:gs>
                    <a:gs pos="100000">
                      <a:srgbClr val="C00000">
                        <a:alpha val="24000"/>
                      </a:srgbClr>
                    </a:gs>
                    <a:gs pos="77000">
                      <a:schemeClr val="accent6">
                        <a:lumMod val="40000"/>
                        <a:lumOff val="60000"/>
                        <a:alpha val="75000"/>
                      </a:schemeClr>
                    </a:gs>
                    <a:gs pos="26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6" name="Lua 4"/>
                <p:cNvSpPr/>
                <p:nvPr/>
              </p:nvSpPr>
              <p:spPr bwMode="auto">
                <a:xfrm rot="17082802">
                  <a:off x="6082866" y="5061353"/>
                  <a:ext cx="451998" cy="803466"/>
                </a:xfrm>
                <a:prstGeom prst="moon">
                  <a:avLst>
                    <a:gd name="adj" fmla="val 38470"/>
                  </a:avLst>
                </a:prstGeom>
                <a:solidFill>
                  <a:srgbClr val="FF0000">
                    <a:alpha val="31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317500" dist="38100" dir="16200000" sx="105000" sy="105000" rotWithShape="0">
                    <a:srgbClr val="C00000">
                      <a:alpha val="62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7" name="Lua 5"/>
                <p:cNvSpPr/>
                <p:nvPr/>
              </p:nvSpPr>
              <p:spPr bwMode="auto">
                <a:xfrm rot="9502948">
                  <a:off x="6857371" y="4429169"/>
                  <a:ext cx="461955" cy="815628"/>
                </a:xfrm>
                <a:prstGeom prst="moon">
                  <a:avLst>
                    <a:gd name="adj" fmla="val 17418"/>
                  </a:avLst>
                </a:prstGeom>
                <a:solidFill>
                  <a:srgbClr val="FFFF00">
                    <a:alpha val="52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8" name="Lua 6"/>
                <p:cNvSpPr/>
                <p:nvPr/>
              </p:nvSpPr>
              <p:spPr bwMode="auto">
                <a:xfrm rot="12805835">
                  <a:off x="6690219" y="4587851"/>
                  <a:ext cx="671589" cy="1135848"/>
                </a:xfrm>
                <a:prstGeom prst="moon">
                  <a:avLst>
                    <a:gd name="adj" fmla="val 11144"/>
                  </a:avLst>
                </a:prstGeom>
                <a:gradFill flip="none" rotWithShape="1">
                  <a:gsLst>
                    <a:gs pos="66000">
                      <a:srgbClr val="FF0000">
                        <a:alpha val="39000"/>
                      </a:srgbClr>
                    </a:gs>
                    <a:gs pos="26000">
                      <a:srgbClr val="FFC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9" name="Lua 7"/>
                <p:cNvSpPr/>
                <p:nvPr/>
              </p:nvSpPr>
              <p:spPr bwMode="auto">
                <a:xfrm rot="5400000">
                  <a:off x="6642660" y="4112556"/>
                  <a:ext cx="590708" cy="1043445"/>
                </a:xfrm>
                <a:prstGeom prst="moon">
                  <a:avLst>
                    <a:gd name="adj" fmla="val 15912"/>
                  </a:avLst>
                </a:prstGeom>
                <a:solidFill>
                  <a:srgbClr val="FF0000">
                    <a:alpha val="52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0" name="Lua 8"/>
                <p:cNvSpPr/>
                <p:nvPr/>
              </p:nvSpPr>
              <p:spPr bwMode="auto">
                <a:xfrm rot="17307021">
                  <a:off x="6406197" y="4966182"/>
                  <a:ext cx="422407" cy="628605"/>
                </a:xfrm>
                <a:prstGeom prst="moon">
                  <a:avLst>
                    <a:gd name="adj" fmla="val 24258"/>
                  </a:avLst>
                </a:prstGeom>
                <a:gradFill flip="none" rotWithShape="1">
                  <a:gsLst>
                    <a:gs pos="66000">
                      <a:srgbClr val="FF0000">
                        <a:alpha val="56000"/>
                      </a:srgbClr>
                    </a:gs>
                    <a:gs pos="26000">
                      <a:srgbClr val="FFC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1" name="Lua 10"/>
                <p:cNvSpPr/>
                <p:nvPr/>
              </p:nvSpPr>
              <p:spPr bwMode="auto">
                <a:xfrm rot="1435920">
                  <a:off x="6588224" y="4509122"/>
                  <a:ext cx="360039" cy="648072"/>
                </a:xfrm>
                <a:prstGeom prst="moon">
                  <a:avLst>
                    <a:gd name="adj" fmla="val 15912"/>
                  </a:avLst>
                </a:prstGeom>
                <a:solidFill>
                  <a:srgbClr val="FFFF00">
                    <a:alpha val="52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2" name="Lua 12"/>
                <p:cNvSpPr/>
                <p:nvPr/>
              </p:nvSpPr>
              <p:spPr bwMode="auto">
                <a:xfrm rot="6855707">
                  <a:off x="6401120" y="4047666"/>
                  <a:ext cx="830433" cy="887217"/>
                </a:xfrm>
                <a:prstGeom prst="moon">
                  <a:avLst>
                    <a:gd name="adj" fmla="val 14645"/>
                  </a:avLst>
                </a:prstGeom>
                <a:solidFill>
                  <a:srgbClr val="FF0000">
                    <a:alpha val="31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3" name="Lua 14"/>
                <p:cNvSpPr/>
                <p:nvPr/>
              </p:nvSpPr>
              <p:spPr bwMode="auto">
                <a:xfrm rot="431926">
                  <a:off x="6633098" y="4733219"/>
                  <a:ext cx="150352" cy="341390"/>
                </a:xfrm>
                <a:prstGeom prst="moon">
                  <a:avLst>
                    <a:gd name="adj" fmla="val 25990"/>
                  </a:avLst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4" name="Lua 15"/>
                <p:cNvSpPr/>
                <p:nvPr/>
              </p:nvSpPr>
              <p:spPr bwMode="auto">
                <a:xfrm rot="9622414">
                  <a:off x="6874925" y="4619917"/>
                  <a:ext cx="313123" cy="474998"/>
                </a:xfrm>
                <a:prstGeom prst="moon">
                  <a:avLst>
                    <a:gd name="adj" fmla="val 10121"/>
                  </a:avLst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6" name="Lua 17"/>
                <p:cNvSpPr/>
                <p:nvPr/>
              </p:nvSpPr>
              <p:spPr bwMode="auto">
                <a:xfrm rot="10800000">
                  <a:off x="7018941" y="4619917"/>
                  <a:ext cx="313123" cy="474998"/>
                </a:xfrm>
                <a:prstGeom prst="moon">
                  <a:avLst>
                    <a:gd name="adj" fmla="val 10121"/>
                  </a:avLst>
                </a:prstGeom>
                <a:solidFill>
                  <a:schemeClr val="accent6">
                    <a:lumMod val="40000"/>
                    <a:lumOff val="60000"/>
                    <a:alpha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</p:grpSp>
          <p:grpSp>
            <p:nvGrpSpPr>
              <p:cNvPr id="16" name="Grupo 73"/>
              <p:cNvGrpSpPr/>
              <p:nvPr/>
            </p:nvGrpSpPr>
            <p:grpSpPr>
              <a:xfrm>
                <a:off x="3131840" y="2768683"/>
                <a:ext cx="1561252" cy="1524413"/>
                <a:chOff x="3226772" y="2768683"/>
                <a:chExt cx="1561252" cy="1524413"/>
              </a:xfrm>
            </p:grpSpPr>
            <p:sp>
              <p:nvSpPr>
                <p:cNvPr id="102" name="Lua 101"/>
                <p:cNvSpPr/>
                <p:nvPr/>
              </p:nvSpPr>
              <p:spPr bwMode="auto">
                <a:xfrm rot="3021653">
                  <a:off x="3560859" y="3054756"/>
                  <a:ext cx="653804" cy="673547"/>
                </a:xfrm>
                <a:prstGeom prst="moon">
                  <a:avLst>
                    <a:gd name="adj" fmla="val 14645"/>
                  </a:avLst>
                </a:prstGeom>
                <a:solidFill>
                  <a:srgbClr val="FF0000">
                    <a:alpha val="31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04" name="Lua 58"/>
                <p:cNvSpPr/>
                <p:nvPr/>
              </p:nvSpPr>
              <p:spPr bwMode="auto">
                <a:xfrm rot="12996211" flipH="1">
                  <a:off x="3226772" y="2768683"/>
                  <a:ext cx="1106280" cy="925847"/>
                </a:xfrm>
                <a:prstGeom prst="moon">
                  <a:avLst>
                    <a:gd name="adj" fmla="val 13831"/>
                  </a:avLst>
                </a:prstGeom>
                <a:gradFill flip="none" rotWithShape="1">
                  <a:gsLst>
                    <a:gs pos="66000">
                      <a:schemeClr val="bg1">
                        <a:alpha val="8000"/>
                      </a:schemeClr>
                    </a:gs>
                    <a:gs pos="26000">
                      <a:srgbClr val="7030A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grpSp>
              <p:nvGrpSpPr>
                <p:cNvPr id="17" name="Grupo 63"/>
                <p:cNvGrpSpPr/>
                <p:nvPr/>
              </p:nvGrpSpPr>
              <p:grpSpPr>
                <a:xfrm>
                  <a:off x="3509284" y="2780928"/>
                  <a:ext cx="630668" cy="650249"/>
                  <a:chOff x="6029564" y="1916832"/>
                  <a:chExt cx="630668" cy="650249"/>
                </a:xfrm>
              </p:grpSpPr>
              <p:sp>
                <p:nvSpPr>
                  <p:cNvPr id="112" name="Elipse 61"/>
                  <p:cNvSpPr>
                    <a:spLocks noChangeAspect="1"/>
                  </p:cNvSpPr>
                  <p:nvPr/>
                </p:nvSpPr>
                <p:spPr bwMode="auto">
                  <a:xfrm>
                    <a:off x="6029564" y="1916832"/>
                    <a:ext cx="630668" cy="650249"/>
                  </a:xfrm>
                  <a:prstGeom prst="ellipse">
                    <a:avLst/>
                  </a:prstGeom>
                  <a:gradFill flip="none" rotWithShape="1">
                    <a:gsLst>
                      <a:gs pos="91000">
                        <a:srgbClr val="7030A0">
                          <a:alpha val="20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  <a:gs pos="49000">
                        <a:srgbClr val="7030A0">
                          <a:alpha val="6100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  <p:sp>
                <p:nvSpPr>
                  <p:cNvPr id="113" name="Elipse 62"/>
                  <p:cNvSpPr>
                    <a:spLocks noChangeAspect="1"/>
                  </p:cNvSpPr>
                  <p:nvPr/>
                </p:nvSpPr>
                <p:spPr bwMode="auto">
                  <a:xfrm>
                    <a:off x="6248409" y="2257211"/>
                    <a:ext cx="256706" cy="255511"/>
                  </a:xfrm>
                  <a:prstGeom prst="ellipse">
                    <a:avLst/>
                  </a:prstGeom>
                  <a:gradFill>
                    <a:gsLst>
                      <a:gs pos="91000">
                        <a:schemeClr val="accent6">
                          <a:lumMod val="60000"/>
                          <a:lumOff val="40000"/>
                          <a:alpha val="36000"/>
                        </a:schemeClr>
                      </a:gs>
                      <a:gs pos="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</p:grpSp>
            <p:grpSp>
              <p:nvGrpSpPr>
                <p:cNvPr id="18" name="Grupo 67"/>
                <p:cNvGrpSpPr/>
                <p:nvPr/>
              </p:nvGrpSpPr>
              <p:grpSpPr>
                <a:xfrm>
                  <a:off x="4301372" y="3789040"/>
                  <a:ext cx="486652" cy="504056"/>
                  <a:chOff x="6029564" y="1916832"/>
                  <a:chExt cx="630668" cy="650249"/>
                </a:xfrm>
              </p:grpSpPr>
              <p:sp>
                <p:nvSpPr>
                  <p:cNvPr id="110" name="Elipse 109"/>
                  <p:cNvSpPr>
                    <a:spLocks noChangeAspect="1"/>
                  </p:cNvSpPr>
                  <p:nvPr/>
                </p:nvSpPr>
                <p:spPr bwMode="auto">
                  <a:xfrm>
                    <a:off x="6029564" y="1916832"/>
                    <a:ext cx="630668" cy="650249"/>
                  </a:xfrm>
                  <a:prstGeom prst="ellipse">
                    <a:avLst/>
                  </a:prstGeom>
                  <a:gradFill flip="none" rotWithShape="1">
                    <a:gsLst>
                      <a:gs pos="91000">
                        <a:srgbClr val="7030A0">
                          <a:alpha val="20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  <a:gs pos="49000">
                        <a:srgbClr val="7030A0">
                          <a:alpha val="6100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  <p:sp>
                <p:nvSpPr>
                  <p:cNvPr id="111" name="Elipse 110"/>
                  <p:cNvSpPr>
                    <a:spLocks noChangeAspect="1"/>
                  </p:cNvSpPr>
                  <p:nvPr/>
                </p:nvSpPr>
                <p:spPr bwMode="auto">
                  <a:xfrm>
                    <a:off x="6245588" y="2132856"/>
                    <a:ext cx="256706" cy="255511"/>
                  </a:xfrm>
                  <a:prstGeom prst="ellipse">
                    <a:avLst/>
                  </a:prstGeom>
                  <a:gradFill>
                    <a:gsLst>
                      <a:gs pos="91000">
                        <a:schemeClr val="accent6">
                          <a:lumMod val="60000"/>
                          <a:lumOff val="40000"/>
                          <a:alpha val="36000"/>
                        </a:schemeClr>
                      </a:gs>
                      <a:gs pos="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</p:grpSp>
            <p:grpSp>
              <p:nvGrpSpPr>
                <p:cNvPr id="19" name="Grupo 70"/>
                <p:cNvGrpSpPr/>
                <p:nvPr/>
              </p:nvGrpSpPr>
              <p:grpSpPr>
                <a:xfrm>
                  <a:off x="4427984" y="3573016"/>
                  <a:ext cx="360040" cy="360040"/>
                  <a:chOff x="6029564" y="1916832"/>
                  <a:chExt cx="630668" cy="650249"/>
                </a:xfrm>
              </p:grpSpPr>
              <p:sp>
                <p:nvSpPr>
                  <p:cNvPr id="108" name="Elipse 107"/>
                  <p:cNvSpPr>
                    <a:spLocks noChangeAspect="1"/>
                  </p:cNvSpPr>
                  <p:nvPr/>
                </p:nvSpPr>
                <p:spPr bwMode="auto">
                  <a:xfrm>
                    <a:off x="6029564" y="1916832"/>
                    <a:ext cx="630668" cy="650249"/>
                  </a:xfrm>
                  <a:prstGeom prst="ellipse">
                    <a:avLst/>
                  </a:prstGeom>
                  <a:gradFill flip="none" rotWithShape="1">
                    <a:gsLst>
                      <a:gs pos="91000">
                        <a:srgbClr val="7030A0">
                          <a:alpha val="20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  <a:gs pos="49000">
                        <a:srgbClr val="7030A0">
                          <a:alpha val="6100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  <p:sp>
                <p:nvSpPr>
                  <p:cNvPr id="109" name="Elipse 108"/>
                  <p:cNvSpPr>
                    <a:spLocks noChangeAspect="1"/>
                  </p:cNvSpPr>
                  <p:nvPr/>
                </p:nvSpPr>
                <p:spPr bwMode="auto">
                  <a:xfrm>
                    <a:off x="6245588" y="2132856"/>
                    <a:ext cx="256706" cy="255511"/>
                  </a:xfrm>
                  <a:prstGeom prst="ellipse">
                    <a:avLst/>
                  </a:prstGeom>
                  <a:gradFill>
                    <a:gsLst>
                      <a:gs pos="91000">
                        <a:schemeClr val="accent6">
                          <a:lumMod val="60000"/>
                          <a:lumOff val="40000"/>
                          <a:alpha val="36000"/>
                        </a:schemeClr>
                      </a:gs>
                      <a:gs pos="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</p:grpSp>
          </p:grpSp>
        </p:grpSp>
        <p:sp>
          <p:nvSpPr>
            <p:cNvPr id="139" name="Elipse 138"/>
            <p:cNvSpPr>
              <a:spLocks noChangeAspect="1"/>
            </p:cNvSpPr>
            <p:nvPr/>
          </p:nvSpPr>
          <p:spPr bwMode="auto">
            <a:xfrm rot="2712271">
              <a:off x="447339" y="3354842"/>
              <a:ext cx="802669" cy="480155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Elipse 139"/>
            <p:cNvSpPr>
              <a:spLocks noChangeAspect="1"/>
            </p:cNvSpPr>
            <p:nvPr/>
          </p:nvSpPr>
          <p:spPr bwMode="auto">
            <a:xfrm rot="2712271">
              <a:off x="571012" y="2982822"/>
              <a:ext cx="487464" cy="291600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Elipse 140"/>
            <p:cNvSpPr>
              <a:spLocks noChangeAspect="1"/>
            </p:cNvSpPr>
            <p:nvPr/>
          </p:nvSpPr>
          <p:spPr bwMode="auto">
            <a:xfrm rot="2712271">
              <a:off x="851215" y="2884352"/>
              <a:ext cx="316014" cy="189039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Elipse 150"/>
            <p:cNvSpPr>
              <a:spLocks noChangeAspect="1"/>
            </p:cNvSpPr>
            <p:nvPr/>
          </p:nvSpPr>
          <p:spPr bwMode="auto">
            <a:xfrm rot="2712271">
              <a:off x="1064003" y="3513202"/>
              <a:ext cx="316014" cy="189039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5" name="CaixaDeTexto 94"/>
          <p:cNvSpPr txBox="1"/>
          <p:nvPr/>
        </p:nvSpPr>
        <p:spPr>
          <a:xfrm>
            <a:off x="395536" y="4221088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Nuvem interestelar 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5400" dirty="0" smtClean="0">
                <a:solidFill>
                  <a:schemeClr val="bg1"/>
                </a:solidFill>
                <a:latin typeface="Century Gothic" pitchFamily="34" charset="0"/>
              </a:rPr>
              <a:t>Três possíveis finais para uma estrela: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endParaRPr lang="pt-BR" sz="4800" dirty="0" smtClean="0">
              <a:latin typeface="Century Gothic" pitchFamily="34" charset="0"/>
            </a:endParaRP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pt-BR" sz="48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4800" b="0" dirty="0" smtClean="0">
                <a:solidFill>
                  <a:schemeClr val="bg1"/>
                </a:solidFill>
                <a:latin typeface="Century Gothic" pitchFamily="34" charset="0"/>
              </a:rPr>
              <a:t>Anã branca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pt-BR" sz="48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Estrela de Nêutrons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pt-BR" sz="4800" b="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Buraco negro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irius B, the white-dwarf companion to Sirius, compared to the size of Ear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91148" cy="6021289"/>
          </a:xfrm>
          <a:prstGeom prst="rect">
            <a:avLst/>
          </a:prstGeom>
          <a:noFill/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r>
              <a:rPr lang="pt-BR" sz="4000" smtClean="0">
                <a:solidFill>
                  <a:schemeClr val="bg1"/>
                </a:solidFill>
                <a:latin typeface="Century Gothic" pitchFamily="34" charset="0"/>
              </a:rPr>
              <a:t>Tamanho de uma anã branca</a:t>
            </a:r>
          </a:p>
        </p:txBody>
      </p:sp>
      <p:sp>
        <p:nvSpPr>
          <p:cNvPr id="5" name="Text Box 141"/>
          <p:cNvSpPr txBox="1">
            <a:spLocks noChangeArrowheads="1"/>
          </p:cNvSpPr>
          <p:nvPr/>
        </p:nvSpPr>
        <p:spPr bwMode="auto">
          <a:xfrm>
            <a:off x="215281" y="6536377"/>
            <a:ext cx="74334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imagem: 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</a:rPr>
              <a:t>http://ircamera.as.arizona.edu/NatSci102/NatSci102/lectures/starevolution.htm</a:t>
            </a:r>
            <a:endParaRPr lang="pt-B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>
            <a:lum bright="4000" contrast="14000"/>
          </a:blip>
          <a:srcRect/>
          <a:stretch>
            <a:fillRect/>
          </a:stretch>
        </p:blipFill>
        <p:spPr bwMode="auto">
          <a:xfrm>
            <a:off x="4286250" y="1627188"/>
            <a:ext cx="4857750" cy="523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5548" y="260281"/>
            <a:ext cx="883286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Nebulosa planetária na constelação de Aquário: </a:t>
            </a:r>
          </a:p>
          <a:p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Nebulosa da Hélice, NGC 7293</a:t>
            </a:r>
          </a:p>
          <a:p>
            <a:endParaRPr lang="pt-BR" sz="280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endParaRPr lang="pt-BR" sz="24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6581775"/>
            <a:ext cx="6786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imagem: Telescópio Espacial Hubble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835615"/>
            <a:ext cx="7162800" cy="1201056"/>
          </a:xfrm>
        </p:spPr>
        <p:txBody>
          <a:bodyPr lIns="92160" tIns="46080" rIns="92160" bIns="4608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4800" b="0" dirty="0" smtClean="0">
                <a:solidFill>
                  <a:srgbClr val="00CC99"/>
                </a:solidFill>
                <a:latin typeface="Century Gothic" pitchFamily="34" charset="0"/>
              </a:rPr>
              <a:t>A vida das estrelas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DRE\Documents\MULTIMÍDIA\Imagens\Estrelas\magnetar_westerlund_ESO.jpg"/>
          <p:cNvPicPr>
            <a:picLocks noChangeAspect="1" noChangeArrowheads="1"/>
          </p:cNvPicPr>
          <p:nvPr/>
        </p:nvPicPr>
        <p:blipFill>
          <a:blip r:embed="rId2" cstate="print"/>
          <a:srcRect l="378" t="134" r="6142" b="401"/>
          <a:stretch>
            <a:fillRect/>
          </a:stretch>
        </p:blipFill>
        <p:spPr bwMode="auto">
          <a:xfrm>
            <a:off x="14064" y="9251"/>
            <a:ext cx="9117037" cy="6848503"/>
          </a:xfrm>
          <a:prstGeom prst="rect">
            <a:avLst/>
          </a:prstGeom>
          <a:noFill/>
        </p:spPr>
      </p:pic>
      <p:sp>
        <p:nvSpPr>
          <p:cNvPr id="36867" name="Rectangle 4"/>
          <p:cNvSpPr>
            <a:spLocks noGrp="1" noChangeArrowheads="1"/>
          </p:cNvSpPr>
          <p:nvPr>
            <p:ph type="title"/>
          </p:nvPr>
        </p:nvSpPr>
        <p:spPr>
          <a:xfrm>
            <a:off x="714375" y="571500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Estrela de nêutrons/pulsar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0" y="0"/>
            <a:ext cx="2908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: ESO/L. Calçada</a:t>
            </a:r>
          </a:p>
          <a:p>
            <a:pPr algn="l">
              <a:defRPr/>
            </a:pPr>
            <a:endParaRPr lang="pt-BR" sz="12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E:\Planetário30dez10\ARQUIVO\arquivos gerais PSP\Astronomia\Astronomia_CD4\side6_pulsa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2143125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Estrela de nêutrons/pulsar</a:t>
            </a:r>
          </a:p>
        </p:txBody>
      </p:sp>
      <p:sp>
        <p:nvSpPr>
          <p:cNvPr id="5" name="Text Box 141"/>
          <p:cNvSpPr txBox="1">
            <a:spLocks noChangeArrowheads="1"/>
          </p:cNvSpPr>
          <p:nvPr/>
        </p:nvSpPr>
        <p:spPr bwMode="auto">
          <a:xfrm>
            <a:off x="0" y="6536377"/>
            <a:ext cx="62281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imagem: http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://astro.if.ufrgs.br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80728"/>
            <a:ext cx="5598368" cy="559836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8915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424936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Nebulosa do Caranguejo – M1</a:t>
            </a:r>
          </a:p>
        </p:txBody>
      </p:sp>
      <p:sp>
        <p:nvSpPr>
          <p:cNvPr id="5" name="Text Box 141"/>
          <p:cNvSpPr txBox="1">
            <a:spLocks noChangeArrowheads="1"/>
          </p:cNvSpPr>
          <p:nvPr/>
        </p:nvSpPr>
        <p:spPr bwMode="auto">
          <a:xfrm>
            <a:off x="0" y="6536377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: Telescópio 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Espacial 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Hubble Disponível 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em http://www.hubblesite.org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 black hole warping the surrounding spacetime"/>
          <p:cNvPicPr>
            <a:picLocks noChangeAspect="1" noChangeArrowheads="1"/>
          </p:cNvPicPr>
          <p:nvPr/>
        </p:nvPicPr>
        <p:blipFill>
          <a:blip r:embed="rId3" cstate="print">
            <a:lum bright="19000" contrast="44000"/>
          </a:blip>
          <a:srcRect/>
          <a:stretch>
            <a:fillRect/>
          </a:stretch>
        </p:blipFill>
        <p:spPr bwMode="auto">
          <a:xfrm>
            <a:off x="0" y="493916"/>
            <a:ext cx="9144000" cy="6364084"/>
          </a:xfrm>
          <a:prstGeom prst="rect">
            <a:avLst/>
          </a:prstGeom>
          <a:noFill/>
        </p:spPr>
      </p:pic>
      <p:sp>
        <p:nvSpPr>
          <p:cNvPr id="3993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Buraco Negro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635896" y="2564904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2646363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rgbClr val="00CC99"/>
                </a:solidFill>
                <a:latin typeface="Century Gothic" pitchFamily="34" charset="0"/>
              </a:rPr>
              <a:t>Fusão nuclear e a origem dos elementos químicos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hlinkClick r:id="rId3" action="ppaction://hlinkfile"/>
          </p:cNvPr>
          <p:cNvPicPr>
            <a:picLocks noChangeArrowheads="1"/>
          </p:cNvPicPr>
          <p:nvPr/>
        </p:nvPicPr>
        <p:blipFill>
          <a:blip r:embed="rId4" cstate="print">
            <a:lum bright="3000" contrast="13000"/>
          </a:blip>
          <a:stretch>
            <a:fillRect/>
          </a:stretch>
        </p:blipFill>
        <p:spPr bwMode="auto">
          <a:xfrm>
            <a:off x="3635896" y="2492896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2646363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rgbClr val="00CC99"/>
                </a:solidFill>
                <a:latin typeface="Century Gothic" pitchFamily="34" charset="0"/>
              </a:rPr>
              <a:t>A evolução estelar e nós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hlinkClick r:id="rId3" action="ppaction://hlinkfile"/>
          </p:cNvPr>
          <p:cNvPicPr>
            <a:picLocks noChangeArrowheads="1"/>
          </p:cNvPicPr>
          <p:nvPr/>
        </p:nvPicPr>
        <p:blipFill>
          <a:blip r:embed="rId4" cstate="print">
            <a:lum bright="3000" contrast="13000"/>
          </a:blip>
          <a:stretch>
            <a:fillRect/>
          </a:stretch>
        </p:blipFill>
        <p:spPr bwMode="auto">
          <a:xfrm>
            <a:off x="3635896" y="2492896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AutoShape 6" descr="data:image/jpeg;base64,/9j/4AAQSkZJRgABAQAAAQABAAD/2wCEAAkGBxQSEhQUExQVFBQVGBgVFBcUFRQUFRcYFRQWFxQUFBQYHCggGBwlHBcUITEhJSkrLi4uFx8zODMsNygtLiwBCgoKDg0OGhAQFywcHCQsLCwsLCwsLCwsLCwsLCwsLCwsLCwsLCwsLCwsLCwsLCwsLCwsLCwsLCwsLCwsLCwsLP/AABEIAMIBAwMBIgACEQEDEQH/xAAcAAABBQEBAQAAAAAAAAAAAAAFAQIDBAYABwj/xABDEAABAwIEAgcFBgMGBgMAAAABAAIDBBEFEiExQVEGEyJhcYGRBzKhsfAUQlLB0eFicpIjM0OCwvEVJKKy0uIXY3P/xAAZAQADAQEBAAAAAAAAAAAAAAAAAQIDBAX/xAAiEQACAgICAgMBAQAAAAAAAAAAAQIRAyESMRNBBDJRImH/2gAMAwEAAhEDEQA/ALQTmpqc1MRIE9qjCe1A0SBPCaE8JDHBOamgJ4QMkapFG1PCAA/SiVwhLGe+4Ot3ANNz6fNeTwszutwG/ieH5L0jpZWiMPJFzl6uMHYueLn4fJYWhiyNHG3Hmban4qZMqKJKpwYLeQ/VD899l08udxI8B5fQSt08viUkii1CbD69P3RGkpnSEegt9aD9FHgmGumdfYc/zWsrmMpIgB/eO0HO3Ek8B9cFjOe6RtCOrZQLAzscvetuSB7vgOJTJ8SsMrOO5G57mjl3oSyYvJ17PE/i7h3fRRnCaDO69kpNQQJcmNwvB3SOuRc8OQ8P1W2o8DZEzO+2gvr3b3RPBMNZGzM7SwugFZUuxCbq2ktp2e+78dj/ANo2HMm6yX9bZbdaQLrYJsRdkh/s6dps+V2gPMNbx+r2RXD8Nip29XA234nH3nHiXH8tkZiY0NEUTcsbdAPmSeJVqKkDeCiTvS6KjrsCNw/W5CkNC0cEVlYoHhZ2WAqulFtkArcP3tbvHArXVDboROzVaQlTJkrR57ilIWm7dLbi/wAihUsd9R/sVu8YowRdYqpjLXEen6Lsxzs5MkKI6dt/0vtb6+K3PQehexwnI0+7fiA7XX/L8Fh4jY35/X7eY717B0Fpv+VjJIIIJt58fNbGNGua64B4EX9UqbHsnpiFC5KFyAMAntTQntCBDgntTQE9qQx7VIFGFK1AxwTgkCcEDHtT7JjUpQB550xcZKnKNmi/d3n5DyQDE5MkdhudB4cSjmIOL5nu5nL/AE6W9blZPGJs0gAN7fDWwCz7kX1EbCNPn4KzTR5nBo35BVg+w04a+J/T9lqOhmHvzBxYQN7njzSnKlZUI2zX4PSMpocz9A0ZnE72G1+ZJ2GyxOL4kaiRztQ06Wvs0bN+uJKMdNMSOkA02c/x+6PIa27wgFFDmI+CxgqXJm0tvighhtMXEDhx5eC9G6OYaBY2QHo/h22i0kxz3hacrGi9RIODbX6oHmRvyB71hKXJmqVIG9KcYM5FNBcR/wCI8ffsbZWEfdvpfjqdmlFcNw8RsDGgAm2YjTbYeA/VDcBphI90wFgSC0WsAALRtH8rbDucXc1rqSmtqnd6F0Mgpg0JZArcxVOUpSFErPVd53Vp6qvYsyyhUIbMNUVmah8zNUDA9aNCsTjcdiSFuawLG9IhZdOB7MM3QGjN/P5r1b2dVwcwxHQsyubpYWcDfXxa4+a8iLezf6+v1W+9m0l5Dra7QB4XNx9cgu04z1eHZSJrBYAJyYhVy4LkgMGAnBJZOCYhwTmpoTwEihwUgTAnhA0SNTgmtTwgB4UdRJla53IE/BSIX0kmywO1tfT10Hx/NAzC4i/tFreJy7i5J0O3eVWxnoo6Lttu+978m2Atf4q1hUPXVEY/CDIf9PxIWuglzP6lw7Tmu342tb/dYttRbNUk5JM8tw+LM7U6Gw9SCfyC90axkFKTsGs18A1eN4bQkVRjI2ky2/lcvSfaVXdVRsib70zg0/yM1cfXKPAlZZVykkaY9I84rKgzSOk4vfceZsB5Cw8kewCjzvAA7I28tL/XNBaKlcWucPui/mfdHrlW76Msiibne4NAaHeR7QNvCyWWWqRcI7sPRtMbWtYAZH9llxcC3vSOH4WjhxJaOKdjsPU0jmN++5sRJOrnSus9zjxNi8k+Kfg1QJHOedC6wF/uNHusHfxPeTyCu4zE1z6dupDXOlNuORuUX53L1glRbeyXCaPI1rQNhrz8D3jQeSOEWCgo4so13OpUsjla0RJ2yvMoLKWQpGhSwRWlaq0oVyVQEKaLQNlYqFQy6KzFB6mtY02Lhf1SUR2Cq8WCx+NDNdaPE6oHVpuEBmGZdOJUY5GBaNgLTtbjfZb72dYcbOdYAaBthaw4i3I6LDUlgwNAu5x05b6L23o1hwggYziGjN3uOpXWns5K1YVYLBOC5KFRItkqQLkAYVKAkTggQ4J4TQnhIoc1PaE1qe1Ax7QngJoTwgBVmemk3ZDBuTc+AuB/r+C04WD6Sz5pL8Ln4HKB/wBDj/mUzeio9k3s/ps0k7+Qawetz+SO4hR5JY5tiHBt9Nnaa+qF9CXGOJzyLskkcL8i2wBPcUfx2LNC+x4E+Y1HxU8bjQ+VSszrcMP/ABHMQBmkDj3/ANmNR3XBPmtljHR0VL80huGtysA4X3PiSfgFSoaQPFPUA6Ei4tzbY/Fa6MaLitvs63S6MVL0VaInsabbW8nAj5BWOj2ERdW3M0EubHodf8Nu9+Gi0mIRHKbakrzaCaomlihY/IS3JqSA0NOUkgG7jpzTUW9BypHoowmADsjJ/KbIRVUk0crZGOztaLZSdd78d+HohVZ0aeyojidVT2LQ55aHHi6+SOPtG2XbVCcEiqZmgxSytOZ4YyQk52tvZ3b2BA4rWWF0ZRyxN7TdIg7R4ynZE2VQdssjQz9Z2ZB2xobixuOBRihGXZczbXZtSYVcml6TgqNTPlBTsEiaWUAaoPW43EwHtAnkELxHEM92g2tueSAVZLfdbqdrjM434huzR3lOEXJhJpIMS10s+jey3mlZgjBq5xee8i3oFlqqSpbLJAXObLEAXsz2IzNa4WLW22cPVVqioq4CC50ltwS7Oxw89vgV0eFmPlQaxzDmt1Z2T3bFB2N38EQOI9cxp4ncciNwoBDvfvRG1phOntA/ohSddVQtI0DgT3Zbu/Je3RrzP2Z0n9uT+BhJ8XWa34Nf6r0yHbzXUjlY9KEi4JiHhckXJAYZOCRKEwHhPCYE9qQx4UjVGE9qARIFIExqeEDG1D8rXHkCfQXXm2Iuu4X5Aeo39QvRcQ/u3eB+S84qmjro27ghnxUTLgbPoMwfY2i1+1Je/wDOVF0pBip3kHQ6AHcX4Aqz0OIEFu/N/UP1BQ32gTWhaP4vVNdCf2IegHSAtd9ledH6x8rggub6C4816lTu0XzUK50cjZGGzmEOb4g6L6HwOr62GKT8bGu/qaCuXNCnZvCVqgm9qxlXhDevdpYtcXtcDYhsm9iNR2s3qttZD8QpLkOG408fH64rK6NEDJ2SuyXdmLfdfoJALajMLX24+qpU75YnEtDSSNHPF3WNzYAGw4fBaOGC4GmvxUclEFr5ZURwjZm4aeZ8uY5b89r9xI4eXFaaGnAAPFOgpBdW5GgBZPZdnGLsrK9Jp+rjJWvzdlYrpeL2HMoaQ4MBUOHzGAPYwOe83OY6NHMjieQR+mgc2ndE+JhJs4yB5D8wIs43Bv4XGiv4Q7KxoHADgrEtzqtIy4kSXLsxU0LWSPf9nDC/V7omtBI8NA3y8UOxt75gAI8jBoLnMfyW1q47oW6iublX5mT4kAcNw3K0XAvbVR15DA5x2aHO9AStN9nsFjumc+WCbvblH+chv5lKG5BNVE0vskg/5V8h96R2vgBp+a3ER0WU6ADLRwC28QB77Ei61bRous5WOShNuuumIkCRcFyAMSEoSBOCAHBPaEwKRqQxwCkCYE8IBDwpAmAJ4QMbUtu0+B+S8pxiUxzt4Flh45HG3wC9ZOqwHTnC7ES/db79hc5D97yN/VJji6DWA1IYwG+gzMPk67T6H/qWQ6a4p1sgF7AfLwVSjxdzWmO9+HiW6X9LeiBV5cXm+6SGyF5XvXs5qM1BTX3EYb/SS38l4K/cL2n2XT3oIv4XPb6PKy+R9TTD9j0JpT7KrDIrAK5DoocGgJpauXEpkiJkhumOksujddTY6Lb2dkLFdLjYtPetpM/QLD9MPdvyVyDGPwOqvojZCxnRCozPPcttkUlNEDo1XkjCuPKozPSBIoVz7NXmXTucljW/ifc+Df3K3mL1NgVhenAB+yRD33Evd5kNb810fHW7MfkPVHpfQeO1JTj/AOu/xNlp0PwWl6uGNvJrW+QCvLrOUVKE1KExDly4JEAY1KEiUIGPCeEwJ4SAeFI1RtUjUDRIEqaFz5A0XJsgCS9llOluLMDCwak3/Qg9ylr8XdM8w0zTK8AkhnADvvZZqJrWS3q2vY7ez2uF7cNUr9DMxVYfLC1shaQ0m7TxCpSS5/r1K0mMYuZS6w7I7LBwAQCOj5kAIDsZHCSe79l6r7K5x9nkZ+GQn+poPzuvLQCNA7Ra/wBmeIllQ+PUte3fgHNOnqCfRZZlcTXFqR7HA9X4ig8T+KJQSXXCjqZaCimelzJuS5VEldjSTdSxt1VtsYAQ+aF4ddp0+uKVUF2Xpm9kFY3pbHeMo/PiFuydx3LD9IsZMkmQNJA4ba95TbscU0VeiTMs5A2Iv5gkfovRm7LDYJAWuzWt3LZU0lwk3spoindZCa6osiNc5ZbF6tAAvEqi7kKwKm+3YqHf4dMG+BLf/Y/BU+kFaWxuI949keJ+iVV6KYrJR3MZF3e9cXuu3CqRx5ds94C5YOi9ogsOti82n8iiDen9OeDx5La0ZUzVpQgdF0qppNA+x/i0RqOQOF2kEdyBEi5JdKmIxic1InBAxwTgmhOCQD2p4KjaCdhdPmwmeVpawiMn7xF7eSh5IrtlqEn0gfi2Pw047Tru4NGpWJxjpNLUHKwZWnYDVx9Fu6L2Zwh3WVMj53b2JyN9BqfVaeDCqeJuWONkY/gAb623WcvkRXSsuOFvvR517MG5JJmvaWlwaQXNIvYuuAT4heh1OGRSgdY0P7njMPQqKekadtfEKHqXDYuHgTb0XLLLyd0dEcdKrJ6jo1TPFjBF5MaPkFncU9ntI/3WujP8Dz8nXCOF0v4yo80nEn1S8n4x8P0x3/xa0bTEt5EC/m4H8lci6Oup/caABrdu+i0EkjvxO9U1s/N3qlPJKXbKjBR9DsJrw8WOjhuEXilss3UUoLs7DleOWx7iFcosS+7ILO+tipTKo0DZVPFOEPvoqVRUSNd2Q0jfW9/JOyas0RlUfWhZKbpERoQb8sp+iozjz7Xcx7R/K63pZVZSws0UJa6R9+4C/JAsSw5olcbKtL0iDb3cL+IvtdUv+P5zs4342NvWymivG+wrCA1XYqq2iyVVjbRoLk8gLlOwzEZHu7TMoOovv4kcE6ZMtGgxGpsCsbiVTclGMXqtFisZxERtLuOzRzPALTHGzKUtArG6nNIGj7u/if2+ajgKoR3Op1J1PmrsZXWlSOe7dlxsikjUETbohTRXUORaiS07UdwvE5YSC1xtyOyo09Or8dOs+ZXA1sHS1mUZmkHiuWYFP3LlXmZn4UGk4LkoC6TAUIxg+F9YM7tuA8NyhkERc4NG5+rrSOkELAOAFlhnnSo2wwt2WoaBreSmu0cUCbUzSHQZG8CdT6K5TYfxe4u7jt6Liv8ADpa/WPnkdIbM0HF3/jzVGbCX3vck990Wlc1va2ChGIA7BJ17KTfootp3jcLiHBEftF0wm6VBZRsOKXqgVcDRySdUEmh2VPspKb9h7lbLLJApoaYPkou5RPw0OGo+Y9EXIXCNIqwZFAWaAm3fqlmzEIk6MKN0QTti0BTcbjz3UrahhbqRf/cgK7LAhtTQg/qN1UZl2haaOJznZ2jYW0HC9/yVWrLQLC25+aFYi6ohF2M60dzsrh4jj9aILJV1c2mURDjY3d+y1StDc0i/iGJMYdNXcOa6gcRdzjqVVosFy6u1PEnUqWtkDByVqvRhKTfZRx2uAvrYce7mvO8TrjM+/wB0aNH5nvKt4/ixlcWtPZG5/F+yDt3C7MWOlbOHLkvSC8TVchYq0TVfpmqZM1ii3TxoxR06qUcKPUUK55yNkiaCnVyOFSRRK5HEsbLorCFcr4jXItiogATwEgCcF6Z54RwZnaLrXIFgOZKLtoy43fr8h4BUsGADQRzNz6AD4H1VjEMXbGFwZncmdmJPiqCAYAFE6sjBy3BdY2G5Pkg8bpp+GRvfv5DgiVBhzIhcDtHdx1J8T+SyLaS7HsgznteQ5KR8DRwSzvy2tudLJCSd0AKC3klBCa2M8FIIkDoUEckgPgnNiTurUgRFRub3KzkShqAsp9UkyEK/kXGMJND5FAqJ5V98F9lWkhS4hZTcVE8KV7bFNsposrPivwVCooAdtD9cEYyJCxOxGQxJkrBcNzAb239F5p0qxtziYxcH719CO5e6SQAoHjXRiCpFpYwTwcNHDwcNV0Ysqi/6Rlkg5LR4AnNGoW7xv2ayx3dTv6wfgfZr/J3uu87LF1VI+J+SVjmOHBwI8xzHeF6MckZ9M4JY5Re0F4W7InRxqjTs2RqhiXPNnbBBKiiRulYh9LGi9O1csmbJFyFivRxqCnCuxhQDObGuUwC5AgSE5IAnEL1TzTRUbcsTb8tVXipc7s3Dh+ymkcctuI0XCfIwHjZeZLb2ejHS0XwGsQ/EMeZEOLjwA3KA12LP6wMAu52up0A524/srVFhV3ZnakqeX4VwS3IKYXVukHWOaRroEWBuL2VeJuUAcAmTVAbxHmn0Q9vRYD7KUIOzEmanVxvoGg29dlIMQe7Zh8yAlobTCwXZ0NbLLbYepUZdKeDfUp2TxCjnqAyoY8T/AMPxUDhPyYfMqeRSh/oa+1JBUIMyokA1YPJx/RMqMaawdtrm+RcPVt0rK4mhZMnlwKAUWLskNmPa48g4Zv6d0RbUA9xTsXEfNDdVZISFfZqnOZdKrCwYksrrqdQOhsk0NMgyJhYrORNLEgKro7obimDRTtyyMa8fxC/mDwPeEbyJpiTTaA83ruhOQ3idp+F2vo7f1uqsdA6PRzSPl6r0x8So1FIDw3WnlfsVL0ZGnCJwlSzYZb3dFWcxzTqPNK7KClM7RXoyhlOVejkSAuBy5VxKuQBTsuKfZMk0B8F655YvR/pR9reYzHlMJDS69w4AuANuB0R2tsAVgPZdEXGpeOBafi6/zWo6Q1BEbgDqQdBovPzKpM78P9JA7CmdbI+TcXsD/C3QW+J81rqFtggmBUfVwtb/AA2+CISVJDb9ywRtPeifFMRbGNT3AcSeQQilhfLq8m24HAd3ehFIXT1MhcbhhytHAaC9u+62FNEGhJu2FcFR1PRhvBXGsAUYKcHIM3smShRByeCqsVClqjkYpUjwihWUZY1SqKcG6KvYq8jFLRomZmswph1y2I2I0IPMFV48TmgNn3mj7/7xvg773gfVaKaNDaymBQnRXYRwrF2Si7HZrbjZze5zdwjEcy8yr6BzXZ4yWPGzm6HwPMdyvYL0yyuEVWAw7NlGkbv5vwH4eCrje0Q9dnogKUsVKGoBFwbhWmyJolojfEoXRlXSbphak4hyKYauc1WHRphapoqysWKJ8Kt2SFqVBYOkgVSWmRgxqJ8SBmekorai4Pcoese3cX8NCtA+FU5qdVYA4Vo7/QpFa+yhIqoB6ZJsfA/JcuXq+zzAJ7Htqnwb+aP4374XLl5/yO2d3x+gjD7o8PyTakb+C5csPRsAuiQ/tJv/ANX/APctgxcuUjydijdKuXIZA4JyVcmBIFxXLlSI9jFA/wDVcuSY0VZFSnXLlLNYgytCyfSJg6t2g2PBcuV4u0LJ0FfZbM4wyAuJDX2aCSQBlBsBwC9Ci3SLlc/szKPRZanuXLlIDXKMrlyGCI3JGrlyTGIVG9KuUlELlDMkXJgVHbrly5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68" name="AutoShape 8" descr="data:image/jpeg;base64,/9j/4AAQSkZJRgABAQAAAQABAAD/2wCEAAkGBxQSEhQUExQVFBQVGBgVFBcUFRQUFRcYFRQWFxQUFBQYHCggGBwlHBcUITEhJSkrLi4uFx8zODMsNygtLiwBCgoKDg0OGhAQFywcHCQsLCwsLCwsLCwsLCwsLCwsLCwsLCwsLCwsLCwsLCwsLCwsLCwsLCwsLCwsLCwsLCwsLP/AABEIAMIBAwMBIgACEQEDEQH/xAAcAAABBQEBAQAAAAAAAAAAAAAFAQIDBAYABwj/xABDEAABAwIEAgcFBgMGBgMAAAABAAIDBBEFEiExQVEGEyJhcYGRBzKhsfAUQlLB0eFicpIjM0OCwvEVJKKy0uIXY3P/xAAZAQADAQEBAAAAAAAAAAAAAAAAAQIDBAX/xAAiEQACAgICAgMBAQAAAAAAAAAAAQIRAyESMRNBBDJRImH/2gAMAwEAAhEDEQA/ALQTmpqc1MRIE9qjCe1A0SBPCaE8JDHBOamgJ4QMkapFG1PCAA/SiVwhLGe+4Ot3ANNz6fNeTwszutwG/ieH5L0jpZWiMPJFzl6uMHYueLn4fJYWhiyNHG3Hmban4qZMqKJKpwYLeQ/VD899l08udxI8B5fQSt08viUkii1CbD69P3RGkpnSEegt9aD9FHgmGumdfYc/zWsrmMpIgB/eO0HO3Ek8B9cFjOe6RtCOrZQLAzscvetuSB7vgOJTJ8SsMrOO5G57mjl3oSyYvJ17PE/i7h3fRRnCaDO69kpNQQJcmNwvB3SOuRc8OQ8P1W2o8DZEzO+2gvr3b3RPBMNZGzM7SwugFZUuxCbq2ktp2e+78dj/ANo2HMm6yX9bZbdaQLrYJsRdkh/s6dps+V2gPMNbx+r2RXD8Nip29XA234nH3nHiXH8tkZiY0NEUTcsbdAPmSeJVqKkDeCiTvS6KjrsCNw/W5CkNC0cEVlYoHhZ2WAqulFtkArcP3tbvHArXVDboROzVaQlTJkrR57ilIWm7dLbi/wAihUsd9R/sVu8YowRdYqpjLXEen6Lsxzs5MkKI6dt/0vtb6+K3PQehexwnI0+7fiA7XX/L8Fh4jY35/X7eY717B0Fpv+VjJIIIJt58fNbGNGua64B4EX9UqbHsnpiFC5KFyAMAntTQntCBDgntTQE9qQx7VIFGFK1AxwTgkCcEDHtT7JjUpQB550xcZKnKNmi/d3n5DyQDE5MkdhudB4cSjmIOL5nu5nL/AE6W9blZPGJs0gAN7fDWwCz7kX1EbCNPn4KzTR5nBo35BVg+w04a+J/T9lqOhmHvzBxYQN7njzSnKlZUI2zX4PSMpocz9A0ZnE72G1+ZJ2GyxOL4kaiRztQ06Wvs0bN+uJKMdNMSOkA02c/x+6PIa27wgFFDmI+CxgqXJm0tvighhtMXEDhx5eC9G6OYaBY2QHo/h22i0kxz3hacrGi9RIODbX6oHmRvyB71hKXJmqVIG9KcYM5FNBcR/wCI8ffsbZWEfdvpfjqdmlFcNw8RsDGgAm2YjTbYeA/VDcBphI90wFgSC0WsAALRtH8rbDucXc1rqSmtqnd6F0Mgpg0JZArcxVOUpSFErPVd53Vp6qvYsyyhUIbMNUVmah8zNUDA9aNCsTjcdiSFuawLG9IhZdOB7MM3QGjN/P5r1b2dVwcwxHQsyubpYWcDfXxa4+a8iLezf6+v1W+9m0l5Dra7QB4XNx9cgu04z1eHZSJrBYAJyYhVy4LkgMGAnBJZOCYhwTmpoTwEihwUgTAnhA0SNTgmtTwgB4UdRJla53IE/BSIX0kmywO1tfT10Hx/NAzC4i/tFreJy7i5J0O3eVWxnoo6Lttu+978m2Atf4q1hUPXVEY/CDIf9PxIWuglzP6lw7Tmu342tb/dYttRbNUk5JM8tw+LM7U6Gw9SCfyC90axkFKTsGs18A1eN4bQkVRjI2ky2/lcvSfaVXdVRsib70zg0/yM1cfXKPAlZZVykkaY9I84rKgzSOk4vfceZsB5Cw8kewCjzvAA7I28tL/XNBaKlcWucPui/mfdHrlW76Msiibne4NAaHeR7QNvCyWWWqRcI7sPRtMbWtYAZH9llxcC3vSOH4WjhxJaOKdjsPU0jmN++5sRJOrnSus9zjxNi8k+Kfg1QJHOedC6wF/uNHusHfxPeTyCu4zE1z6dupDXOlNuORuUX53L1glRbeyXCaPI1rQNhrz8D3jQeSOEWCgo4so13OpUsjla0RJ2yvMoLKWQpGhSwRWlaq0oVyVQEKaLQNlYqFQy6KzFB6mtY02Lhf1SUR2Cq8WCx+NDNdaPE6oHVpuEBmGZdOJUY5GBaNgLTtbjfZb72dYcbOdYAaBthaw4i3I6LDUlgwNAu5x05b6L23o1hwggYziGjN3uOpXWns5K1YVYLBOC5KFRItkqQLkAYVKAkTggQ4J4TQnhIoc1PaE1qe1Ax7QngJoTwgBVmemk3ZDBuTc+AuB/r+C04WD6Sz5pL8Ln4HKB/wBDj/mUzeio9k3s/ps0k7+Qawetz+SO4hR5JY5tiHBt9Nnaa+qF9CXGOJzyLskkcL8i2wBPcUfx2LNC+x4E+Y1HxU8bjQ+VSszrcMP/ABHMQBmkDj3/ANmNR3XBPmtljHR0VL80huGtysA4X3PiSfgFSoaQPFPUA6Ei4tzbY/Fa6MaLitvs63S6MVL0VaInsabbW8nAj5BWOj2ERdW3M0EubHodf8Nu9+Gi0mIRHKbakrzaCaomlihY/IS3JqSA0NOUkgG7jpzTUW9BypHoowmADsjJ/KbIRVUk0crZGOztaLZSdd78d+HohVZ0aeyojidVT2LQ55aHHi6+SOPtG2XbVCcEiqZmgxSytOZ4YyQk52tvZ3b2BA4rWWF0ZRyxN7TdIg7R4ynZE2VQdssjQz9Z2ZB2xobixuOBRihGXZczbXZtSYVcml6TgqNTPlBTsEiaWUAaoPW43EwHtAnkELxHEM92g2tueSAVZLfdbqdrjM434huzR3lOEXJhJpIMS10s+jey3mlZgjBq5xee8i3oFlqqSpbLJAXObLEAXsz2IzNa4WLW22cPVVqioq4CC50ltwS7Oxw89vgV0eFmPlQaxzDmt1Z2T3bFB2N38EQOI9cxp4ncciNwoBDvfvRG1phOntA/ohSddVQtI0DgT3Zbu/Je3RrzP2Z0n9uT+BhJ8XWa34Nf6r0yHbzXUjlY9KEi4JiHhckXJAYZOCRKEwHhPCYE9qQx4UjVGE9qARIFIExqeEDG1D8rXHkCfQXXm2Iuu4X5Aeo39QvRcQ/u3eB+S84qmjro27ghnxUTLgbPoMwfY2i1+1Je/wDOVF0pBip3kHQ6AHcX4Aqz0OIEFu/N/UP1BQ32gTWhaP4vVNdCf2IegHSAtd9ledH6x8rggub6C4816lTu0XzUK50cjZGGzmEOb4g6L6HwOr62GKT8bGu/qaCuXNCnZvCVqgm9qxlXhDevdpYtcXtcDYhsm9iNR2s3qttZD8QpLkOG408fH64rK6NEDJ2SuyXdmLfdfoJALajMLX24+qpU75YnEtDSSNHPF3WNzYAGw4fBaOGC4GmvxUclEFr5ZURwjZm4aeZ8uY5b89r9xI4eXFaaGnAAPFOgpBdW5GgBZPZdnGLsrK9Jp+rjJWvzdlYrpeL2HMoaQ4MBUOHzGAPYwOe83OY6NHMjieQR+mgc2ndE+JhJs4yB5D8wIs43Bv4XGiv4Q7KxoHADgrEtzqtIy4kSXLsxU0LWSPf9nDC/V7omtBI8NA3y8UOxt75gAI8jBoLnMfyW1q47oW6iublX5mT4kAcNw3K0XAvbVR15DA5x2aHO9AStN9nsFjumc+WCbvblH+chv5lKG5BNVE0vskg/5V8h96R2vgBp+a3ER0WU6ADLRwC28QB77Ei61bRous5WOShNuuumIkCRcFyAMSEoSBOCAHBPaEwKRqQxwCkCYE8IBDwpAmAJ4QMbUtu0+B+S8pxiUxzt4Flh45HG3wC9ZOqwHTnC7ES/db79hc5D97yN/VJji6DWA1IYwG+gzMPk67T6H/qWQ6a4p1sgF7AfLwVSjxdzWmO9+HiW6X9LeiBV5cXm+6SGyF5XvXs5qM1BTX3EYb/SS38l4K/cL2n2XT3oIv4XPb6PKy+R9TTD9j0JpT7KrDIrAK5DoocGgJpauXEpkiJkhumOksujddTY6Lb2dkLFdLjYtPetpM/QLD9MPdvyVyDGPwOqvojZCxnRCozPPcttkUlNEDo1XkjCuPKozPSBIoVz7NXmXTucljW/ifc+Df3K3mL1NgVhenAB+yRD33Evd5kNb810fHW7MfkPVHpfQeO1JTj/AOu/xNlp0PwWl6uGNvJrW+QCvLrOUVKE1KExDly4JEAY1KEiUIGPCeEwJ4SAeFI1RtUjUDRIEqaFz5A0XJsgCS9llOluLMDCwak3/Qg9ylr8XdM8w0zTK8AkhnADvvZZqJrWS3q2vY7ez2uF7cNUr9DMxVYfLC1shaQ0m7TxCpSS5/r1K0mMYuZS6w7I7LBwAQCOj5kAIDsZHCSe79l6r7K5x9nkZ+GQn+poPzuvLQCNA7Ra/wBmeIllQ+PUte3fgHNOnqCfRZZlcTXFqR7HA9X4ig8T+KJQSXXCjqZaCimelzJuS5VEldjSTdSxt1VtsYAQ+aF4ddp0+uKVUF2Xpm9kFY3pbHeMo/PiFuydx3LD9IsZMkmQNJA4ba95TbscU0VeiTMs5A2Iv5gkfovRm7LDYJAWuzWt3LZU0lwk3spoindZCa6osiNc5ZbF6tAAvEqi7kKwKm+3YqHf4dMG+BLf/Y/BU+kFaWxuI949keJ+iVV6KYrJR3MZF3e9cXuu3CqRx5ds94C5YOi9ogsOti82n8iiDen9OeDx5La0ZUzVpQgdF0qppNA+x/i0RqOQOF2kEdyBEi5JdKmIxic1InBAxwTgmhOCQD2p4KjaCdhdPmwmeVpawiMn7xF7eSh5IrtlqEn0gfi2Pw047Tru4NGpWJxjpNLUHKwZWnYDVx9Fu6L2Zwh3WVMj53b2JyN9BqfVaeDCqeJuWONkY/gAb623WcvkRXSsuOFvvR517MG5JJmvaWlwaQXNIvYuuAT4heh1OGRSgdY0P7njMPQqKekadtfEKHqXDYuHgTb0XLLLyd0dEcdKrJ6jo1TPFjBF5MaPkFncU9ntI/3WujP8Dz8nXCOF0v4yo80nEn1S8n4x8P0x3/xa0bTEt5EC/m4H8lci6Oup/caABrdu+i0EkjvxO9U1s/N3qlPJKXbKjBR9DsJrw8WOjhuEXilss3UUoLs7DleOWx7iFcosS+7ILO+tipTKo0DZVPFOEPvoqVRUSNd2Q0jfW9/JOyas0RlUfWhZKbpERoQb8sp+iozjz7Xcx7R/K63pZVZSws0UJa6R9+4C/JAsSw5olcbKtL0iDb3cL+IvtdUv+P5zs4342NvWymivG+wrCA1XYqq2iyVVjbRoLk8gLlOwzEZHu7TMoOovv4kcE6ZMtGgxGpsCsbiVTclGMXqtFisZxERtLuOzRzPALTHGzKUtArG6nNIGj7u/if2+ajgKoR3Op1J1PmrsZXWlSOe7dlxsikjUETbohTRXUORaiS07UdwvE5YSC1xtyOyo09Or8dOs+ZXA1sHS1mUZmkHiuWYFP3LlXmZn4UGk4LkoC6TAUIxg+F9YM7tuA8NyhkERc4NG5+rrSOkELAOAFlhnnSo2wwt2WoaBreSmu0cUCbUzSHQZG8CdT6K5TYfxe4u7jt6Liv8ADpa/WPnkdIbM0HF3/jzVGbCX3vck990Wlc1va2ChGIA7BJ17KTfootp3jcLiHBEftF0wm6VBZRsOKXqgVcDRySdUEmh2VPspKb9h7lbLLJApoaYPkou5RPw0OGo+Y9EXIXCNIqwZFAWaAm3fqlmzEIk6MKN0QTti0BTcbjz3UrahhbqRf/cgK7LAhtTQg/qN1UZl2haaOJznZ2jYW0HC9/yVWrLQLC25+aFYi6ohF2M60dzsrh4jj9aILJV1c2mURDjY3d+y1StDc0i/iGJMYdNXcOa6gcRdzjqVVosFy6u1PEnUqWtkDByVqvRhKTfZRx2uAvrYce7mvO8TrjM+/wB0aNH5nvKt4/ixlcWtPZG5/F+yDt3C7MWOlbOHLkvSC8TVchYq0TVfpmqZM1ii3TxoxR06qUcKPUUK55yNkiaCnVyOFSRRK5HEsbLorCFcr4jXItiogATwEgCcF6Z54RwZnaLrXIFgOZKLtoy43fr8h4BUsGADQRzNz6AD4H1VjEMXbGFwZncmdmJPiqCAYAFE6sjBy3BdY2G5Pkg8bpp+GRvfv5DgiVBhzIhcDtHdx1J8T+SyLaS7HsgznteQ5KR8DRwSzvy2tudLJCSd0AKC3klBCa2M8FIIkDoUEckgPgnNiTurUgRFRub3KzkShqAsp9UkyEK/kXGMJND5FAqJ5V98F9lWkhS4hZTcVE8KV7bFNsposrPivwVCooAdtD9cEYyJCxOxGQxJkrBcNzAb239F5p0qxtziYxcH719CO5e6SQAoHjXRiCpFpYwTwcNHDwcNV0Ysqi/6Rlkg5LR4AnNGoW7xv2ayx3dTv6wfgfZr/J3uu87LF1VI+J+SVjmOHBwI8xzHeF6MckZ9M4JY5Re0F4W7InRxqjTs2RqhiXPNnbBBKiiRulYh9LGi9O1csmbJFyFivRxqCnCuxhQDObGuUwC5AgSE5IAnEL1TzTRUbcsTb8tVXipc7s3Dh+ymkcctuI0XCfIwHjZeZLb2ejHS0XwGsQ/EMeZEOLjwA3KA12LP6wMAu52up0A524/srVFhV3ZnakqeX4VwS3IKYXVukHWOaRroEWBuL2VeJuUAcAmTVAbxHmn0Q9vRYD7KUIOzEmanVxvoGg29dlIMQe7Zh8yAlobTCwXZ0NbLLbYepUZdKeDfUp2TxCjnqAyoY8T/AMPxUDhPyYfMqeRSh/oa+1JBUIMyokA1YPJx/RMqMaawdtrm+RcPVt0rK4mhZMnlwKAUWLskNmPa48g4Zv6d0RbUA9xTsXEfNDdVZISFfZqnOZdKrCwYksrrqdQOhsk0NMgyJhYrORNLEgKro7obimDRTtyyMa8fxC/mDwPeEbyJpiTTaA83ruhOQ3idp+F2vo7f1uqsdA6PRzSPl6r0x8So1FIDw3WnlfsVL0ZGnCJwlSzYZb3dFWcxzTqPNK7KClM7RXoyhlOVejkSAuBy5VxKuQBTsuKfZMk0B8F655YvR/pR9reYzHlMJDS69w4AuANuB0R2tsAVgPZdEXGpeOBafi6/zWo6Q1BEbgDqQdBovPzKpM78P9JA7CmdbI+TcXsD/C3QW+J81rqFtggmBUfVwtb/AA2+CISVJDb9ywRtPeifFMRbGNT3AcSeQQilhfLq8m24HAd3ehFIXT1MhcbhhytHAaC9u+62FNEGhJu2FcFR1PRhvBXGsAUYKcHIM3smShRByeCqsVClqjkYpUjwihWUZY1SqKcG6KvYq8jFLRomZmswph1y2I2I0IPMFV48TmgNn3mj7/7xvg773gfVaKaNDaymBQnRXYRwrF2Si7HZrbjZze5zdwjEcy8yr6BzXZ4yWPGzm6HwPMdyvYL0yyuEVWAw7NlGkbv5vwH4eCrje0Q9dnogKUsVKGoBFwbhWmyJolojfEoXRlXSbphak4hyKYauc1WHRphapoqysWKJ8Kt2SFqVBYOkgVSWmRgxqJ8SBmekorai4Pcoese3cX8NCtA+FU5qdVYA4Vo7/QpFa+yhIqoB6ZJsfA/JcuXq+zzAJ7Htqnwb+aP4374XLl5/yO2d3x+gjD7o8PyTakb+C5csPRsAuiQ/tJv/ANX/APctgxcuUjydijdKuXIZA4JyVcmBIFxXLlSI9jFA/wDVcuSY0VZFSnXLlLNYgytCyfSJg6t2g2PBcuV4u0LJ0FfZbM4wyAuJDX2aCSQBlBsBwC9Ci3SLlc/szKPRZanuXLlIDXKMrlyGCI3JGrlyTGIVG9KuUlELlDMkXJgVHbrly5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70" name="AutoShape 10" descr="data:image/jpeg;base64,/9j/4AAQSkZJRgABAQAAAQABAAD/2wCEAAkGBxQSEhQUExQVFBQVGBgVFBcUFRQUFRcYFRQWFxQUFBQYHCggGBwlHBcUITEhJSkrLi4uFx8zODMsNygtLiwBCgoKDg0OGhAQFywcHCQsLCwsLCwsLCwsLCwsLCwsLCwsLCwsLCwsLCwsLCwsLCwsLCwsLCwsLCwsLCwsLCwsLP/AABEIAMIBAwMBIgACEQEDEQH/xAAcAAABBQEBAQAAAAAAAAAAAAAFAQIDBAYABwj/xABDEAABAwIEAgcFBgMGBgMAAAABAAIDBBEFEiExQVEGEyJhcYGRBzKhsfAUQlLB0eFicpIjM0OCwvEVJKKy0uIXY3P/xAAZAQADAQEBAAAAAAAAAAAAAAAAAQIDBAX/xAAiEQACAgICAgMBAQAAAAAAAAAAAQIRAyESMRNBBDJRImH/2gAMAwEAAhEDEQA/ALQTmpqc1MRIE9qjCe1A0SBPCaE8JDHBOamgJ4QMkapFG1PCAA/SiVwhLGe+4Ot3ANNz6fNeTwszutwG/ieH5L0jpZWiMPJFzl6uMHYueLn4fJYWhiyNHG3Hmban4qZMqKJKpwYLeQ/VD899l08udxI8B5fQSt08viUkii1CbD69P3RGkpnSEegt9aD9FHgmGumdfYc/zWsrmMpIgB/eO0HO3Ek8B9cFjOe6RtCOrZQLAzscvetuSB7vgOJTJ8SsMrOO5G57mjl3oSyYvJ17PE/i7h3fRRnCaDO69kpNQQJcmNwvB3SOuRc8OQ8P1W2o8DZEzO+2gvr3b3RPBMNZGzM7SwugFZUuxCbq2ktp2e+78dj/ANo2HMm6yX9bZbdaQLrYJsRdkh/s6dps+V2gPMNbx+r2RXD8Nip29XA234nH3nHiXH8tkZiY0NEUTcsbdAPmSeJVqKkDeCiTvS6KjrsCNw/W5CkNC0cEVlYoHhZ2WAqulFtkArcP3tbvHArXVDboROzVaQlTJkrR57ilIWm7dLbi/wAihUsd9R/sVu8YowRdYqpjLXEen6Lsxzs5MkKI6dt/0vtb6+K3PQehexwnI0+7fiA7XX/L8Fh4jY35/X7eY717B0Fpv+VjJIIIJt58fNbGNGua64B4EX9UqbHsnpiFC5KFyAMAntTQntCBDgntTQE9qQx7VIFGFK1AxwTgkCcEDHtT7JjUpQB550xcZKnKNmi/d3n5DyQDE5MkdhudB4cSjmIOL5nu5nL/AE6W9blZPGJs0gAN7fDWwCz7kX1EbCNPn4KzTR5nBo35BVg+w04a+J/T9lqOhmHvzBxYQN7njzSnKlZUI2zX4PSMpocz9A0ZnE72G1+ZJ2GyxOL4kaiRztQ06Wvs0bN+uJKMdNMSOkA02c/x+6PIa27wgFFDmI+CxgqXJm0tvighhtMXEDhx5eC9G6OYaBY2QHo/h22i0kxz3hacrGi9RIODbX6oHmRvyB71hKXJmqVIG9KcYM5FNBcR/wCI8ffsbZWEfdvpfjqdmlFcNw8RsDGgAm2YjTbYeA/VDcBphI90wFgSC0WsAALRtH8rbDucXc1rqSmtqnd6F0Mgpg0JZArcxVOUpSFErPVd53Vp6qvYsyyhUIbMNUVmah8zNUDA9aNCsTjcdiSFuawLG9IhZdOB7MM3QGjN/P5r1b2dVwcwxHQsyubpYWcDfXxa4+a8iLezf6+v1W+9m0l5Dra7QB4XNx9cgu04z1eHZSJrBYAJyYhVy4LkgMGAnBJZOCYhwTmpoTwEihwUgTAnhA0SNTgmtTwgB4UdRJla53IE/BSIX0kmywO1tfT10Hx/NAzC4i/tFreJy7i5J0O3eVWxnoo6Lttu+978m2Atf4q1hUPXVEY/CDIf9PxIWuglzP6lw7Tmu342tb/dYttRbNUk5JM8tw+LM7U6Gw9SCfyC90axkFKTsGs18A1eN4bQkVRjI2ky2/lcvSfaVXdVRsib70zg0/yM1cfXKPAlZZVykkaY9I84rKgzSOk4vfceZsB5Cw8kewCjzvAA7I28tL/XNBaKlcWucPui/mfdHrlW76Msiibne4NAaHeR7QNvCyWWWqRcI7sPRtMbWtYAZH9llxcC3vSOH4WjhxJaOKdjsPU0jmN++5sRJOrnSus9zjxNi8k+Kfg1QJHOedC6wF/uNHusHfxPeTyCu4zE1z6dupDXOlNuORuUX53L1glRbeyXCaPI1rQNhrz8D3jQeSOEWCgo4so13OpUsjla0RJ2yvMoLKWQpGhSwRWlaq0oVyVQEKaLQNlYqFQy6KzFB6mtY02Lhf1SUR2Cq8WCx+NDNdaPE6oHVpuEBmGZdOJUY5GBaNgLTtbjfZb72dYcbOdYAaBthaw4i3I6LDUlgwNAu5x05b6L23o1hwggYziGjN3uOpXWns5K1YVYLBOC5KFRItkqQLkAYVKAkTggQ4J4TQnhIoc1PaE1qe1Ax7QngJoTwgBVmemk3ZDBuTc+AuB/r+C04WD6Sz5pL8Ln4HKB/wBDj/mUzeio9k3s/ps0k7+Qawetz+SO4hR5JY5tiHBt9Nnaa+qF9CXGOJzyLskkcL8i2wBPcUfx2LNC+x4E+Y1HxU8bjQ+VSszrcMP/ABHMQBmkDj3/ANmNR3XBPmtljHR0VL80huGtysA4X3PiSfgFSoaQPFPUA6Ei4tzbY/Fa6MaLitvs63S6MVL0VaInsabbW8nAj5BWOj2ERdW3M0EubHodf8Nu9+Gi0mIRHKbakrzaCaomlihY/IS3JqSA0NOUkgG7jpzTUW9BypHoowmADsjJ/KbIRVUk0crZGOztaLZSdd78d+HohVZ0aeyojidVT2LQ55aHHi6+SOPtG2XbVCcEiqZmgxSytOZ4YyQk52tvZ3b2BA4rWWF0ZRyxN7TdIg7R4ynZE2VQdssjQz9Z2ZB2xobixuOBRihGXZczbXZtSYVcml6TgqNTPlBTsEiaWUAaoPW43EwHtAnkELxHEM92g2tueSAVZLfdbqdrjM434huzR3lOEXJhJpIMS10s+jey3mlZgjBq5xee8i3oFlqqSpbLJAXObLEAXsz2IzNa4WLW22cPVVqioq4CC50ltwS7Oxw89vgV0eFmPlQaxzDmt1Z2T3bFB2N38EQOI9cxp4ncciNwoBDvfvRG1phOntA/ohSddVQtI0DgT3Zbu/Je3RrzP2Z0n9uT+BhJ8XWa34Nf6r0yHbzXUjlY9KEi4JiHhckXJAYZOCRKEwHhPCYE9qQx4UjVGE9qARIFIExqeEDG1D8rXHkCfQXXm2Iuu4X5Aeo39QvRcQ/u3eB+S84qmjro27ghnxUTLgbPoMwfY2i1+1Je/wDOVF0pBip3kHQ6AHcX4Aqz0OIEFu/N/UP1BQ32gTWhaP4vVNdCf2IegHSAtd9ledH6x8rggub6C4816lTu0XzUK50cjZGGzmEOb4g6L6HwOr62GKT8bGu/qaCuXNCnZvCVqgm9qxlXhDevdpYtcXtcDYhsm9iNR2s3qttZD8QpLkOG408fH64rK6NEDJ2SuyXdmLfdfoJALajMLX24+qpU75YnEtDSSNHPF3WNzYAGw4fBaOGC4GmvxUclEFr5ZURwjZm4aeZ8uY5b89r9xI4eXFaaGnAAPFOgpBdW5GgBZPZdnGLsrK9Jp+rjJWvzdlYrpeL2HMoaQ4MBUOHzGAPYwOe83OY6NHMjieQR+mgc2ndE+JhJs4yB5D8wIs43Bv4XGiv4Q7KxoHADgrEtzqtIy4kSXLsxU0LWSPf9nDC/V7omtBI8NA3y8UOxt75gAI8jBoLnMfyW1q47oW6iublX5mT4kAcNw3K0XAvbVR15DA5x2aHO9AStN9nsFjumc+WCbvblH+chv5lKG5BNVE0vskg/5V8h96R2vgBp+a3ER0WU6ADLRwC28QB77Ei61bRous5WOShNuuumIkCRcFyAMSEoSBOCAHBPaEwKRqQxwCkCYE8IBDwpAmAJ4QMbUtu0+B+S8pxiUxzt4Flh45HG3wC9ZOqwHTnC7ES/db79hc5D97yN/VJji6DWA1IYwG+gzMPk67T6H/qWQ6a4p1sgF7AfLwVSjxdzWmO9+HiW6X9LeiBV5cXm+6SGyF5XvXs5qM1BTX3EYb/SS38l4K/cL2n2XT3oIv4XPb6PKy+R9TTD9j0JpT7KrDIrAK5DoocGgJpauXEpkiJkhumOksujddTY6Lb2dkLFdLjYtPetpM/QLD9MPdvyVyDGPwOqvojZCxnRCozPPcttkUlNEDo1XkjCuPKozPSBIoVz7NXmXTucljW/ifc+Df3K3mL1NgVhenAB+yRD33Evd5kNb810fHW7MfkPVHpfQeO1JTj/AOu/xNlp0PwWl6uGNvJrW+QCvLrOUVKE1KExDly4JEAY1KEiUIGPCeEwJ4SAeFI1RtUjUDRIEqaFz5A0XJsgCS9llOluLMDCwak3/Qg9ylr8XdM8w0zTK8AkhnADvvZZqJrWS3q2vY7ez2uF7cNUr9DMxVYfLC1shaQ0m7TxCpSS5/r1K0mMYuZS6w7I7LBwAQCOj5kAIDsZHCSe79l6r7K5x9nkZ+GQn+poPzuvLQCNA7Ra/wBmeIllQ+PUte3fgHNOnqCfRZZlcTXFqR7HA9X4ig8T+KJQSXXCjqZaCimelzJuS5VEldjSTdSxt1VtsYAQ+aF4ddp0+uKVUF2Xpm9kFY3pbHeMo/PiFuydx3LD9IsZMkmQNJA4ba95TbscU0VeiTMs5A2Iv5gkfovRm7LDYJAWuzWt3LZU0lwk3spoindZCa6osiNc5ZbF6tAAvEqi7kKwKm+3YqHf4dMG+BLf/Y/BU+kFaWxuI949keJ+iVV6KYrJR3MZF3e9cXuu3CqRx5ds94C5YOi9ogsOti82n8iiDen9OeDx5La0ZUzVpQgdF0qppNA+x/i0RqOQOF2kEdyBEi5JdKmIxic1InBAxwTgmhOCQD2p4KjaCdhdPmwmeVpawiMn7xF7eSh5IrtlqEn0gfi2Pw047Tru4NGpWJxjpNLUHKwZWnYDVx9Fu6L2Zwh3WVMj53b2JyN9BqfVaeDCqeJuWONkY/gAb623WcvkRXSsuOFvvR517MG5JJmvaWlwaQXNIvYuuAT4heh1OGRSgdY0P7njMPQqKekadtfEKHqXDYuHgTb0XLLLyd0dEcdKrJ6jo1TPFjBF5MaPkFncU9ntI/3WujP8Dz8nXCOF0v4yo80nEn1S8n4x8P0x3/xa0bTEt5EC/m4H8lci6Oup/caABrdu+i0EkjvxO9U1s/N3qlPJKXbKjBR9DsJrw8WOjhuEXilss3UUoLs7DleOWx7iFcosS+7ILO+tipTKo0DZVPFOEPvoqVRUSNd2Q0jfW9/JOyas0RlUfWhZKbpERoQb8sp+iozjz7Xcx7R/K63pZVZSws0UJa6R9+4C/JAsSw5olcbKtL0iDb3cL+IvtdUv+P5zs4342NvWymivG+wrCA1XYqq2iyVVjbRoLk8gLlOwzEZHu7TMoOovv4kcE6ZMtGgxGpsCsbiVTclGMXqtFisZxERtLuOzRzPALTHGzKUtArG6nNIGj7u/if2+ajgKoR3Op1J1PmrsZXWlSOe7dlxsikjUETbohTRXUORaiS07UdwvE5YSC1xtyOyo09Or8dOs+ZXA1sHS1mUZmkHiuWYFP3LlXmZn4UGk4LkoC6TAUIxg+F9YM7tuA8NyhkERc4NG5+rrSOkELAOAFlhnnSo2wwt2WoaBreSmu0cUCbUzSHQZG8CdT6K5TYfxe4u7jt6Liv8ADpa/WPnkdIbM0HF3/jzVGbCX3vck990Wlc1va2ChGIA7BJ17KTfootp3jcLiHBEftF0wm6VBZRsOKXqgVcDRySdUEmh2VPspKb9h7lbLLJApoaYPkou5RPw0OGo+Y9EXIXCNIqwZFAWaAm3fqlmzEIk6MKN0QTti0BTcbjz3UrahhbqRf/cgK7LAhtTQg/qN1UZl2haaOJznZ2jYW0HC9/yVWrLQLC25+aFYi6ohF2M60dzsrh4jj9aILJV1c2mURDjY3d+y1StDc0i/iGJMYdNXcOa6gcRdzjqVVosFy6u1PEnUqWtkDByVqvRhKTfZRx2uAvrYce7mvO8TrjM+/wB0aNH5nvKt4/ixlcWtPZG5/F+yDt3C7MWOlbOHLkvSC8TVchYq0TVfpmqZM1ii3TxoxR06qUcKPUUK55yNkiaCnVyOFSRRK5HEsbLorCFcr4jXItiogATwEgCcF6Z54RwZnaLrXIFgOZKLtoy43fr8h4BUsGADQRzNz6AD4H1VjEMXbGFwZncmdmJPiqCAYAFE6sjBy3BdY2G5Pkg8bpp+GRvfv5DgiVBhzIhcDtHdx1J8T+SyLaS7HsgznteQ5KR8DRwSzvy2tudLJCSd0AKC3klBCa2M8FIIkDoUEckgPgnNiTurUgRFRub3KzkShqAsp9UkyEK/kXGMJND5FAqJ5V98F9lWkhS4hZTcVE8KV7bFNsposrPivwVCooAdtD9cEYyJCxOxGQxJkrBcNzAb239F5p0qxtziYxcH719CO5e6SQAoHjXRiCpFpYwTwcNHDwcNV0Ysqi/6Rlkg5LR4AnNGoW7xv2ayx3dTv6wfgfZr/J3uu87LF1VI+J+SVjmOHBwI8xzHeF6MckZ9M4JY5Re0F4W7InRxqjTs2RqhiXPNnbBBKiiRulYh9LGi9O1csmbJFyFivRxqCnCuxhQDObGuUwC5AgSE5IAnEL1TzTRUbcsTb8tVXipc7s3Dh+ymkcctuI0XCfIwHjZeZLb2ejHS0XwGsQ/EMeZEOLjwA3KA12LP6wMAu52up0A524/srVFhV3ZnakqeX4VwS3IKYXVukHWOaRroEWBuL2VeJuUAcAmTVAbxHmn0Q9vRYD7KUIOzEmanVxvoGg29dlIMQe7Zh8yAlobTCwXZ0NbLLbYepUZdKeDfUp2TxCjnqAyoY8T/AMPxUDhPyYfMqeRSh/oa+1JBUIMyokA1YPJx/RMqMaawdtrm+RcPVt0rK4mhZMnlwKAUWLskNmPa48g4Zv6d0RbUA9xTsXEfNDdVZISFfZqnOZdKrCwYksrrqdQOhsk0NMgyJhYrORNLEgKro7obimDRTtyyMa8fxC/mDwPeEbyJpiTTaA83ruhOQ3idp+F2vo7f1uqsdA6PRzSPl6r0x8So1FIDw3WnlfsVL0ZGnCJwlSzYZb3dFWcxzTqPNK7KClM7RXoyhlOVejkSAuBy5VxKuQBTsuKfZMk0B8F655YvR/pR9reYzHlMJDS69w4AuANuB0R2tsAVgPZdEXGpeOBafi6/zWo6Q1BEbgDqQdBovPzKpM78P9JA7CmdbI+TcXsD/C3QW+J81rqFtggmBUfVwtb/AA2+CISVJDb9ywRtPeifFMRbGNT3AcSeQQilhfLq8m24HAd3ehFIXT1MhcbhhytHAaC9u+62FNEGhJu2FcFR1PRhvBXGsAUYKcHIM3smShRByeCqsVClqjkYpUjwihWUZY1SqKcG6KvYq8jFLRomZmswph1y2I2I0IPMFV48TmgNn3mj7/7xvg773gfVaKaNDaymBQnRXYRwrF2Si7HZrbjZze5zdwjEcy8yr6BzXZ4yWPGzm6HwPMdyvYL0yyuEVWAw7NlGkbv5vwH4eCrje0Q9dnogKUsVKGoBFwbhWmyJolojfEoXRlXSbphak4hyKYauc1WHRphapoqysWKJ8Kt2SFqVBYOkgVSWmRgxqJ8SBmekorai4Pcoese3cX8NCtA+FU5qdVYA4Vo7/QpFa+yhIqoB6ZJsfA/JcuXq+zzAJ7Htqnwb+aP4374XLl5/yO2d3x+gjD7o8PyTakb+C5csPRsAuiQ/tJv/ANX/APctgxcuUjydijdKuXIZA4JyVcmBIFxXLlSI9jFA/wDVcuSY0VZFSnXLlLNYgytCyfSJg6t2g2PBcuV4u0LJ0FfZbM4wyAuJDX2aCSQBlBsBwC9Ci3SLlc/szKPRZanuXLlIDXKMrlyGCI3JGrlyTGIVG9KuUlELlDMkXJgVHbrly5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74" name="AutoShape 14" descr="  Marilyn Monroe, americano, atriz, modelo, cantora wallpap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76" name="AutoShape 16" descr="  Marilyn Monroe, americano, atriz, modelo, cantora wallpap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78" name="AutoShape 18" descr="  Marilyn Monroe, americano, atriz, modelo, cantora wallpap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80" name="AutoShape 20" descr="  Marilyn Monroe, americano, atriz, modelo, cantora wallpap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0981" name="Picture 21" descr="C:\Users\ANDRE\Documents\OBSERVATÓRIO\ATIVIDADES\Cine-observatorio\Imagens facebook\Marilyn-Monroe-americano-atriz-modelo-cantora-485x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36912" cy="3821981"/>
          </a:xfrm>
          <a:prstGeom prst="rect">
            <a:avLst/>
          </a:prstGeom>
          <a:noFill/>
        </p:spPr>
      </p:pic>
      <p:pic>
        <p:nvPicPr>
          <p:cNvPr id="40972" name="Picture 12" descr="http://lissarankin.com/wp-content/uploads/2013/05/angelina-jol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548680"/>
            <a:ext cx="3899925" cy="2924944"/>
          </a:xfrm>
          <a:prstGeom prst="rect">
            <a:avLst/>
          </a:prstGeom>
          <a:noFill/>
        </p:spPr>
      </p:pic>
      <p:pic>
        <p:nvPicPr>
          <p:cNvPr id="40983" name="Picture 23" descr="http://img2.timeinc.net/people/i/2006/specials/sma06/sma_gallery/george_clooney4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861048"/>
            <a:ext cx="2663205" cy="2663205"/>
          </a:xfrm>
          <a:prstGeom prst="rect">
            <a:avLst/>
          </a:prstGeom>
          <a:noFill/>
        </p:spPr>
      </p:pic>
      <p:sp>
        <p:nvSpPr>
          <p:cNvPr id="16" name="Símbolo de 'Não' 15"/>
          <p:cNvSpPr/>
          <p:nvPr/>
        </p:nvSpPr>
        <p:spPr bwMode="auto">
          <a:xfrm>
            <a:off x="2123728" y="620688"/>
            <a:ext cx="5400600" cy="5387479"/>
          </a:xfrm>
          <a:prstGeom prst="noSmoking">
            <a:avLst>
              <a:gd name="adj" fmla="val 9198"/>
            </a:avLst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905858"/>
            <a:ext cx="7162800" cy="1060569"/>
          </a:xfrm>
        </p:spPr>
        <p:txBody>
          <a:bodyPr lIns="92160" tIns="46080" rIns="92160" bIns="4608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4800" b="0" dirty="0" smtClean="0">
                <a:solidFill>
                  <a:srgbClr val="00CC99"/>
                </a:solidFill>
                <a:latin typeface="Century Gothic" pitchFamily="34" charset="0"/>
              </a:rPr>
              <a:t>Evolução estelar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57188" y="4286250"/>
            <a:ext cx="8358187" cy="15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just" defTabSz="762000">
              <a:defRPr/>
            </a:pP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São </a:t>
            </a:r>
            <a:r>
              <a:rPr lang="en-US" sz="3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corpos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gasosos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no interior dos </a:t>
            </a:r>
            <a:r>
              <a:rPr lang="en-US" sz="3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quais</a:t>
            </a: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algn="just" defTabSz="762000">
              <a:defRPr/>
            </a:pPr>
            <a:r>
              <a:rPr lang="en-US" sz="3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ocorrem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, </a:t>
            </a:r>
            <a:r>
              <a:rPr lang="en-US" sz="3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ou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ocorreram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, </a:t>
            </a:r>
            <a:r>
              <a:rPr lang="en-US" sz="3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reações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de </a:t>
            </a:r>
            <a:r>
              <a:rPr lang="en-US" sz="3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fusão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nuclear </a:t>
            </a:r>
            <a:r>
              <a:rPr lang="en-US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sustentáveis</a:t>
            </a: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5603" name="Rectangle 8"/>
          <p:cNvSpPr>
            <a:spLocks noGrp="1" noChangeArrowheads="1"/>
          </p:cNvSpPr>
          <p:nvPr>
            <p:ph type="title"/>
          </p:nvPr>
        </p:nvSpPr>
        <p:spPr>
          <a:xfrm>
            <a:off x="285750" y="428625"/>
            <a:ext cx="4000500" cy="1371600"/>
          </a:xfrm>
          <a:noFill/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Estrelas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:</a:t>
            </a:r>
          </a:p>
        </p:txBody>
      </p:sp>
      <p:grpSp>
        <p:nvGrpSpPr>
          <p:cNvPr id="5" name="Grupo 8"/>
          <p:cNvGrpSpPr>
            <a:grpSpLocks noChangeAspect="1"/>
          </p:cNvGrpSpPr>
          <p:nvPr/>
        </p:nvGrpSpPr>
        <p:grpSpPr>
          <a:xfrm>
            <a:off x="5004048" y="-99392"/>
            <a:ext cx="4237232" cy="4326735"/>
            <a:chOff x="3190476" y="1101961"/>
            <a:chExt cx="1705377" cy="1741394"/>
          </a:xfrm>
        </p:grpSpPr>
        <p:sp>
          <p:nvSpPr>
            <p:cNvPr id="6" name="Elipse 5"/>
            <p:cNvSpPr/>
            <p:nvPr/>
          </p:nvSpPr>
          <p:spPr bwMode="auto">
            <a:xfrm>
              <a:off x="3190476" y="1101961"/>
              <a:ext cx="1705377" cy="1741394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100000">
                  <a:schemeClr val="tx1"/>
                </a:gs>
                <a:gs pos="59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" name="Elipse 6"/>
            <p:cNvSpPr>
              <a:spLocks noChangeAspect="1"/>
            </p:cNvSpPr>
            <p:nvPr/>
          </p:nvSpPr>
          <p:spPr bwMode="auto">
            <a:xfrm>
              <a:off x="3471812" y="1446852"/>
              <a:ext cx="1104387" cy="108864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tx1">
                    <a:alpha val="0"/>
                  </a:schemeClr>
                </a:gs>
                <a:gs pos="65000">
                  <a:srgbClr val="FF00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" name="Grupo 8"/>
          <p:cNvGrpSpPr>
            <a:grpSpLocks noChangeAspect="1"/>
          </p:cNvGrpSpPr>
          <p:nvPr/>
        </p:nvGrpSpPr>
        <p:grpSpPr>
          <a:xfrm>
            <a:off x="3995936" y="2780928"/>
            <a:ext cx="1377206" cy="1406296"/>
            <a:chOff x="3190476" y="1101961"/>
            <a:chExt cx="1705377" cy="1741394"/>
          </a:xfrm>
        </p:grpSpPr>
        <p:sp>
          <p:nvSpPr>
            <p:cNvPr id="9" name="Elipse 8"/>
            <p:cNvSpPr/>
            <p:nvPr/>
          </p:nvSpPr>
          <p:spPr bwMode="auto">
            <a:xfrm>
              <a:off x="3190476" y="1101961"/>
              <a:ext cx="1705377" cy="1741394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100000">
                  <a:schemeClr val="tx1"/>
                </a:gs>
                <a:gs pos="59000">
                  <a:srgbClr val="3788FF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Elipse 9"/>
            <p:cNvSpPr>
              <a:spLocks noChangeAspect="1"/>
            </p:cNvSpPr>
            <p:nvPr/>
          </p:nvSpPr>
          <p:spPr bwMode="auto">
            <a:xfrm>
              <a:off x="3471812" y="1458626"/>
              <a:ext cx="1104387" cy="108864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tx1">
                    <a:alpha val="0"/>
                  </a:schemeClr>
                </a:gs>
                <a:gs pos="45000">
                  <a:srgbClr val="69D8FF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" name="Elipse 10"/>
          <p:cNvSpPr/>
          <p:nvPr/>
        </p:nvSpPr>
        <p:spPr bwMode="auto">
          <a:xfrm>
            <a:off x="3923928" y="1700808"/>
            <a:ext cx="720000" cy="72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852936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Como as estrelas nascem?</a:t>
            </a:r>
          </a:p>
          <a:p>
            <a:pPr marL="901700" indent="-901700" algn="l">
              <a:buClr>
                <a:srgbClr val="00B050"/>
              </a:buClr>
              <a:buFont typeface="Arial" pitchFamily="34" charset="0"/>
              <a:buChar char="•"/>
              <a:tabLst>
                <a:tab pos="444500" algn="l"/>
              </a:tabLst>
            </a:pPr>
            <a:endParaRPr lang="pt-BR" sz="4400" b="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76600" y="2514600"/>
            <a:ext cx="1828800" cy="1828800"/>
            <a:chOff x="2064" y="1584"/>
            <a:chExt cx="1152" cy="1152"/>
          </a:xfrm>
          <a:gradFill>
            <a:gsLst>
              <a:gs pos="36000">
                <a:srgbClr val="FF0000"/>
              </a:gs>
              <a:gs pos="36000">
                <a:srgbClr val="FF0000"/>
              </a:gs>
              <a:gs pos="70000">
                <a:schemeClr val="bg1">
                  <a:lumMod val="85000"/>
                  <a:alpha val="0"/>
                </a:schemeClr>
              </a:gs>
              <a:gs pos="61000">
                <a:srgbClr val="420000"/>
              </a:gs>
            </a:gsLst>
            <a:path path="shape">
              <a:fillToRect l="50000" t="50000" r="50000" b="50000"/>
            </a:path>
          </a:gradFill>
        </p:grpSpPr>
        <p:sp>
          <p:nvSpPr>
            <p:cNvPr id="35856" name="Oval 4" descr="75%"/>
            <p:cNvSpPr>
              <a:spLocks noChangeArrowheads="1"/>
            </p:cNvSpPr>
            <p:nvPr/>
          </p:nvSpPr>
          <p:spPr bwMode="auto">
            <a:xfrm>
              <a:off x="2064" y="1584"/>
              <a:ext cx="1152" cy="115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5857" name="Oval 5"/>
            <p:cNvSpPr>
              <a:spLocks noChangeArrowheads="1"/>
            </p:cNvSpPr>
            <p:nvPr/>
          </p:nvSpPr>
          <p:spPr bwMode="auto">
            <a:xfrm>
              <a:off x="2352" y="1872"/>
              <a:ext cx="576" cy="576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410200" y="4114800"/>
            <a:ext cx="914400" cy="914400"/>
            <a:chOff x="3408" y="2592"/>
            <a:chExt cx="576" cy="576"/>
          </a:xfrm>
          <a:gradFill>
            <a:gsLst>
              <a:gs pos="25000">
                <a:schemeClr val="bg2">
                  <a:lumMod val="40000"/>
                  <a:lumOff val="60000"/>
                </a:schemeClr>
              </a:gs>
              <a:gs pos="72000">
                <a:schemeClr val="bg1">
                  <a:lumMod val="85000"/>
                  <a:alpha val="0"/>
                </a:schemeClr>
              </a:gs>
              <a:gs pos="51000">
                <a:srgbClr val="FF0000"/>
              </a:gs>
            </a:gsLst>
            <a:path path="shape">
              <a:fillToRect l="50000" t="50000" r="50000" b="50000"/>
            </a:path>
          </a:gradFill>
        </p:grpSpPr>
        <p:sp>
          <p:nvSpPr>
            <p:cNvPr id="35854" name="Oval 8" descr="70%"/>
            <p:cNvSpPr>
              <a:spLocks noChangeArrowheads="1"/>
            </p:cNvSpPr>
            <p:nvPr/>
          </p:nvSpPr>
          <p:spPr bwMode="auto">
            <a:xfrm>
              <a:off x="3408" y="2592"/>
              <a:ext cx="576" cy="576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5855" name="Oval 9"/>
            <p:cNvSpPr>
              <a:spLocks noChangeArrowheads="1"/>
            </p:cNvSpPr>
            <p:nvPr/>
          </p:nvSpPr>
          <p:spPr bwMode="auto">
            <a:xfrm>
              <a:off x="3552" y="2736"/>
              <a:ext cx="288" cy="28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35851" name="Rectangle 14"/>
          <p:cNvSpPr>
            <a:spLocks noChangeArrowheads="1"/>
          </p:cNvSpPr>
          <p:nvPr/>
        </p:nvSpPr>
        <p:spPr bwMode="auto">
          <a:xfrm>
            <a:off x="6588224" y="3429000"/>
            <a:ext cx="2306637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en-US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Início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das</a:t>
            </a:r>
          </a:p>
          <a:p>
            <a:pPr defTabSz="762000">
              <a:defRPr/>
            </a:pPr>
            <a:r>
              <a:rPr lang="en-US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reações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de</a:t>
            </a:r>
          </a:p>
          <a:p>
            <a:pPr defTabSz="762000">
              <a:defRPr/>
            </a:pPr>
            <a:r>
              <a:rPr lang="en-US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Fusão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Nuclear</a:t>
            </a:r>
          </a:p>
        </p:txBody>
      </p:sp>
      <p:sp>
        <p:nvSpPr>
          <p:cNvPr id="673807" name="Rectangle 15"/>
          <p:cNvSpPr>
            <a:spLocks noChangeArrowheads="1"/>
          </p:cNvSpPr>
          <p:nvPr/>
        </p:nvSpPr>
        <p:spPr bwMode="auto">
          <a:xfrm>
            <a:off x="5334000" y="5949280"/>
            <a:ext cx="358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US" sz="2800" dirty="0" err="1">
                <a:solidFill>
                  <a:schemeClr val="bg1"/>
                </a:solidFill>
                <a:latin typeface="Century Gothic" pitchFamily="34" charset="0"/>
              </a:rPr>
              <a:t>Nasceu</a:t>
            </a: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a </a:t>
            </a:r>
            <a:r>
              <a:rPr lang="en-US" sz="2800" dirty="0" err="1">
                <a:solidFill>
                  <a:schemeClr val="bg1"/>
                </a:solidFill>
                <a:latin typeface="Century Gothic" pitchFamily="34" charset="0"/>
              </a:rPr>
              <a:t>estrela</a:t>
            </a: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!</a:t>
            </a:r>
          </a:p>
        </p:txBody>
      </p:sp>
      <p:grpSp>
        <p:nvGrpSpPr>
          <p:cNvPr id="26631" name="Group 16"/>
          <p:cNvGrpSpPr>
            <a:grpSpLocks/>
          </p:cNvGrpSpPr>
          <p:nvPr/>
        </p:nvGrpSpPr>
        <p:grpSpPr bwMode="auto">
          <a:xfrm>
            <a:off x="152400" y="152400"/>
            <a:ext cx="3048000" cy="4108450"/>
            <a:chOff x="96" y="96"/>
            <a:chExt cx="1920" cy="2588"/>
          </a:xfrm>
        </p:grpSpPr>
        <p:sp>
          <p:nvSpPr>
            <p:cNvPr id="35848" name="Oval 17"/>
            <p:cNvSpPr>
              <a:spLocks noChangeArrowheads="1"/>
            </p:cNvSpPr>
            <p:nvPr/>
          </p:nvSpPr>
          <p:spPr bwMode="auto">
            <a:xfrm>
              <a:off x="96" y="96"/>
              <a:ext cx="1920" cy="1920"/>
            </a:xfrm>
            <a:prstGeom prst="ellipse">
              <a:avLst/>
            </a:prstGeom>
            <a:gradFill>
              <a:gsLst>
                <a:gs pos="20000">
                  <a:srgbClr val="C00000"/>
                </a:gs>
                <a:gs pos="11000">
                  <a:srgbClr val="C00000"/>
                </a:gs>
                <a:gs pos="100000">
                  <a:schemeClr val="tx1">
                    <a:lumMod val="95000"/>
                    <a:lumOff val="5000"/>
                    <a:alpha val="54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5849" name="Rectangle 18"/>
            <p:cNvSpPr>
              <a:spLocks noChangeArrowheads="1"/>
            </p:cNvSpPr>
            <p:nvPr/>
          </p:nvSpPr>
          <p:spPr bwMode="auto">
            <a:xfrm>
              <a:off x="439" y="2160"/>
              <a:ext cx="1013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>
                <a:defRPr/>
              </a:pPr>
              <a:r>
                <a:rPr lang="en-US" sz="2400" dirty="0" err="1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entury Gothic" pitchFamily="34" charset="0"/>
                </a:rPr>
                <a:t>Nebulosa</a:t>
              </a:r>
              <a:endPara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endParaRPr>
            </a:p>
            <a:p>
              <a:pPr defTabSz="762000">
                <a:defRPr/>
              </a:pPr>
              <a:r>
                <a:rPr lang="en-US" sz="2400" dirty="0" err="1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entury Gothic" pitchFamily="34" charset="0"/>
                </a:rPr>
                <a:t>inicial</a:t>
              </a:r>
              <a:endPara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endParaRPr>
            </a:p>
          </p:txBody>
        </p:sp>
      </p:grpSp>
      <p:sp>
        <p:nvSpPr>
          <p:cNvPr id="16" name="Elipse 15"/>
          <p:cNvSpPr/>
          <p:nvPr/>
        </p:nvSpPr>
        <p:spPr bwMode="auto">
          <a:xfrm>
            <a:off x="6948264" y="4725144"/>
            <a:ext cx="1296144" cy="1224056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>
                  <a:alpha val="74000"/>
                </a:srgbClr>
              </a:gs>
              <a:gs pos="9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7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1" grpId="0"/>
      <p:bldP spid="673807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C:\Documents and Settings\andre silva\Meus documentos\CONCURSO_CDCC\apresentações\Imagens\EE\M42_OIII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>
          <a:xfrm>
            <a:off x="390475" y="0"/>
            <a:ext cx="3173413" cy="2214563"/>
          </a:xfrm>
        </p:spPr>
        <p:txBody>
          <a:bodyPr/>
          <a:lstStyle/>
          <a:p>
            <a:pPr algn="l"/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Berçário estelar em </a:t>
            </a:r>
            <a:r>
              <a:rPr lang="pt-BR" sz="4000" dirty="0" err="1" smtClean="0">
                <a:solidFill>
                  <a:schemeClr val="bg1"/>
                </a:solidFill>
                <a:latin typeface="Century Gothic" pitchFamily="34" charset="0"/>
              </a:rPr>
              <a:t>Orion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: M42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1908175" y="1643063"/>
            <a:ext cx="7235825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50850" y="503238"/>
            <a:ext cx="56076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Aglomerado de estrelas jovens</a:t>
            </a:r>
          </a:p>
          <a:p>
            <a:pPr algn="l"/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na constelação de Touro:</a:t>
            </a:r>
          </a:p>
          <a:p>
            <a:pPr algn="l"/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As Plêiades</a:t>
            </a:r>
          </a:p>
          <a:p>
            <a:pPr algn="l"/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9001</TotalTime>
  <Words>581</Words>
  <Application>Microsoft Office PowerPoint</Application>
  <PresentationFormat>Apresentação na tela (4:3)</PresentationFormat>
  <Paragraphs>106</Paragraphs>
  <Slides>28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Blank Presentation</vt:lpstr>
      <vt:lpstr>Slide 1</vt:lpstr>
      <vt:lpstr>A vida das estrelas</vt:lpstr>
      <vt:lpstr>Slide 3</vt:lpstr>
      <vt:lpstr>Evolução estelar</vt:lpstr>
      <vt:lpstr>Estrelas:</vt:lpstr>
      <vt:lpstr>Slide 6</vt:lpstr>
      <vt:lpstr>Slide 7</vt:lpstr>
      <vt:lpstr>Berçário estelar em Orion: M42</vt:lpstr>
      <vt:lpstr>Slide 9</vt:lpstr>
      <vt:lpstr>Como as estrelas vivem?</vt:lpstr>
      <vt:lpstr>Slide 11</vt:lpstr>
      <vt:lpstr>Atenção: perigo!</vt:lpstr>
      <vt:lpstr>Slide 13</vt:lpstr>
      <vt:lpstr>Você sabia?</vt:lpstr>
      <vt:lpstr>Estrelas de “pouca massa”</vt:lpstr>
      <vt:lpstr>Slide 16</vt:lpstr>
      <vt:lpstr>Três possíveis finais para uma estrela:</vt:lpstr>
      <vt:lpstr>Tamanho de uma anã branca</vt:lpstr>
      <vt:lpstr>Slide 19</vt:lpstr>
      <vt:lpstr>Estrela de nêutrons/pulsar</vt:lpstr>
      <vt:lpstr>Estrela de nêutrons/pulsar</vt:lpstr>
      <vt:lpstr>Nebulosa do Caranguejo – M1</vt:lpstr>
      <vt:lpstr>Buraco Negro</vt:lpstr>
      <vt:lpstr>Slide 24</vt:lpstr>
      <vt:lpstr>Fusão nuclear e a origem dos elementos químicos</vt:lpstr>
      <vt:lpstr>Slide 26</vt:lpstr>
      <vt:lpstr>A evolução estelar e nós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537</cp:revision>
  <cp:lastPrinted>2000-05-01T12:23:36Z</cp:lastPrinted>
  <dcterms:created xsi:type="dcterms:W3CDTF">1995-06-17T23:31:02Z</dcterms:created>
  <dcterms:modified xsi:type="dcterms:W3CDTF">2014-11-14T14:26:38Z</dcterms:modified>
</cp:coreProperties>
</file>