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39" r:id="rId2"/>
    <p:sldId id="927" r:id="rId3"/>
    <p:sldId id="1035" r:id="rId4"/>
    <p:sldId id="1046" r:id="rId5"/>
    <p:sldId id="1033" r:id="rId6"/>
    <p:sldId id="1066" r:id="rId7"/>
    <p:sldId id="1000" r:id="rId8"/>
    <p:sldId id="1063" r:id="rId9"/>
    <p:sldId id="1044" r:id="rId10"/>
    <p:sldId id="1067" r:id="rId11"/>
    <p:sldId id="1043" r:id="rId12"/>
    <p:sldId id="953" r:id="rId13"/>
    <p:sldId id="1001" r:id="rId14"/>
    <p:sldId id="1040" r:id="rId15"/>
    <p:sldId id="1047" r:id="rId16"/>
    <p:sldId id="1068" r:id="rId17"/>
    <p:sldId id="1049" r:id="rId18"/>
    <p:sldId id="1050" r:id="rId19"/>
    <p:sldId id="1064" r:id="rId20"/>
    <p:sldId id="1065" r:id="rId21"/>
    <p:sldId id="1054" r:id="rId22"/>
    <p:sldId id="1059" r:id="rId23"/>
    <p:sldId id="1055" r:id="rId24"/>
    <p:sldId id="1058" r:id="rId25"/>
    <p:sldId id="1060" r:id="rId26"/>
    <p:sldId id="1041" r:id="rId27"/>
    <p:sldId id="1062" r:id="rId2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EE8800"/>
    <a:srgbClr val="00FF00"/>
    <a:srgbClr val="CC6600"/>
    <a:srgbClr val="00CC99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71" autoAdjust="0"/>
  </p:normalViewPr>
  <p:slideViewPr>
    <p:cSldViewPr>
      <p:cViewPr>
        <p:scale>
          <a:sx n="98" d="100"/>
          <a:sy n="98" d="100"/>
        </p:scale>
        <p:origin x="-960" y="51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Fonte </a:t>
            </a:r>
            <a:r>
              <a:rPr lang="pt-BR" dirty="0" smtClean="0"/>
              <a:t>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smtClean="0"/>
              <a:t> Solar System</a:t>
            </a:r>
            <a:r>
              <a:rPr lang="pt-BR" baseline="0" smtClean="0"/>
              <a:t> (2012)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synodiccalculator.sw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06084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7200" b="1" i="0" u="none" strike="noStrike" kern="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leis do movimento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planetário e observação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Júpiter: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 5,20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(11,86)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(5,20)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= 1,0004... ≈   1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4" grpId="1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Distâncias aproximadas</a:t>
            </a:r>
            <a:b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 e a lei de </a:t>
            </a:r>
            <a:r>
              <a:rPr lang="pt-BR" b="0" dirty="0" err="1" smtClean="0">
                <a:solidFill>
                  <a:srgbClr val="CC6600"/>
                </a:solidFill>
                <a:latin typeface="Century Gothic" pitchFamily="34" charset="0"/>
              </a:rPr>
              <a:t>Titius-Bode</a:t>
            </a:r>
            <a:endParaRPr lang="pt-BR" b="0" dirty="0" smtClean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C000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CC66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Mer.     </a:t>
            </a:r>
            <a:r>
              <a:rPr lang="pt-BR" sz="1800" dirty="0" err="1" smtClean="0">
                <a:solidFill>
                  <a:srgbClr val="CC66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CC66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CC66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Qual é a melhor época para observar os planetas?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identificar um planeta no céu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 fontScale="925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(praticamente) não cintila ou cintila menos do que as estrelas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nas fases de melhor observação são vistos como mais brilhantes que a grande maioria das estrelas de primeira magnitude</a:t>
            </a:r>
          </a:p>
          <a:p>
            <a:pPr algn="just">
              <a:buClr>
                <a:srgbClr val="FFC000"/>
              </a:buClr>
            </a:pPr>
            <a:endParaRPr lang="pt-BR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 deslocam por entre as constelações 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Sentidos do movimento planetário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563888" y="1916832"/>
            <a:ext cx="5544616" cy="4016474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l"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B05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leste para oeste </a:t>
            </a:r>
          </a:p>
          <a:p>
            <a:pPr lvl="1" algn="l">
              <a:buClr>
                <a:schemeClr val="accent6">
                  <a:lumMod val="60000"/>
                  <a:lumOff val="40000"/>
                </a:schemeClr>
              </a:buClr>
              <a:buNone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251520" y="1916832"/>
            <a:ext cx="3359384" cy="4479932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639727" y="252498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1835696" y="283348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1835696" y="243452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44495" y="2742576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051720" y="2381976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259722" y="2688865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sendo que os planetas podem ser:</a:t>
            </a:r>
          </a:p>
          <a:p>
            <a:pPr algn="just">
              <a:lnSpc>
                <a:spcPct val="120000"/>
              </a:lnSpc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 Inferiores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 (órbitas externas à da Terra)</a:t>
            </a:r>
            <a:endParaRPr lang="pt-BR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314096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342900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371703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370335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371703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5013336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5301369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55894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5575719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5589401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364502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5517232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12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Leis</a:t>
            </a:r>
            <a:r>
              <a:rPr lang="pt-BR" b="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CC6600"/>
                </a:solidFill>
                <a:latin typeface="Century Gothic" pitchFamily="34" charset="0"/>
              </a:rPr>
              <a:t>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280920" cy="3240360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C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etc</a:t>
            </a:r>
            <a:endParaRPr lang="pt-BR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</a:pP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726392" y="4345648"/>
            <a:ext cx="5688632" cy="5040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732208" y="3140968"/>
            <a:ext cx="7397368" cy="5040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Elongação: ângulo entre o Sol e o planeta, com vértice na Terra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5504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6968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0894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(planeta superior)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(planetas inferiores)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347864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EE88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7" y="3022600"/>
            <a:ext cx="1815853" cy="11264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560310" y="2642899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19" y="2817543"/>
            <a:ext cx="1791627" cy="12266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3056467"/>
            <a:ext cx="626532" cy="1574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599709">
            <a:off x="5777355" y="2915651"/>
            <a:ext cx="901247" cy="93515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1"/>
      <p:bldP spid="42" grpId="0"/>
      <p:bldP spid="42" grpId="1"/>
      <p:bldP spid="26" grpId="0" animBg="1"/>
      <p:bldP spid="26" grpId="1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 flipH="1" flipV="1">
            <a:off x="2843808" y="2492896"/>
            <a:ext cx="1911072" cy="167676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2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6" dur="1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126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8" dur="17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Se relaciona com o período orbital dos dois planetas envolvidos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uma forma geral pode ser 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Para exemplos, usar a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calculadora de períodos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  <a:hlinkClick r:id="rId2" action="ppaction://hlinkfile"/>
              </a:rPr>
              <a:t>sinódicos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403648" y="4005064"/>
            <a:ext cx="6984776" cy="1510427"/>
            <a:chOff x="1403648" y="4005064"/>
            <a:chExt cx="6984776" cy="1510427"/>
          </a:xfrm>
        </p:grpSpPr>
        <p:grpSp>
          <p:nvGrpSpPr>
            <p:cNvPr id="18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1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endParaRPr lang="pt-BR" sz="3600" baseline="-25000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755576" y="1124744"/>
            <a:ext cx="7455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1052488"/>
            <a:ext cx="9070404" cy="59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11,86 anos       778,3 milhões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Anões: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467 dias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620688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Méd. 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998513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998513"/>
            <a:ext cx="14263" cy="574285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980729"/>
            <a:ext cx="1" cy="5688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998513"/>
            <a:ext cx="0" cy="5670847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641326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10239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79512" y="5063380"/>
            <a:ext cx="8568952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CC99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23528" y="1772816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1"/>
      <p:bldP spid="17" grpId="1"/>
      <p:bldP spid="13" grpId="0"/>
      <p:bldP spid="11" grpId="0" animBg="1"/>
      <p:bldP spid="10" grpId="0" animBg="1"/>
      <p:bldP spid="18" grpId="1" animBg="1"/>
      <p:bldP spid="18" grpId="2" animBg="1"/>
      <p:bldP spid="18" grpId="3" animBg="1"/>
      <p:bldP spid="20" grpId="2" animBg="1"/>
      <p:bldP spid="2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15136" y="5497253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571320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843128" y="5293586"/>
            <a:ext cx="7488832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7188" y="5000625"/>
            <a:ext cx="725871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T: período de translação em torno do Sol</a:t>
            </a:r>
          </a:p>
          <a:p>
            <a:pPr algn="l"/>
            <a:r>
              <a:rPr lang="pt-BR" sz="2800" dirty="0">
                <a:solidFill>
                  <a:srgbClr val="CC6600"/>
                </a:solidFill>
                <a:latin typeface="Century Gothic" pitchFamily="34" charset="0"/>
              </a:rPr>
              <a:t>a: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Unidade de distância mais apropriada para o Sistema Solar: </a:t>
            </a:r>
          </a:p>
          <a:p>
            <a:pPr algn="just"/>
            <a:endParaRPr lang="pt-BR" sz="360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Unidade </a:t>
            </a: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Astronômica </a:t>
            </a: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(UA)</a:t>
            </a:r>
          </a:p>
          <a:p>
            <a:pPr algn="just"/>
            <a:endParaRPr lang="pt-BR" sz="360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</a:rPr>
              <a:t>1 UA </a:t>
            </a: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Consolas"/>
              </a:rPr>
              <a:t>≈ </a:t>
            </a: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Consolas"/>
              </a:rPr>
              <a:t>149,5 </a:t>
            </a: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Consolas"/>
              </a:rPr>
              <a:t>milhões de km</a:t>
            </a:r>
            <a:endParaRPr lang="pt-BR" sz="36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2250738"/>
            <a:ext cx="7416824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Terra: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a ≈ 149,5 milhões de km = 1 UA</a:t>
            </a:r>
            <a:endParaRPr lang="pt-BR" sz="36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T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a</a:t>
            </a:r>
            <a:r>
              <a:rPr lang="pt-BR" sz="3600" baseline="30000" dirty="0">
                <a:solidFill>
                  <a:srgbClr val="53D2FF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53D2FF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2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53D2FF"/>
                </a:solidFill>
                <a:latin typeface="Century Gothic" pitchFamily="34" charset="0"/>
              </a:rPr>
              <a:t>(1)</a:t>
            </a:r>
            <a:r>
              <a:rPr lang="pt-BR" sz="3600" baseline="30000" dirty="0" smtClean="0">
                <a:solidFill>
                  <a:srgbClr val="53D2FF"/>
                </a:solidFill>
                <a:latin typeface="Century Gothic" pitchFamily="34" charset="0"/>
              </a:rPr>
              <a:t>3</a:t>
            </a:r>
            <a:endParaRPr lang="pt-BR" sz="3600" baseline="30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53D2FF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53D2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8031</TotalTime>
  <Words>748</Words>
  <Application>Microsoft Office PowerPoint</Application>
  <PresentationFormat>Apresentação na tela (4:3)</PresentationFormat>
  <Paragraphs>183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Blank Presentation</vt:lpstr>
      <vt:lpstr>Slide 1</vt:lpstr>
      <vt:lpstr>Leis do movimento planetário</vt:lpstr>
      <vt:lpstr>Primeira lei de Kepler</vt:lpstr>
      <vt:lpstr>Elipse</vt:lpstr>
      <vt:lpstr>Segunda lei de Kepler</vt:lpstr>
      <vt:lpstr>Slide 6</vt:lpstr>
      <vt:lpstr>Terceira lei de Kepler</vt:lpstr>
      <vt:lpstr>Slide 8</vt:lpstr>
      <vt:lpstr>Exemplos da terceira lei -1</vt:lpstr>
      <vt:lpstr>Exemplos da terceira lei -2</vt:lpstr>
      <vt:lpstr>Leis de Kepler: simulação</vt:lpstr>
      <vt:lpstr>Distâncias aproximadas  e a lei de Titius-Bode</vt:lpstr>
      <vt:lpstr>Lei de Titius-Bode  Johann Daniel Titius (1729-1796); Johann Elert Bode (1747-1826)</vt:lpstr>
      <vt:lpstr> Qual é a melhor época para observar os planetas? </vt:lpstr>
      <vt:lpstr>Como identificar um planeta no céu</vt:lpstr>
      <vt:lpstr>Sentidos do movimento planetário</vt:lpstr>
      <vt:lpstr>Exemplo: Marte na oposição de 2009/2010</vt:lpstr>
      <vt:lpstr>Movimento retrógrado de um planeta e laçada</vt:lpstr>
      <vt:lpstr>Configurações planetárias:</vt:lpstr>
      <vt:lpstr>Há várias configurações planetárias:</vt:lpstr>
      <vt:lpstr>Elongação: ângulo entre o Sol e o planeta, com vértice na Terra</vt:lpstr>
      <vt:lpstr>Oposição (planeta superior)</vt:lpstr>
      <vt:lpstr>Máximas elongações (planetas inferiores)</vt:lpstr>
      <vt:lpstr>Período sinódico</vt:lpstr>
      <vt:lpstr>Período sinódico</vt:lpstr>
      <vt:lpstr>Slide 26</vt:lpstr>
      <vt:lpstr>Dados orbitais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472</cp:revision>
  <cp:lastPrinted>2000-05-01T12:23:36Z</cp:lastPrinted>
  <dcterms:created xsi:type="dcterms:W3CDTF">1995-06-17T23:31:02Z</dcterms:created>
  <dcterms:modified xsi:type="dcterms:W3CDTF">2014-10-31T20:27:31Z</dcterms:modified>
</cp:coreProperties>
</file>