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961" r:id="rId2"/>
    <p:sldId id="1021" r:id="rId3"/>
    <p:sldId id="1011" r:id="rId4"/>
    <p:sldId id="1030" r:id="rId5"/>
    <p:sldId id="1012" r:id="rId6"/>
    <p:sldId id="1020" r:id="rId7"/>
    <p:sldId id="1022" r:id="rId8"/>
    <p:sldId id="1024" r:id="rId9"/>
    <p:sldId id="1005" r:id="rId10"/>
    <p:sldId id="1029" r:id="rId11"/>
    <p:sldId id="1001" r:id="rId12"/>
    <p:sldId id="1002" r:id="rId13"/>
    <p:sldId id="1004" r:id="rId14"/>
    <p:sldId id="1006" r:id="rId15"/>
    <p:sldId id="1025" r:id="rId16"/>
    <p:sldId id="1026" r:id="rId17"/>
    <p:sldId id="1028" r:id="rId18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FF00"/>
    <a:srgbClr val="37CBFF"/>
    <a:srgbClr val="00CC99"/>
    <a:srgbClr val="000066"/>
    <a:srgbClr val="0066FF"/>
    <a:srgbClr val="143C2B"/>
    <a:srgbClr val="005392"/>
    <a:srgbClr val="0000FF"/>
    <a:srgbClr val="EE8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34" autoAdjust="0"/>
  </p:normalViewPr>
  <p:slideViewPr>
    <p:cSldViewPr>
      <p:cViewPr>
        <p:scale>
          <a:sx n="112" d="100"/>
          <a:sy n="112" d="100"/>
        </p:scale>
        <p:origin x="-672" y="-78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 </a:t>
            </a:r>
            <a:r>
              <a:rPr lang="pt-BR" dirty="0" err="1" smtClean="0"/>
              <a:t>Gemini</a:t>
            </a:r>
            <a:r>
              <a:rPr lang="pt-BR" baseline="0" dirty="0" smtClean="0"/>
              <a:t> </a:t>
            </a:r>
            <a:r>
              <a:rPr lang="pt-BR" baseline="0" dirty="0" err="1" smtClean="0"/>
              <a:t>Observatory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celestialhorizon.swf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celhorcomp.swf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altazimuth.swf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radecdemo.swf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348880"/>
            <a:ext cx="9144000" cy="1752600"/>
          </a:xfrm>
        </p:spPr>
        <p:txBody>
          <a:bodyPr/>
          <a:lstStyle/>
          <a:p>
            <a:r>
              <a:rPr lang="pt-BR" sz="7200" b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Alguns conceitos de Astrometria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13" name="Picture 2" descr="C:\Users\ANDRE\Downloads\green-nebula-22094-1600x900.jpg"/>
          <p:cNvPicPr>
            <a:picLocks noChangeAspect="1" noChangeArrowheads="1"/>
          </p:cNvPicPr>
          <p:nvPr/>
        </p:nvPicPr>
        <p:blipFill>
          <a:blip r:embed="rId5" cstate="print">
            <a:lum bright="-9000" contrast="-17000"/>
          </a:blip>
          <a:srcRect/>
          <a:stretch>
            <a:fillRect/>
          </a:stretch>
        </p:blipFill>
        <p:spPr bwMode="auto">
          <a:xfrm>
            <a:off x="3491880" y="332656"/>
            <a:ext cx="2555776" cy="1437624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3419872" y="620688"/>
            <a:ext cx="26677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53698"/>
            <a:r>
              <a:rPr lang="pt-BR" dirty="0" smtClean="0">
                <a:ln w="12700">
                  <a:solidFill>
                    <a:srgbClr val="66FF33"/>
                  </a:solidFill>
                </a:ln>
                <a:solidFill>
                  <a:srgbClr val="92D05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Minicurso de</a:t>
            </a:r>
          </a:p>
          <a:p>
            <a:pPr defTabSz="1153698"/>
            <a:r>
              <a:rPr lang="pt-BR" dirty="0" smtClean="0">
                <a:ln w="12700">
                  <a:solidFill>
                    <a:srgbClr val="66FF33"/>
                  </a:solidFill>
                </a:ln>
                <a:solidFill>
                  <a:srgbClr val="92D05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Introdução à Astronomia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Trajetória diária dos astros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7920880" cy="495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0" y="1285875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Conexão visão topocêntrica – visão geocêntrica</a:t>
            </a: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66210" y="3031307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05" tIns="45703" rIns="91405" bIns="45703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 rot="18342476">
            <a:off x="2272116" y="1083406"/>
            <a:ext cx="4752000" cy="4752975"/>
          </a:xfrm>
          <a:prstGeom prst="ellipse">
            <a:avLst/>
          </a:prstGeom>
          <a:gradFill flip="none" rotWithShape="1">
            <a:gsLst>
              <a:gs pos="64000">
                <a:srgbClr val="000000"/>
              </a:gs>
              <a:gs pos="39999">
                <a:srgbClr val="0A128C">
                  <a:alpha val="37000"/>
                </a:srgbClr>
              </a:gs>
              <a:gs pos="71000">
                <a:srgbClr val="873AC0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Helvetica 55 Roman" pitchFamily="34" charset="0"/>
            </a:endParaRPr>
          </a:p>
        </p:txBody>
      </p:sp>
      <p:sp>
        <p:nvSpPr>
          <p:cNvPr id="83" name="Arco 82"/>
          <p:cNvSpPr/>
          <p:nvPr/>
        </p:nvSpPr>
        <p:spPr bwMode="auto">
          <a:xfrm rot="5400000">
            <a:off x="3994057" y="1094116"/>
            <a:ext cx="1296146" cy="4669769"/>
          </a:xfrm>
          <a:prstGeom prst="arc">
            <a:avLst>
              <a:gd name="adj1" fmla="val 5300658"/>
              <a:gd name="adj2" fmla="val 16218859"/>
            </a:avLst>
          </a:prstGeom>
          <a:noFill/>
          <a:ln w="66675" cap="flat" cmpd="sng" algn="ctr">
            <a:solidFill>
              <a:srgbClr val="00B0F0">
                <a:alpha val="42000"/>
              </a:srgbClr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86" name="Line 27"/>
          <p:cNvSpPr>
            <a:spLocks noChangeShapeType="1"/>
          </p:cNvSpPr>
          <p:nvPr/>
        </p:nvSpPr>
        <p:spPr bwMode="auto">
          <a:xfrm rot="18342476" flipV="1">
            <a:off x="2744766" y="2115086"/>
            <a:ext cx="3800593" cy="2731801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lIns="91405" tIns="45703" rIns="91405" bIns="45703"/>
          <a:lstStyle/>
          <a:p>
            <a:endParaRPr lang="pt-BR"/>
          </a:p>
        </p:txBody>
      </p:sp>
      <p:grpSp>
        <p:nvGrpSpPr>
          <p:cNvPr id="2" name="Grupo 101"/>
          <p:cNvGrpSpPr/>
          <p:nvPr/>
        </p:nvGrpSpPr>
        <p:grpSpPr>
          <a:xfrm rot="18342476">
            <a:off x="4327967" y="792376"/>
            <a:ext cx="636551" cy="636551"/>
            <a:chOff x="7100825" y="2059484"/>
            <a:chExt cx="636551" cy="636551"/>
          </a:xfrm>
        </p:grpSpPr>
        <p:sp>
          <p:nvSpPr>
            <p:cNvPr id="133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134" name="Elipse 133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3050306" y="134458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2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grpSp>
        <p:nvGrpSpPr>
          <p:cNvPr id="3" name="Grupo 101"/>
          <p:cNvGrpSpPr/>
          <p:nvPr/>
        </p:nvGrpSpPr>
        <p:grpSpPr>
          <a:xfrm rot="7542476">
            <a:off x="4330163" y="5492517"/>
            <a:ext cx="636551" cy="636551"/>
            <a:chOff x="7100825" y="2059484"/>
            <a:chExt cx="636551" cy="636551"/>
          </a:xfrm>
        </p:grpSpPr>
        <p:sp>
          <p:nvSpPr>
            <p:cNvPr id="120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121" name="Elipse 120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196" name="CaixaDeTexto 195"/>
          <p:cNvSpPr txBox="1"/>
          <p:nvPr/>
        </p:nvSpPr>
        <p:spPr>
          <a:xfrm>
            <a:off x="4499992" y="412991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 Celeste</a:t>
            </a:r>
            <a:endParaRPr lang="pt-BR" sz="28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16200000">
            <a:off x="4081208" y="3370624"/>
            <a:ext cx="1125232" cy="3312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22000"/>
                </a:schemeClr>
              </a:gs>
              <a:gs pos="66000">
                <a:srgbClr val="7030A0">
                  <a:alpha val="47000"/>
                </a:srgbClr>
              </a:gs>
              <a:gs pos="19000">
                <a:schemeClr val="bg1">
                  <a:alpha val="35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4" name="Grupo 46"/>
          <p:cNvGrpSpPr>
            <a:grpSpLocks noChangeAspect="1"/>
          </p:cNvGrpSpPr>
          <p:nvPr/>
        </p:nvGrpSpPr>
        <p:grpSpPr>
          <a:xfrm>
            <a:off x="4355976" y="3140969"/>
            <a:ext cx="576067" cy="576000"/>
            <a:chOff x="-985786" y="1102671"/>
            <a:chExt cx="4795558" cy="4984734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itchFamily="34" charset="0"/>
              </a:endParaRPr>
            </a:p>
          </p:txBody>
        </p:sp>
        <p:sp>
          <p:nvSpPr>
            <p:cNvPr id="45" name="Elipse 44"/>
            <p:cNvSpPr>
              <a:spLocks/>
            </p:cNvSpPr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46" name="Lua 4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</p:grpSp>
      <p:sp>
        <p:nvSpPr>
          <p:cNvPr id="49" name="CaixaDeTexto 48"/>
          <p:cNvSpPr txBox="1"/>
          <p:nvPr/>
        </p:nvSpPr>
        <p:spPr>
          <a:xfrm>
            <a:off x="4139952" y="3218542"/>
            <a:ext cx="25202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Terra</a:t>
            </a:r>
            <a:endParaRPr lang="pt-BR" sz="24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5400000">
            <a:off x="3926837" y="1094116"/>
            <a:ext cx="1440159" cy="4669769"/>
          </a:xfrm>
          <a:prstGeom prst="arc">
            <a:avLst>
              <a:gd name="adj1" fmla="val 16205770"/>
              <a:gd name="adj2" fmla="val 5408790"/>
            </a:avLst>
          </a:prstGeom>
          <a:noFill/>
          <a:ln w="889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5" name="Grupo 42"/>
          <p:cNvGrpSpPr>
            <a:grpSpLocks noChangeAspect="1"/>
          </p:cNvGrpSpPr>
          <p:nvPr/>
        </p:nvGrpSpPr>
        <p:grpSpPr>
          <a:xfrm rot="8589899">
            <a:off x="4841326" y="3630042"/>
            <a:ext cx="144017" cy="324036"/>
            <a:chOff x="4499992" y="3313216"/>
            <a:chExt cx="288032" cy="648072"/>
          </a:xfrm>
        </p:grpSpPr>
        <p:sp>
          <p:nvSpPr>
            <p:cNvPr id="47" name="Elipse 4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50" name="Conector reto 49"/>
            <p:cNvCxnSpPr>
              <a:stCxn id="4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Conector reto 50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Conector reto 51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Conector reto 52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6" name="Grupo 32"/>
          <p:cNvGrpSpPr/>
          <p:nvPr/>
        </p:nvGrpSpPr>
        <p:grpSpPr>
          <a:xfrm rot="8327644" flipH="1">
            <a:off x="2800868" y="1442342"/>
            <a:ext cx="3698234" cy="3989721"/>
            <a:chOff x="2555875" y="2204156"/>
            <a:chExt cx="3805696" cy="3089301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>
              <a:off x="5879747" y="4747872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8" name="AutoShape 18"/>
            <p:cNvSpPr>
              <a:spLocks noChangeArrowheads="1"/>
            </p:cNvSpPr>
            <p:nvPr/>
          </p:nvSpPr>
          <p:spPr bwMode="auto">
            <a:xfrm>
              <a:off x="4483547" y="5148995"/>
              <a:ext cx="217487" cy="144462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>
              <a:off x="3904585" y="2204156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65" name="Arco 64"/>
          <p:cNvSpPr>
            <a:spLocks noChangeAspect="1"/>
          </p:cNvSpPr>
          <p:nvPr/>
        </p:nvSpPr>
        <p:spPr bwMode="auto">
          <a:xfrm rot="5400000">
            <a:off x="4558387" y="3147955"/>
            <a:ext cx="169362" cy="549165"/>
          </a:xfrm>
          <a:prstGeom prst="arc">
            <a:avLst>
              <a:gd name="adj1" fmla="val 16266446"/>
              <a:gd name="adj2" fmla="val 5408790"/>
            </a:avLst>
          </a:prstGeom>
          <a:noFill/>
          <a:ln w="38100" cap="flat" cmpd="sng" algn="ctr">
            <a:solidFill>
              <a:srgbClr val="37CB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6" name="Arco 65"/>
          <p:cNvSpPr>
            <a:spLocks noChangeAspect="1"/>
          </p:cNvSpPr>
          <p:nvPr/>
        </p:nvSpPr>
        <p:spPr bwMode="auto">
          <a:xfrm rot="5400000">
            <a:off x="4554768" y="3161394"/>
            <a:ext cx="174444" cy="565640"/>
          </a:xfrm>
          <a:prstGeom prst="arc">
            <a:avLst>
              <a:gd name="adj1" fmla="val 5539178"/>
              <a:gd name="adj2" fmla="val 16097651"/>
            </a:avLst>
          </a:prstGeom>
          <a:noFill/>
          <a:ln w="25400" cap="flat" cmpd="sng" algn="ctr">
            <a:solidFill>
              <a:srgbClr val="37CBFF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3059832" y="260648"/>
            <a:ext cx="34563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Norte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68" name="Text Box 30"/>
          <p:cNvSpPr txBox="1">
            <a:spLocks noChangeArrowheads="1"/>
          </p:cNvSpPr>
          <p:nvPr/>
        </p:nvSpPr>
        <p:spPr bwMode="auto">
          <a:xfrm>
            <a:off x="2706266" y="6002124"/>
            <a:ext cx="3953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Sul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6" grpId="0" animBg="1"/>
      <p:bldP spid="196" grpId="0"/>
      <p:bldP spid="73" grpId="0" animBg="1"/>
      <p:bldP spid="65" grpId="0" animBg="1"/>
      <p:bldP spid="66" grpId="0" animBg="1"/>
      <p:bldP spid="67" grpId="0"/>
      <p:bldP spid="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rco 41"/>
          <p:cNvSpPr/>
          <p:nvPr/>
        </p:nvSpPr>
        <p:spPr bwMode="auto">
          <a:xfrm rot="6957849">
            <a:off x="3490417" y="1273692"/>
            <a:ext cx="2232645" cy="4669769"/>
          </a:xfrm>
          <a:prstGeom prst="arc">
            <a:avLst>
              <a:gd name="adj1" fmla="val 5455419"/>
              <a:gd name="adj2" fmla="val 16031859"/>
            </a:avLst>
          </a:prstGeom>
          <a:noFill/>
          <a:ln w="63500" cap="flat" cmpd="sng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66210" y="3031307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05" tIns="45703" rIns="91405" bIns="45703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 rot="18342476">
            <a:off x="2263900" y="1083406"/>
            <a:ext cx="4752000" cy="4752975"/>
          </a:xfrm>
          <a:prstGeom prst="ellipse">
            <a:avLst/>
          </a:prstGeom>
          <a:gradFill flip="none" rotWithShape="1">
            <a:gsLst>
              <a:gs pos="64000">
                <a:srgbClr val="000000">
                  <a:alpha val="57000"/>
                </a:srgbClr>
              </a:gs>
              <a:gs pos="39999">
                <a:srgbClr val="0A128C">
                  <a:alpha val="37000"/>
                </a:srgbClr>
              </a:gs>
              <a:gs pos="71000">
                <a:srgbClr val="873AC0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Helvetica 55 Roman" pitchFamily="34" charset="0"/>
            </a:endParaRPr>
          </a:p>
        </p:txBody>
      </p:sp>
      <p:sp>
        <p:nvSpPr>
          <p:cNvPr id="83" name="Arco 82"/>
          <p:cNvSpPr/>
          <p:nvPr/>
        </p:nvSpPr>
        <p:spPr bwMode="auto">
          <a:xfrm rot="5400000">
            <a:off x="3994057" y="1094116"/>
            <a:ext cx="1296146" cy="4669769"/>
          </a:xfrm>
          <a:prstGeom prst="arc">
            <a:avLst>
              <a:gd name="adj1" fmla="val 5300658"/>
              <a:gd name="adj2" fmla="val 16218859"/>
            </a:avLst>
          </a:prstGeom>
          <a:noFill/>
          <a:ln w="66675" cap="flat" cmpd="sng" algn="ctr">
            <a:solidFill>
              <a:srgbClr val="00B0F0">
                <a:alpha val="42000"/>
              </a:srgbClr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86" name="Line 27"/>
          <p:cNvSpPr>
            <a:spLocks noChangeShapeType="1"/>
          </p:cNvSpPr>
          <p:nvPr/>
        </p:nvSpPr>
        <p:spPr bwMode="auto">
          <a:xfrm rot="18342476" flipV="1">
            <a:off x="2744766" y="2115086"/>
            <a:ext cx="3800593" cy="2731801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lIns="91405" tIns="45703" rIns="91405" bIns="45703"/>
          <a:lstStyle/>
          <a:p>
            <a:endParaRPr lang="pt-BR"/>
          </a:p>
        </p:txBody>
      </p:sp>
      <p:grpSp>
        <p:nvGrpSpPr>
          <p:cNvPr id="2" name="Grupo 101"/>
          <p:cNvGrpSpPr/>
          <p:nvPr/>
        </p:nvGrpSpPr>
        <p:grpSpPr>
          <a:xfrm rot="18342476">
            <a:off x="5148197" y="2501239"/>
            <a:ext cx="636551" cy="636551"/>
            <a:chOff x="7100825" y="2059484"/>
            <a:chExt cx="636551" cy="636551"/>
          </a:xfrm>
        </p:grpSpPr>
        <p:sp>
          <p:nvSpPr>
            <p:cNvPr id="72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4" name="Elipse 73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CC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3050306" y="134458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2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16200000">
            <a:off x="4081208" y="3370624"/>
            <a:ext cx="1125232" cy="3312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22000"/>
                </a:schemeClr>
              </a:gs>
              <a:gs pos="66000">
                <a:srgbClr val="7030A0">
                  <a:alpha val="47000"/>
                </a:srgbClr>
              </a:gs>
              <a:gs pos="19000">
                <a:schemeClr val="bg1">
                  <a:alpha val="35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3" name="Grupo 46"/>
          <p:cNvGrpSpPr>
            <a:grpSpLocks noChangeAspect="1"/>
          </p:cNvGrpSpPr>
          <p:nvPr/>
        </p:nvGrpSpPr>
        <p:grpSpPr>
          <a:xfrm>
            <a:off x="4355976" y="3140969"/>
            <a:ext cx="576067" cy="576000"/>
            <a:chOff x="-985786" y="1102671"/>
            <a:chExt cx="4795558" cy="4984734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itchFamily="34" charset="0"/>
              </a:endParaRPr>
            </a:p>
          </p:txBody>
        </p:sp>
        <p:sp>
          <p:nvSpPr>
            <p:cNvPr id="45" name="Elipse 44"/>
            <p:cNvSpPr>
              <a:spLocks/>
            </p:cNvSpPr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46" name="Lua 4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</p:grpSp>
      <p:sp>
        <p:nvSpPr>
          <p:cNvPr id="49" name="CaixaDeTexto 48"/>
          <p:cNvSpPr txBox="1"/>
          <p:nvPr/>
        </p:nvSpPr>
        <p:spPr>
          <a:xfrm>
            <a:off x="4139952" y="3218542"/>
            <a:ext cx="25202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Terra</a:t>
            </a:r>
            <a:endParaRPr lang="pt-BR" sz="24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5400000">
            <a:off x="3926837" y="1094116"/>
            <a:ext cx="1440159" cy="4669769"/>
          </a:xfrm>
          <a:prstGeom prst="arc">
            <a:avLst>
              <a:gd name="adj1" fmla="val 16205770"/>
              <a:gd name="adj2" fmla="val 5408790"/>
            </a:avLst>
          </a:prstGeom>
          <a:noFill/>
          <a:ln w="889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4" name="Grupo 42"/>
          <p:cNvGrpSpPr>
            <a:grpSpLocks noChangeAspect="1"/>
          </p:cNvGrpSpPr>
          <p:nvPr/>
        </p:nvGrpSpPr>
        <p:grpSpPr>
          <a:xfrm rot="8589899">
            <a:off x="4841326" y="3630042"/>
            <a:ext cx="144017" cy="324036"/>
            <a:chOff x="4499992" y="3313216"/>
            <a:chExt cx="288032" cy="648072"/>
          </a:xfrm>
        </p:grpSpPr>
        <p:sp>
          <p:nvSpPr>
            <p:cNvPr id="47" name="Elipse 4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50" name="Conector reto 49"/>
            <p:cNvCxnSpPr>
              <a:stCxn id="4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Conector reto 50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Conector reto 51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Conector reto 52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5" name="Grupo 32"/>
          <p:cNvGrpSpPr/>
          <p:nvPr/>
        </p:nvGrpSpPr>
        <p:grpSpPr>
          <a:xfrm rot="8327644" flipH="1">
            <a:off x="2800868" y="1442342"/>
            <a:ext cx="3698234" cy="3989721"/>
            <a:chOff x="2555875" y="2204156"/>
            <a:chExt cx="3805696" cy="3089301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>
              <a:off x="5879747" y="4747872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8" name="AutoShape 18"/>
            <p:cNvSpPr>
              <a:spLocks noChangeArrowheads="1"/>
            </p:cNvSpPr>
            <p:nvPr/>
          </p:nvSpPr>
          <p:spPr bwMode="auto">
            <a:xfrm>
              <a:off x="4483547" y="5148995"/>
              <a:ext cx="217487" cy="144462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>
              <a:off x="3904585" y="2204156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65" name="Arco 64"/>
          <p:cNvSpPr>
            <a:spLocks noChangeAspect="1"/>
          </p:cNvSpPr>
          <p:nvPr/>
        </p:nvSpPr>
        <p:spPr bwMode="auto">
          <a:xfrm rot="5400000">
            <a:off x="4558387" y="3147955"/>
            <a:ext cx="169362" cy="549165"/>
          </a:xfrm>
          <a:prstGeom prst="arc">
            <a:avLst>
              <a:gd name="adj1" fmla="val 16266446"/>
              <a:gd name="adj2" fmla="val 5408790"/>
            </a:avLst>
          </a:prstGeom>
          <a:noFill/>
          <a:ln w="38100" cap="flat" cmpd="sng" algn="ctr">
            <a:solidFill>
              <a:srgbClr val="37CB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6" name="Arco 65"/>
          <p:cNvSpPr>
            <a:spLocks noChangeAspect="1"/>
          </p:cNvSpPr>
          <p:nvPr/>
        </p:nvSpPr>
        <p:spPr bwMode="auto">
          <a:xfrm rot="5400000">
            <a:off x="4554768" y="3161394"/>
            <a:ext cx="174444" cy="565640"/>
          </a:xfrm>
          <a:prstGeom prst="arc">
            <a:avLst>
              <a:gd name="adj1" fmla="val 5539178"/>
              <a:gd name="adj2" fmla="val 16097651"/>
            </a:avLst>
          </a:prstGeom>
          <a:noFill/>
          <a:ln w="25400" cap="flat" cmpd="sng" algn="ctr">
            <a:solidFill>
              <a:srgbClr val="37CBFF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43" name="Arco 42"/>
          <p:cNvSpPr/>
          <p:nvPr/>
        </p:nvSpPr>
        <p:spPr bwMode="auto">
          <a:xfrm rot="6957849">
            <a:off x="3497161" y="1239976"/>
            <a:ext cx="2232645" cy="4669769"/>
          </a:xfrm>
          <a:prstGeom prst="arc">
            <a:avLst>
              <a:gd name="adj1" fmla="val 16092204"/>
              <a:gd name="adj2" fmla="val 5376935"/>
            </a:avLst>
          </a:prstGeom>
          <a:noFill/>
          <a:ln w="889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6" name="Grupo 101"/>
          <p:cNvGrpSpPr/>
          <p:nvPr/>
        </p:nvGrpSpPr>
        <p:grpSpPr>
          <a:xfrm rot="18342476">
            <a:off x="2801668" y="3580266"/>
            <a:ext cx="837238" cy="855158"/>
            <a:chOff x="7100825" y="2059484"/>
            <a:chExt cx="636551" cy="636551"/>
          </a:xfrm>
        </p:grpSpPr>
        <p:sp>
          <p:nvSpPr>
            <p:cNvPr id="6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0" name="Elipse 69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CC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82" name="CaixaDeTexto 81"/>
          <p:cNvSpPr txBox="1"/>
          <p:nvPr/>
        </p:nvSpPr>
        <p:spPr>
          <a:xfrm>
            <a:off x="611560" y="234888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Eclíptica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grpSp>
        <p:nvGrpSpPr>
          <p:cNvPr id="7" name="Grupo 101"/>
          <p:cNvGrpSpPr/>
          <p:nvPr/>
        </p:nvGrpSpPr>
        <p:grpSpPr>
          <a:xfrm rot="18342476">
            <a:off x="4327967" y="792376"/>
            <a:ext cx="636551" cy="636551"/>
            <a:chOff x="7100825" y="2059484"/>
            <a:chExt cx="636551" cy="636551"/>
          </a:xfrm>
        </p:grpSpPr>
        <p:sp>
          <p:nvSpPr>
            <p:cNvPr id="85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87" name="Elipse 86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8" name="Grupo 101"/>
          <p:cNvGrpSpPr/>
          <p:nvPr/>
        </p:nvGrpSpPr>
        <p:grpSpPr>
          <a:xfrm rot="7542476">
            <a:off x="4330163" y="5492517"/>
            <a:ext cx="636551" cy="636551"/>
            <a:chOff x="7100825" y="2059484"/>
            <a:chExt cx="636551" cy="636551"/>
          </a:xfrm>
        </p:grpSpPr>
        <p:sp>
          <p:nvSpPr>
            <p:cNvPr id="8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90" name="Elipse 89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cxnSp>
        <p:nvCxnSpPr>
          <p:cNvPr id="91" name="Conector de seta reta 90"/>
          <p:cNvCxnSpPr/>
          <p:nvPr/>
        </p:nvCxnSpPr>
        <p:spPr bwMode="auto">
          <a:xfrm>
            <a:off x="4572000" y="4778309"/>
            <a:ext cx="432048" cy="1440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grpSp>
        <p:nvGrpSpPr>
          <p:cNvPr id="9" name="Grupo 91"/>
          <p:cNvGrpSpPr/>
          <p:nvPr/>
        </p:nvGrpSpPr>
        <p:grpSpPr>
          <a:xfrm>
            <a:off x="3923928" y="4221088"/>
            <a:ext cx="864096" cy="899960"/>
            <a:chOff x="7618448" y="2832375"/>
            <a:chExt cx="864096" cy="899960"/>
          </a:xfrm>
        </p:grpSpPr>
        <p:grpSp>
          <p:nvGrpSpPr>
            <p:cNvPr id="10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95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6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7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8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9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100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94" name="Elipse 93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2" name="CaixaDeTexto 101"/>
          <p:cNvSpPr txBox="1"/>
          <p:nvPr/>
        </p:nvSpPr>
        <p:spPr>
          <a:xfrm>
            <a:off x="2555776" y="4027711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  <a:sym typeface="Wingdings"/>
              </a:rPr>
              <a:t></a:t>
            </a:r>
            <a:endParaRPr lang="pt-BR" sz="4400" b="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03" name="CaixaDeTexto 102"/>
          <p:cNvSpPr txBox="1"/>
          <p:nvPr/>
        </p:nvSpPr>
        <p:spPr>
          <a:xfrm>
            <a:off x="5364088" y="213285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  <a:sym typeface="Wingdings"/>
              </a:rPr>
              <a:t></a:t>
            </a:r>
            <a:endParaRPr lang="pt-BR" sz="280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4" name="Text Box 29"/>
          <p:cNvSpPr txBox="1">
            <a:spLocks noChangeArrowheads="1"/>
          </p:cNvSpPr>
          <p:nvPr/>
        </p:nvSpPr>
        <p:spPr bwMode="auto">
          <a:xfrm>
            <a:off x="3059832" y="260648"/>
            <a:ext cx="34563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Norte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88" name="Text Box 30"/>
          <p:cNvSpPr txBox="1">
            <a:spLocks noChangeArrowheads="1"/>
          </p:cNvSpPr>
          <p:nvPr/>
        </p:nvSpPr>
        <p:spPr bwMode="auto">
          <a:xfrm>
            <a:off x="2706266" y="6002124"/>
            <a:ext cx="3953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Sul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67" name="CaixaDeTexto 66"/>
          <p:cNvSpPr txBox="1"/>
          <p:nvPr/>
        </p:nvSpPr>
        <p:spPr>
          <a:xfrm>
            <a:off x="4499992" y="412991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 Celeste</a:t>
            </a:r>
            <a:endParaRPr lang="pt-BR" sz="28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82" grpId="0"/>
      <p:bldP spid="102" grpId="0"/>
      <p:bldP spid="10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Simulando as trajetórias diárias dos astros</a:t>
            </a: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55576" y="256490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Apêndice: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Sistemas de coordenadas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683568" y="155679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Coordenadas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altazimutais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683568" y="155679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Coordenadas equatoriais</a:t>
            </a: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88" name="AutoShape 16"/>
          <p:cNvSpPr>
            <a:spLocks noChangeArrowheads="1"/>
          </p:cNvSpPr>
          <p:nvPr/>
        </p:nvSpPr>
        <p:spPr bwMode="auto">
          <a:xfrm>
            <a:off x="5292725" y="5516563"/>
            <a:ext cx="217488" cy="144462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90" name="AutoShape 18"/>
          <p:cNvSpPr>
            <a:spLocks noChangeArrowheads="1"/>
          </p:cNvSpPr>
          <p:nvPr/>
        </p:nvSpPr>
        <p:spPr bwMode="auto">
          <a:xfrm>
            <a:off x="4427538" y="5589588"/>
            <a:ext cx="217487" cy="144462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74" name="Oval 2"/>
          <p:cNvSpPr>
            <a:spLocks noChangeArrowheads="1"/>
          </p:cNvSpPr>
          <p:nvPr/>
        </p:nvSpPr>
        <p:spPr bwMode="auto">
          <a:xfrm>
            <a:off x="2268538" y="1484313"/>
            <a:ext cx="4681537" cy="4752975"/>
          </a:xfrm>
          <a:prstGeom prst="ellipse">
            <a:avLst/>
          </a:prstGeom>
          <a:gradFill flip="none" rotWithShape="1">
            <a:gsLst>
              <a:gs pos="65000">
                <a:srgbClr val="000000">
                  <a:alpha val="40000"/>
                </a:srgbClr>
              </a:gs>
              <a:gs pos="70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6">
                <a:lumMod val="60000"/>
                <a:lumOff val="40000"/>
                <a:alpha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9221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91876" name="Arc 4"/>
          <p:cNvSpPr>
            <a:spLocks/>
          </p:cNvSpPr>
          <p:nvPr/>
        </p:nvSpPr>
        <p:spPr bwMode="auto">
          <a:xfrm flipV="1">
            <a:off x="2268538" y="3141663"/>
            <a:ext cx="4679950" cy="1584325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99" y="21728"/>
                </a:moveTo>
                <a:cubicBezTo>
                  <a:pt x="43128" y="33607"/>
                  <a:pt x="3347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43200" stroke="0" extrusionOk="0">
                <a:moveTo>
                  <a:pt x="43199" y="21728"/>
                </a:moveTo>
                <a:cubicBezTo>
                  <a:pt x="43128" y="33607"/>
                  <a:pt x="3347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2940"/>
            </a:srgbClr>
          </a:solidFill>
          <a:ln w="50800" cap="rnd">
            <a:solidFill>
              <a:srgbClr val="339966">
                <a:alpha val="70000"/>
              </a:srgbClr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91878" name="Line 6"/>
          <p:cNvSpPr>
            <a:spLocks noChangeShapeType="1"/>
          </p:cNvSpPr>
          <p:nvPr/>
        </p:nvSpPr>
        <p:spPr bwMode="auto">
          <a:xfrm flipV="1">
            <a:off x="3922638" y="3140968"/>
            <a:ext cx="1441450" cy="1584325"/>
          </a:xfrm>
          <a:prstGeom prst="line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91" name="AutoShape 19"/>
          <p:cNvSpPr>
            <a:spLocks noChangeArrowheads="1"/>
          </p:cNvSpPr>
          <p:nvPr/>
        </p:nvSpPr>
        <p:spPr bwMode="auto">
          <a:xfrm>
            <a:off x="2771775" y="4724400"/>
            <a:ext cx="217488" cy="144463"/>
          </a:xfrm>
          <a:prstGeom prst="star5">
            <a:avLst/>
          </a:prstGeom>
          <a:solidFill>
            <a:schemeClr val="accent3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94" name="Text Box 22"/>
          <p:cNvSpPr txBox="1">
            <a:spLocks noChangeArrowheads="1"/>
          </p:cNvSpPr>
          <p:nvPr/>
        </p:nvSpPr>
        <p:spPr bwMode="auto">
          <a:xfrm>
            <a:off x="5357813" y="2500313"/>
            <a:ext cx="360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>
                <a:solidFill>
                  <a:srgbClr val="FF3300"/>
                </a:solidFill>
                <a:latin typeface="Century Gothic" pitchFamily="34" charset="0"/>
              </a:rPr>
              <a:t>S</a:t>
            </a:r>
          </a:p>
        </p:txBody>
      </p:sp>
      <p:sp>
        <p:nvSpPr>
          <p:cNvPr id="591895" name="Text Box 23"/>
          <p:cNvSpPr txBox="1">
            <a:spLocks noChangeArrowheads="1"/>
          </p:cNvSpPr>
          <p:nvPr/>
        </p:nvSpPr>
        <p:spPr bwMode="auto">
          <a:xfrm>
            <a:off x="7019925" y="3649663"/>
            <a:ext cx="360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>
                <a:solidFill>
                  <a:srgbClr val="FF3300"/>
                </a:solidFill>
                <a:latin typeface="Century Gothic" pitchFamily="34" charset="0"/>
              </a:rPr>
              <a:t>O</a:t>
            </a:r>
          </a:p>
        </p:txBody>
      </p:sp>
      <p:sp>
        <p:nvSpPr>
          <p:cNvPr id="9239" name="Rectangle 24"/>
          <p:cNvSpPr>
            <a:spLocks noGrp="1" noChangeArrowheads="1"/>
          </p:cNvSpPr>
          <p:nvPr>
            <p:ph type="title"/>
          </p:nvPr>
        </p:nvSpPr>
        <p:spPr>
          <a:xfrm>
            <a:off x="214313" y="197768"/>
            <a:ext cx="8715375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horizonte e os pontos cardeais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5929313" y="4929188"/>
            <a:ext cx="2305050" cy="0"/>
            <a:chOff x="5929322" y="4929198"/>
            <a:chExt cx="2305050" cy="0"/>
          </a:xfrm>
        </p:grpSpPr>
        <p:sp>
          <p:nvSpPr>
            <p:cNvPr id="9250" name="Line 26"/>
            <p:cNvSpPr>
              <a:spLocks noChangeShapeType="1"/>
            </p:cNvSpPr>
            <p:nvPr/>
          </p:nvSpPr>
          <p:spPr bwMode="auto">
            <a:xfrm>
              <a:off x="4059" y="2478"/>
              <a:ext cx="318" cy="0"/>
            </a:xfrm>
            <a:prstGeom prst="line">
              <a:avLst/>
            </a:prstGeom>
            <a:noFill/>
            <a:ln w="66675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9251" name="Line 27"/>
            <p:cNvSpPr>
              <a:spLocks noChangeShapeType="1"/>
            </p:cNvSpPr>
            <p:nvPr/>
          </p:nvSpPr>
          <p:spPr bwMode="auto">
            <a:xfrm>
              <a:off x="2925" y="2478"/>
              <a:ext cx="499" cy="0"/>
            </a:xfrm>
            <a:prstGeom prst="line">
              <a:avLst/>
            </a:prstGeom>
            <a:noFill/>
            <a:ln w="66675">
              <a:solidFill>
                <a:srgbClr val="33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9252" name="Line 29"/>
            <p:cNvSpPr>
              <a:spLocks noChangeShapeType="1"/>
            </p:cNvSpPr>
            <p:nvPr/>
          </p:nvSpPr>
          <p:spPr bwMode="auto">
            <a:xfrm>
              <a:off x="3424" y="2478"/>
              <a:ext cx="272" cy="0"/>
            </a:xfrm>
            <a:prstGeom prst="line">
              <a:avLst/>
            </a:prstGeom>
            <a:noFill/>
            <a:ln w="66675">
              <a:solidFill>
                <a:srgbClr val="2E5C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9253" name="Line 30"/>
            <p:cNvSpPr>
              <a:spLocks noChangeShapeType="1"/>
            </p:cNvSpPr>
            <p:nvPr/>
          </p:nvSpPr>
          <p:spPr bwMode="auto">
            <a:xfrm>
              <a:off x="3696" y="2478"/>
              <a:ext cx="363" cy="0"/>
            </a:xfrm>
            <a:prstGeom prst="line">
              <a:avLst/>
            </a:prstGeom>
            <a:noFill/>
            <a:ln w="66675">
              <a:solidFill>
                <a:srgbClr val="234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591879" name="Line 7"/>
          <p:cNvSpPr>
            <a:spLocks noChangeShapeType="1"/>
          </p:cNvSpPr>
          <p:nvPr/>
        </p:nvSpPr>
        <p:spPr bwMode="auto">
          <a:xfrm>
            <a:off x="2286000" y="3929063"/>
            <a:ext cx="4679950" cy="0"/>
          </a:xfrm>
          <a:prstGeom prst="line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1295" name="CaixaDeTexto 33"/>
          <p:cNvSpPr txBox="1">
            <a:spLocks noChangeArrowheads="1"/>
          </p:cNvSpPr>
          <p:nvPr/>
        </p:nvSpPr>
        <p:spPr bwMode="auto">
          <a:xfrm>
            <a:off x="142875" y="4643438"/>
            <a:ext cx="1571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u="sng" dirty="0">
                <a:solidFill>
                  <a:schemeClr val="bg1"/>
                </a:solidFill>
                <a:latin typeface="Century Gothic" pitchFamily="34" charset="0"/>
              </a:rPr>
              <a:t>Lado</a:t>
            </a:r>
            <a:r>
              <a:rPr lang="pt-BR" dirty="0">
                <a:solidFill>
                  <a:schemeClr val="bg1"/>
                </a:solidFill>
                <a:latin typeface="Century Gothic" pitchFamily="34" charset="0"/>
              </a:rPr>
              <a:t> onde o Sol nasce</a:t>
            </a:r>
          </a:p>
        </p:txBody>
      </p:sp>
      <p:sp>
        <p:nvSpPr>
          <p:cNvPr id="11296" name="CaixaDeTexto 34"/>
          <p:cNvSpPr txBox="1">
            <a:spLocks noChangeArrowheads="1"/>
          </p:cNvSpPr>
          <p:nvPr/>
        </p:nvSpPr>
        <p:spPr bwMode="auto">
          <a:xfrm>
            <a:off x="7572375" y="2357438"/>
            <a:ext cx="1571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u="sng" dirty="0">
                <a:solidFill>
                  <a:schemeClr val="bg1"/>
                </a:solidFill>
                <a:latin typeface="Century Gothic" pitchFamily="34" charset="0"/>
              </a:rPr>
              <a:t>Lado</a:t>
            </a:r>
            <a:r>
              <a:rPr lang="pt-BR" dirty="0">
                <a:solidFill>
                  <a:schemeClr val="bg1"/>
                </a:solidFill>
                <a:latin typeface="Century Gothic" pitchFamily="34" charset="0"/>
              </a:rPr>
              <a:t> onde o Sol se põe</a:t>
            </a:r>
          </a:p>
        </p:txBody>
      </p:sp>
      <p:sp>
        <p:nvSpPr>
          <p:cNvPr id="35" name="Arc 5"/>
          <p:cNvSpPr>
            <a:spLocks/>
          </p:cNvSpPr>
          <p:nvPr/>
        </p:nvSpPr>
        <p:spPr bwMode="auto">
          <a:xfrm flipV="1">
            <a:off x="2268538" y="3845669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 da imagem do Sol: http://wwwdevinin.blogspot.com</a:t>
            </a:r>
          </a:p>
        </p:txBody>
      </p:sp>
      <p:grpSp>
        <p:nvGrpSpPr>
          <p:cNvPr id="3" name="Grupo 62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37" name="Elipse 3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39" name="Conector reto 38"/>
            <p:cNvCxnSpPr>
              <a:stCxn id="3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4" name="Conector reto 43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6" name="Conector reto 45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8" name="Conector reto 47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9" name="Oval 25"/>
          <p:cNvSpPr>
            <a:spLocks noChangeArrowheads="1"/>
          </p:cNvSpPr>
          <p:nvPr/>
        </p:nvSpPr>
        <p:spPr bwMode="auto">
          <a:xfrm>
            <a:off x="5292080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3870970" y="4624561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6" name="Lua 65"/>
          <p:cNvSpPr/>
          <p:nvPr/>
        </p:nvSpPr>
        <p:spPr bwMode="auto">
          <a:xfrm rot="16200000">
            <a:off x="4025068" y="3755637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52" name="CaixaDeTexto 34"/>
          <p:cNvSpPr txBox="1">
            <a:spLocks noChangeArrowheads="1"/>
          </p:cNvSpPr>
          <p:nvPr/>
        </p:nvSpPr>
        <p:spPr bwMode="auto">
          <a:xfrm>
            <a:off x="395536" y="5733256"/>
            <a:ext cx="2736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Esfera Celeste</a:t>
            </a:r>
            <a:endParaRPr lang="pt-BR" sz="2800" b="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3" name="Elipse 52"/>
          <p:cNvSpPr>
            <a:spLocks noChangeAspect="1"/>
          </p:cNvSpPr>
          <p:nvPr/>
        </p:nvSpPr>
        <p:spPr bwMode="auto">
          <a:xfrm>
            <a:off x="3017496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grpSp>
        <p:nvGrpSpPr>
          <p:cNvPr id="4" name="Grupo 59"/>
          <p:cNvGrpSpPr/>
          <p:nvPr/>
        </p:nvGrpSpPr>
        <p:grpSpPr>
          <a:xfrm>
            <a:off x="62879" y="2509838"/>
            <a:ext cx="1800000" cy="2322681"/>
            <a:chOff x="62879" y="2357438"/>
            <a:chExt cx="1800000" cy="2322681"/>
          </a:xfrm>
        </p:grpSpPr>
        <p:sp>
          <p:nvSpPr>
            <p:cNvPr id="11293" name="Seta para cima 31"/>
            <p:cNvSpPr>
              <a:spLocks noChangeArrowheads="1"/>
            </p:cNvSpPr>
            <p:nvPr/>
          </p:nvSpPr>
          <p:spPr bwMode="auto">
            <a:xfrm>
              <a:off x="642938" y="2357438"/>
              <a:ext cx="571500" cy="571500"/>
            </a:xfrm>
            <a:prstGeom prst="upArrow">
              <a:avLst>
                <a:gd name="adj1" fmla="val 50000"/>
                <a:gd name="adj2" fmla="val 50000"/>
              </a:avLst>
            </a:prstGeom>
            <a:noFill/>
            <a:ln w="44450" algn="ctr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3068960"/>
              <a:ext cx="1440000" cy="143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Oval 3"/>
            <p:cNvSpPr>
              <a:spLocks noChangeArrowheads="1"/>
            </p:cNvSpPr>
            <p:nvPr/>
          </p:nvSpPr>
          <p:spPr bwMode="auto">
            <a:xfrm>
              <a:off x="62879" y="2880119"/>
              <a:ext cx="1800000" cy="1800000"/>
            </a:xfrm>
            <a:prstGeom prst="ellipse">
              <a:avLst/>
            </a:prstGeom>
            <a:gradFill flip="none" rotWithShape="1">
              <a:gsLst>
                <a:gs pos="50000">
                  <a:srgbClr val="FDDF03">
                    <a:alpha val="83000"/>
                  </a:srgbClr>
                </a:gs>
                <a:gs pos="24000">
                  <a:schemeClr val="bg1">
                    <a:alpha val="0"/>
                  </a:schemeClr>
                </a:gs>
                <a:gs pos="100000">
                  <a:srgbClr val="4D0808">
                    <a:alpha val="1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5" name="Grupo 67"/>
          <p:cNvGrpSpPr/>
          <p:nvPr/>
        </p:nvGrpSpPr>
        <p:grpSpPr>
          <a:xfrm>
            <a:off x="7380312" y="3048344"/>
            <a:ext cx="1800000" cy="2396879"/>
            <a:chOff x="7380312" y="3048344"/>
            <a:chExt cx="1800000" cy="2396879"/>
          </a:xfrm>
        </p:grpSpPr>
        <p:sp>
          <p:nvSpPr>
            <p:cNvPr id="11294" name="Seta para cima 32"/>
            <p:cNvSpPr>
              <a:spLocks noChangeArrowheads="1"/>
            </p:cNvSpPr>
            <p:nvPr/>
          </p:nvSpPr>
          <p:spPr bwMode="auto">
            <a:xfrm rot="10800000">
              <a:off x="8001000" y="4873723"/>
              <a:ext cx="571500" cy="571500"/>
            </a:xfrm>
            <a:prstGeom prst="upArrow">
              <a:avLst>
                <a:gd name="adj1" fmla="val 50000"/>
                <a:gd name="adj2" fmla="val 50000"/>
              </a:avLst>
            </a:prstGeom>
            <a:noFill/>
            <a:ln w="44450" algn="ctr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6" name="Grupo 61"/>
            <p:cNvGrpSpPr/>
            <p:nvPr/>
          </p:nvGrpSpPr>
          <p:grpSpPr>
            <a:xfrm>
              <a:off x="7380312" y="3048344"/>
              <a:ext cx="1800000" cy="1800000"/>
              <a:chOff x="62879" y="2880119"/>
              <a:chExt cx="1800000" cy="1800000"/>
            </a:xfrm>
          </p:grpSpPr>
          <p:pic>
            <p:nvPicPr>
              <p:cNvPr id="65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51520" y="3068960"/>
                <a:ext cx="1440000" cy="1431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7" name="Oval 3"/>
              <p:cNvSpPr>
                <a:spLocks noChangeArrowheads="1"/>
              </p:cNvSpPr>
              <p:nvPr/>
            </p:nvSpPr>
            <p:spPr bwMode="auto">
              <a:xfrm>
                <a:off x="62879" y="2880119"/>
                <a:ext cx="1800000" cy="1800000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FDDF03">
                      <a:alpha val="83000"/>
                    </a:srgbClr>
                  </a:gs>
                  <a:gs pos="24000">
                    <a:schemeClr val="bg1">
                      <a:alpha val="0"/>
                    </a:schemeClr>
                  </a:gs>
                  <a:gs pos="100000">
                    <a:srgbClr val="4D0808">
                      <a:alpha val="1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</p:grpSp>
      <p:sp>
        <p:nvSpPr>
          <p:cNvPr id="70" name="Text Box 21"/>
          <p:cNvSpPr txBox="1">
            <a:spLocks noChangeArrowheads="1"/>
          </p:cNvSpPr>
          <p:nvPr/>
        </p:nvSpPr>
        <p:spPr bwMode="auto">
          <a:xfrm>
            <a:off x="1706194" y="3573934"/>
            <a:ext cx="3603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itchFamily="34" charset="0"/>
              </a:rPr>
              <a:t>L</a:t>
            </a:r>
          </a:p>
        </p:txBody>
      </p:sp>
      <p:sp>
        <p:nvSpPr>
          <p:cNvPr id="591884" name="AutoShape 12"/>
          <p:cNvSpPr>
            <a:spLocks noChangeArrowheads="1"/>
          </p:cNvSpPr>
          <p:nvPr/>
        </p:nvSpPr>
        <p:spPr bwMode="auto">
          <a:xfrm>
            <a:off x="5867400" y="2276475"/>
            <a:ext cx="217488" cy="144463"/>
          </a:xfrm>
          <a:prstGeom prst="star5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0" name="AutoShape 8"/>
          <p:cNvSpPr>
            <a:spLocks noChangeArrowheads="1"/>
          </p:cNvSpPr>
          <p:nvPr/>
        </p:nvSpPr>
        <p:spPr bwMode="auto">
          <a:xfrm>
            <a:off x="2555875" y="2852738"/>
            <a:ext cx="217488" cy="144462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1" name="AutoShape 9"/>
          <p:cNvSpPr>
            <a:spLocks noChangeArrowheads="1"/>
          </p:cNvSpPr>
          <p:nvPr/>
        </p:nvSpPr>
        <p:spPr bwMode="auto">
          <a:xfrm>
            <a:off x="3203575" y="2205038"/>
            <a:ext cx="217488" cy="144462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6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7" name="AutoShape 15"/>
          <p:cNvSpPr>
            <a:spLocks noChangeArrowheads="1"/>
          </p:cNvSpPr>
          <p:nvPr/>
        </p:nvSpPr>
        <p:spPr bwMode="auto">
          <a:xfrm>
            <a:off x="4211638" y="2060575"/>
            <a:ext cx="217487" cy="144463"/>
          </a:xfrm>
          <a:prstGeom prst="star5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3" name="AutoShape 11"/>
          <p:cNvSpPr>
            <a:spLocks noChangeArrowheads="1"/>
          </p:cNvSpPr>
          <p:nvPr/>
        </p:nvSpPr>
        <p:spPr bwMode="auto">
          <a:xfrm>
            <a:off x="5435600" y="1773238"/>
            <a:ext cx="217488" cy="144462"/>
          </a:xfrm>
          <a:prstGeom prst="star5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2" name="AutoShape 10"/>
          <p:cNvSpPr>
            <a:spLocks noChangeArrowheads="1"/>
          </p:cNvSpPr>
          <p:nvPr/>
        </p:nvSpPr>
        <p:spPr bwMode="auto">
          <a:xfrm>
            <a:off x="5724525" y="2781300"/>
            <a:ext cx="217488" cy="144463"/>
          </a:xfrm>
          <a:prstGeom prst="star5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9" name="AutoShape 17"/>
          <p:cNvSpPr>
            <a:spLocks noChangeArrowheads="1"/>
          </p:cNvSpPr>
          <p:nvPr/>
        </p:nvSpPr>
        <p:spPr bwMode="auto">
          <a:xfrm>
            <a:off x="5724525" y="5084763"/>
            <a:ext cx="217488" cy="144462"/>
          </a:xfrm>
          <a:prstGeom prst="star5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92" name="Text Box 20"/>
          <p:cNvSpPr txBox="1">
            <a:spLocks noChangeArrowheads="1"/>
          </p:cNvSpPr>
          <p:nvPr/>
        </p:nvSpPr>
        <p:spPr bwMode="auto">
          <a:xfrm>
            <a:off x="3429000" y="4797425"/>
            <a:ext cx="360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itchFamily="34" charset="0"/>
              </a:rPr>
              <a:t>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18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918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918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91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918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918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918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918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918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91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91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59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00278 -0.192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-0.004 0.19584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9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1000"/>
                                        <p:tgtEl>
                                          <p:spTgt spid="59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1000"/>
                                        <p:tgtEl>
                                          <p:spTgt spid="59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9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1000"/>
                                        <p:tgtEl>
                                          <p:spTgt spid="59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88" grpId="0" animBg="1"/>
      <p:bldP spid="591890" grpId="0" animBg="1"/>
      <p:bldP spid="591876" grpId="0" animBg="1"/>
      <p:bldP spid="591891" grpId="0" animBg="1"/>
      <p:bldP spid="591894" grpId="0"/>
      <p:bldP spid="591895" grpId="0"/>
      <p:bldP spid="11295" grpId="0"/>
      <p:bldP spid="11296" grpId="0"/>
      <p:bldP spid="35" grpId="0" animBg="1"/>
      <p:bldP spid="36" grpId="0"/>
      <p:bldP spid="47" grpId="0" animBg="1"/>
      <p:bldP spid="49" grpId="0" animBg="1"/>
      <p:bldP spid="50" grpId="0" animBg="1"/>
      <p:bldP spid="51" grpId="0" animBg="1"/>
      <p:bldP spid="52" grpId="0"/>
      <p:bldP spid="70" grpId="0"/>
      <p:bldP spid="591884" grpId="0" animBg="1"/>
      <p:bldP spid="591880" grpId="0" animBg="1"/>
      <p:bldP spid="591881" grpId="0" animBg="1"/>
      <p:bldP spid="591886" grpId="0" animBg="1"/>
      <p:bldP spid="591887" grpId="0" animBg="1"/>
      <p:bldP spid="591883" grpId="0" animBg="1"/>
      <p:bldP spid="591882" grpId="0" animBg="1"/>
      <p:bldP spid="591889" grpId="0" animBg="1"/>
      <p:bldP spid="5918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41379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Medidas angulares aproximadas no céu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9458" name="Picture 2" descr="https://bussoladeplasma.files.wordpress.com/2014/07/medida-de-angulo-com-a-mc3a3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52670"/>
            <a:ext cx="8568952" cy="42330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Line 26"/>
          <p:cNvSpPr>
            <a:spLocks noChangeShapeType="1"/>
          </p:cNvSpPr>
          <p:nvPr/>
        </p:nvSpPr>
        <p:spPr bwMode="auto">
          <a:xfrm>
            <a:off x="4644008" y="3933056"/>
            <a:ext cx="0" cy="2304256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2" name="Line 6"/>
          <p:cNvSpPr>
            <a:spLocks noChangeShapeType="1"/>
          </p:cNvSpPr>
          <p:nvPr/>
        </p:nvSpPr>
        <p:spPr bwMode="auto">
          <a:xfrm flipV="1">
            <a:off x="3924300" y="3140968"/>
            <a:ext cx="1439788" cy="1584176"/>
          </a:xfrm>
          <a:prstGeom prst="lin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2" name="Grupo 35"/>
          <p:cNvGrpSpPr>
            <a:grpSpLocks/>
          </p:cNvGrpSpPr>
          <p:nvPr/>
        </p:nvGrpSpPr>
        <p:grpSpPr bwMode="auto">
          <a:xfrm>
            <a:off x="1706194" y="1484784"/>
            <a:ext cx="5665788" cy="4752975"/>
            <a:chOff x="1714480" y="1484313"/>
            <a:chExt cx="5665808" cy="4752975"/>
          </a:xfrm>
        </p:grpSpPr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3337" name="Text Box 20"/>
            <p:cNvSpPr txBox="1">
              <a:spLocks noChangeArrowheads="1"/>
            </p:cNvSpPr>
            <p:nvPr/>
          </p:nvSpPr>
          <p:spPr bwMode="auto">
            <a:xfrm>
              <a:off x="3428992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35" name="Oval 2"/>
            <p:cNvSpPr>
              <a:spLocks noChangeArrowheads="1"/>
            </p:cNvSpPr>
            <p:nvPr/>
          </p:nvSpPr>
          <p:spPr bwMode="auto">
            <a:xfrm>
              <a:off x="2268538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70000">
                  <a:srgbClr val="7030A0"/>
                </a:gs>
                <a:gs pos="65000">
                  <a:schemeClr val="tx1">
                    <a:alpha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333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3339" name="Text Box 22"/>
            <p:cNvSpPr txBox="1">
              <a:spLocks noChangeArrowheads="1"/>
            </p:cNvSpPr>
            <p:nvPr/>
          </p:nvSpPr>
          <p:spPr bwMode="auto">
            <a:xfrm>
              <a:off x="5357818" y="250030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13340" name="Text Box 23"/>
            <p:cNvSpPr txBox="1">
              <a:spLocks noChangeArrowheads="1"/>
            </p:cNvSpPr>
            <p:nvPr/>
          </p:nvSpPr>
          <p:spPr bwMode="auto">
            <a:xfrm>
              <a:off x="7019925" y="364980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3335" name="Arc 4"/>
            <p:cNvSpPr>
              <a:spLocks/>
            </p:cNvSpPr>
            <p:nvPr/>
          </p:nvSpPr>
          <p:spPr bwMode="auto">
            <a:xfrm flipV="1">
              <a:off x="2268538" y="3140968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rgbClr val="339966">
                  <a:alpha val="70000"/>
                </a:srgb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92922" name="Line 26"/>
          <p:cNvSpPr>
            <a:spLocks noChangeShapeType="1"/>
          </p:cNvSpPr>
          <p:nvPr/>
        </p:nvSpPr>
        <p:spPr bwMode="auto">
          <a:xfrm>
            <a:off x="4644008" y="1484313"/>
            <a:ext cx="0" cy="2449512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7" name="Arc 5"/>
          <p:cNvSpPr>
            <a:spLocks/>
          </p:cNvSpPr>
          <p:nvPr/>
        </p:nvSpPr>
        <p:spPr bwMode="auto">
          <a:xfrm flipV="1">
            <a:off x="2268538" y="3853838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3" name="Grupo 28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30" name="Elipse 2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Conector reto 30"/>
            <p:cNvCxnSpPr>
              <a:stCxn id="3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Conector reto 3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Conector reto 35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Conector reto 36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8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5292080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3864112" y="462989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2987823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16200000">
            <a:off x="4042570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4" name="Grupo 28"/>
          <p:cNvGrpSpPr/>
          <p:nvPr/>
        </p:nvGrpSpPr>
        <p:grpSpPr>
          <a:xfrm>
            <a:off x="2555875" y="1773238"/>
            <a:ext cx="3529013" cy="3960812"/>
            <a:chOff x="2555875" y="1773238"/>
            <a:chExt cx="3529013" cy="3960812"/>
          </a:xfrm>
        </p:grpSpPr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AutoShape 9"/>
            <p:cNvSpPr>
              <a:spLocks noChangeArrowheads="1"/>
            </p:cNvSpPr>
            <p:nvPr/>
          </p:nvSpPr>
          <p:spPr bwMode="auto">
            <a:xfrm>
              <a:off x="3203575" y="22050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5" name="AutoShape 10"/>
            <p:cNvSpPr>
              <a:spLocks noChangeArrowheads="1"/>
            </p:cNvSpPr>
            <p:nvPr/>
          </p:nvSpPr>
          <p:spPr bwMode="auto">
            <a:xfrm>
              <a:off x="5724525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6" name="AutoShape 11"/>
            <p:cNvSpPr>
              <a:spLocks noChangeArrowheads="1"/>
            </p:cNvSpPr>
            <p:nvPr/>
          </p:nvSpPr>
          <p:spPr bwMode="auto">
            <a:xfrm>
              <a:off x="5435600" y="1773238"/>
              <a:ext cx="217488" cy="144462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>
              <a:off x="5867400" y="2276475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4211638" y="206057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>
              <a:off x="5292725" y="5516563"/>
              <a:ext cx="217488" cy="144462"/>
            </a:xfrm>
            <a:prstGeom prst="star5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5" name="Grupo 101"/>
          <p:cNvGrpSpPr/>
          <p:nvPr/>
        </p:nvGrpSpPr>
        <p:grpSpPr>
          <a:xfrm rot="18342476">
            <a:off x="4321079" y="1178664"/>
            <a:ext cx="636551" cy="636551"/>
            <a:chOff x="7100825" y="2059484"/>
            <a:chExt cx="636551" cy="636551"/>
          </a:xfrm>
        </p:grpSpPr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59" name="CaixaDeTexto 34"/>
          <p:cNvSpPr txBox="1">
            <a:spLocks noChangeArrowheads="1"/>
          </p:cNvSpPr>
          <p:nvPr/>
        </p:nvSpPr>
        <p:spPr bwMode="auto">
          <a:xfrm>
            <a:off x="4728567" y="1052736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FF00"/>
                </a:solidFill>
                <a:latin typeface="Century Gothic" pitchFamily="34" charset="0"/>
              </a:rPr>
              <a:t>Zênite</a:t>
            </a:r>
            <a:endParaRPr lang="pt-BR" sz="2800" b="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55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5375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Zênite e o Nadir</a:t>
            </a:r>
          </a:p>
        </p:txBody>
      </p:sp>
      <p:grpSp>
        <p:nvGrpSpPr>
          <p:cNvPr id="6" name="Grupo 101"/>
          <p:cNvGrpSpPr/>
          <p:nvPr/>
        </p:nvGrpSpPr>
        <p:grpSpPr>
          <a:xfrm rot="18342476">
            <a:off x="4313577" y="5931192"/>
            <a:ext cx="636551" cy="636551"/>
            <a:chOff x="7100825" y="2059484"/>
            <a:chExt cx="636551" cy="636551"/>
          </a:xfrm>
        </p:grpSpPr>
        <p:sp>
          <p:nvSpPr>
            <p:cNvPr id="61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62" name="Elipse 61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00B0F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63" name="CaixaDeTexto 34"/>
          <p:cNvSpPr txBox="1">
            <a:spLocks noChangeArrowheads="1"/>
          </p:cNvSpPr>
          <p:nvPr/>
        </p:nvSpPr>
        <p:spPr bwMode="auto">
          <a:xfrm>
            <a:off x="3072383" y="6218148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</a:rPr>
              <a:t>Nadir</a:t>
            </a:r>
            <a:endParaRPr lang="pt-BR" sz="2800" b="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592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592922" grpId="0" animBg="1"/>
      <p:bldP spid="59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6"/>
          <p:cNvSpPr>
            <a:spLocks noChangeShapeType="1"/>
          </p:cNvSpPr>
          <p:nvPr/>
        </p:nvSpPr>
        <p:spPr bwMode="auto">
          <a:xfrm flipV="1">
            <a:off x="3924300" y="3140968"/>
            <a:ext cx="1439788" cy="1584176"/>
          </a:xfrm>
          <a:prstGeom prst="lin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" name="Arco 58"/>
          <p:cNvSpPr/>
          <p:nvPr/>
        </p:nvSpPr>
        <p:spPr bwMode="auto">
          <a:xfrm>
            <a:off x="3954451" y="1474845"/>
            <a:ext cx="1404000" cy="4752000"/>
          </a:xfrm>
          <a:prstGeom prst="arc">
            <a:avLst>
              <a:gd name="adj1" fmla="val 16244478"/>
              <a:gd name="adj2" fmla="val 5483612"/>
            </a:avLst>
          </a:prstGeom>
          <a:noFill/>
          <a:ln w="66675" cap="flat" cmpd="sng" algn="ctr">
            <a:solidFill>
              <a:srgbClr val="00FF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grpSp>
        <p:nvGrpSpPr>
          <p:cNvPr id="2" name="Grupo 35"/>
          <p:cNvGrpSpPr>
            <a:grpSpLocks/>
          </p:cNvGrpSpPr>
          <p:nvPr/>
        </p:nvGrpSpPr>
        <p:grpSpPr bwMode="auto">
          <a:xfrm>
            <a:off x="1728063" y="1484784"/>
            <a:ext cx="5665788" cy="4752975"/>
            <a:chOff x="1714480" y="1484313"/>
            <a:chExt cx="5665808" cy="4752975"/>
          </a:xfrm>
        </p:grpSpPr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5" name="Oval 2"/>
            <p:cNvSpPr>
              <a:spLocks noChangeArrowheads="1"/>
            </p:cNvSpPr>
            <p:nvPr/>
          </p:nvSpPr>
          <p:spPr bwMode="auto">
            <a:xfrm>
              <a:off x="2253163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70000">
                  <a:srgbClr val="7030A0"/>
                </a:gs>
                <a:gs pos="65000">
                  <a:schemeClr val="tx1">
                    <a:alpha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3335" name="Arc 4"/>
            <p:cNvSpPr>
              <a:spLocks/>
            </p:cNvSpPr>
            <p:nvPr/>
          </p:nvSpPr>
          <p:spPr bwMode="auto">
            <a:xfrm flipV="1">
              <a:off x="2268538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chemeClr val="accent6">
                  <a:lumMod val="60000"/>
                  <a:lumOff val="40000"/>
                  <a:alpha val="50000"/>
                </a:scheme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3337" name="Text Box 20"/>
            <p:cNvSpPr txBox="1">
              <a:spLocks noChangeArrowheads="1"/>
            </p:cNvSpPr>
            <p:nvPr/>
          </p:nvSpPr>
          <p:spPr bwMode="auto">
            <a:xfrm>
              <a:off x="3428992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333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3339" name="Text Box 22"/>
            <p:cNvSpPr txBox="1">
              <a:spLocks noChangeArrowheads="1"/>
            </p:cNvSpPr>
            <p:nvPr/>
          </p:nvSpPr>
          <p:spPr bwMode="auto">
            <a:xfrm>
              <a:off x="5357818" y="250030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13340" name="Text Box 23"/>
            <p:cNvSpPr txBox="1">
              <a:spLocks noChangeArrowheads="1"/>
            </p:cNvSpPr>
            <p:nvPr/>
          </p:nvSpPr>
          <p:spPr bwMode="auto">
            <a:xfrm>
              <a:off x="7019925" y="364980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</p:grp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3316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Meridiano</a:t>
            </a:r>
          </a:p>
        </p:txBody>
      </p:sp>
      <p:sp>
        <p:nvSpPr>
          <p:cNvPr id="27" name="Arc 5"/>
          <p:cNvSpPr>
            <a:spLocks/>
          </p:cNvSpPr>
          <p:nvPr/>
        </p:nvSpPr>
        <p:spPr bwMode="auto">
          <a:xfrm flipV="1">
            <a:off x="2268538" y="3845561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3" name="Grupo 28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30" name="Elipse 2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Conector reto 30"/>
            <p:cNvCxnSpPr>
              <a:stCxn id="3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Conector reto 3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Conector reto 35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Conector reto 36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8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5259509" y="310267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5" name="Grupo 101"/>
          <p:cNvGrpSpPr/>
          <p:nvPr/>
        </p:nvGrpSpPr>
        <p:grpSpPr>
          <a:xfrm rot="18342476">
            <a:off x="4327967" y="1178664"/>
            <a:ext cx="636551" cy="636551"/>
            <a:chOff x="7100825" y="2059484"/>
            <a:chExt cx="636551" cy="636551"/>
          </a:xfrm>
        </p:grpSpPr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3010815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16200000">
            <a:off x="4027568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55" name="Arc 8"/>
          <p:cNvSpPr>
            <a:spLocks/>
          </p:cNvSpPr>
          <p:nvPr/>
        </p:nvSpPr>
        <p:spPr bwMode="auto">
          <a:xfrm rot="5400000" flipV="1">
            <a:off x="1905311" y="3456949"/>
            <a:ext cx="4716000" cy="792000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3839728" y="462875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4" name="Grupo 28"/>
          <p:cNvGrpSpPr/>
          <p:nvPr/>
        </p:nvGrpSpPr>
        <p:grpSpPr>
          <a:xfrm>
            <a:off x="2555875" y="1773238"/>
            <a:ext cx="3529013" cy="3960812"/>
            <a:chOff x="2555875" y="1773238"/>
            <a:chExt cx="3529013" cy="3960812"/>
          </a:xfrm>
        </p:grpSpPr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AutoShape 9"/>
            <p:cNvSpPr>
              <a:spLocks noChangeArrowheads="1"/>
            </p:cNvSpPr>
            <p:nvPr/>
          </p:nvSpPr>
          <p:spPr bwMode="auto">
            <a:xfrm>
              <a:off x="3203575" y="22050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5" name="AutoShape 10"/>
            <p:cNvSpPr>
              <a:spLocks noChangeArrowheads="1"/>
            </p:cNvSpPr>
            <p:nvPr/>
          </p:nvSpPr>
          <p:spPr bwMode="auto">
            <a:xfrm>
              <a:off x="5724525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6" name="AutoShape 11"/>
            <p:cNvSpPr>
              <a:spLocks noChangeArrowheads="1"/>
            </p:cNvSpPr>
            <p:nvPr/>
          </p:nvSpPr>
          <p:spPr bwMode="auto">
            <a:xfrm>
              <a:off x="5435600" y="1773238"/>
              <a:ext cx="217488" cy="144462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>
              <a:off x="5867400" y="2276475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4211638" y="206057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>
              <a:off x="5292725" y="5516563"/>
              <a:ext cx="217488" cy="144462"/>
            </a:xfrm>
            <a:prstGeom prst="star5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6"/>
          <p:cNvSpPr>
            <a:spLocks noChangeShapeType="1"/>
          </p:cNvSpPr>
          <p:nvPr/>
        </p:nvSpPr>
        <p:spPr bwMode="auto">
          <a:xfrm flipV="1">
            <a:off x="3924300" y="3140968"/>
            <a:ext cx="1439788" cy="1584176"/>
          </a:xfrm>
          <a:prstGeom prst="lin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2" name="Grupo 35"/>
          <p:cNvGrpSpPr>
            <a:grpSpLocks/>
          </p:cNvGrpSpPr>
          <p:nvPr/>
        </p:nvGrpSpPr>
        <p:grpSpPr bwMode="auto">
          <a:xfrm>
            <a:off x="1728063" y="1484784"/>
            <a:ext cx="5665788" cy="4752975"/>
            <a:chOff x="1714480" y="1484313"/>
            <a:chExt cx="5665808" cy="4752975"/>
          </a:xfrm>
        </p:grpSpPr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5" name="Oval 2"/>
            <p:cNvSpPr>
              <a:spLocks noChangeArrowheads="1"/>
            </p:cNvSpPr>
            <p:nvPr/>
          </p:nvSpPr>
          <p:spPr bwMode="auto">
            <a:xfrm>
              <a:off x="2255352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70000">
                  <a:srgbClr val="7030A0"/>
                </a:gs>
                <a:gs pos="65000">
                  <a:schemeClr val="tx1">
                    <a:alpha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3335" name="Arc 4"/>
            <p:cNvSpPr>
              <a:spLocks/>
            </p:cNvSpPr>
            <p:nvPr/>
          </p:nvSpPr>
          <p:spPr bwMode="auto">
            <a:xfrm flipV="1">
              <a:off x="2268538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chemeClr val="accent6">
                  <a:lumMod val="60000"/>
                  <a:lumOff val="40000"/>
                  <a:alpha val="50000"/>
                </a:scheme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3337" name="Text Box 20"/>
            <p:cNvSpPr txBox="1">
              <a:spLocks noChangeArrowheads="1"/>
            </p:cNvSpPr>
            <p:nvPr/>
          </p:nvSpPr>
          <p:spPr bwMode="auto">
            <a:xfrm>
              <a:off x="3428992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333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3339" name="Text Box 22"/>
            <p:cNvSpPr txBox="1">
              <a:spLocks noChangeArrowheads="1"/>
            </p:cNvSpPr>
            <p:nvPr/>
          </p:nvSpPr>
          <p:spPr bwMode="auto">
            <a:xfrm>
              <a:off x="5357818" y="250030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13340" name="Text Box 23"/>
            <p:cNvSpPr txBox="1">
              <a:spLocks noChangeArrowheads="1"/>
            </p:cNvSpPr>
            <p:nvPr/>
          </p:nvSpPr>
          <p:spPr bwMode="auto">
            <a:xfrm>
              <a:off x="7019925" y="364980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</p:grp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3316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Almucântares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7" name="Arc 5"/>
          <p:cNvSpPr>
            <a:spLocks/>
          </p:cNvSpPr>
          <p:nvPr/>
        </p:nvSpPr>
        <p:spPr bwMode="auto">
          <a:xfrm flipV="1">
            <a:off x="2268538" y="3845561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3" name="Grupo 28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30" name="Elipse 2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Conector reto 30"/>
            <p:cNvCxnSpPr>
              <a:stCxn id="3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Conector reto 3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Conector reto 35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Conector reto 36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8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5259509" y="310267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5" name="Grupo 101"/>
          <p:cNvGrpSpPr/>
          <p:nvPr/>
        </p:nvGrpSpPr>
        <p:grpSpPr>
          <a:xfrm rot="18342476">
            <a:off x="4327967" y="1178664"/>
            <a:ext cx="636551" cy="636551"/>
            <a:chOff x="7100825" y="2059484"/>
            <a:chExt cx="636551" cy="636551"/>
          </a:xfrm>
        </p:grpSpPr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2987824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16200000">
            <a:off x="4027568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3839728" y="462875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8" name="Arc 24"/>
          <p:cNvSpPr>
            <a:spLocks noChangeAspect="1"/>
          </p:cNvSpPr>
          <p:nvPr/>
        </p:nvSpPr>
        <p:spPr bwMode="auto">
          <a:xfrm flipV="1">
            <a:off x="3258062" y="1628800"/>
            <a:ext cx="2771577" cy="846204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43200" stroke="0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63500">
            <a:solidFill>
              <a:srgbClr val="00FF00">
                <a:alpha val="40000"/>
              </a:srgbClr>
            </a:solidFill>
            <a:prstDash val="sysDash"/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0" name="Arc 22"/>
          <p:cNvSpPr>
            <a:spLocks/>
          </p:cNvSpPr>
          <p:nvPr/>
        </p:nvSpPr>
        <p:spPr bwMode="auto">
          <a:xfrm flipV="1">
            <a:off x="2321812" y="2718029"/>
            <a:ext cx="4602701" cy="1500188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43200" stroke="0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63500">
            <a:solidFill>
              <a:srgbClr val="00FF00">
                <a:alpha val="40000"/>
              </a:srgbClr>
            </a:solidFill>
            <a:prstDash val="sysDash"/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1" name="Arc 24"/>
          <p:cNvSpPr>
            <a:spLocks/>
          </p:cNvSpPr>
          <p:nvPr/>
        </p:nvSpPr>
        <p:spPr bwMode="auto">
          <a:xfrm flipV="1">
            <a:off x="2683968" y="1969114"/>
            <a:ext cx="3888000" cy="1368000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43200" stroke="0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63500">
            <a:solidFill>
              <a:srgbClr val="00FF00">
                <a:alpha val="40000"/>
              </a:srgbClr>
            </a:solidFill>
            <a:prstDash val="sysDash"/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2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3" name="Arc 25"/>
          <p:cNvSpPr>
            <a:spLocks/>
          </p:cNvSpPr>
          <p:nvPr/>
        </p:nvSpPr>
        <p:spPr bwMode="auto">
          <a:xfrm flipV="1">
            <a:off x="2682726" y="2672093"/>
            <a:ext cx="3888000" cy="648000"/>
          </a:xfrm>
          <a:custGeom>
            <a:avLst/>
            <a:gdLst>
              <a:gd name="T0" fmla="*/ 2147483647 w 43200"/>
              <a:gd name="T1" fmla="*/ 2147483647 h 22362"/>
              <a:gd name="T2" fmla="*/ 2147483647 w 43200"/>
              <a:gd name="T3" fmla="*/ 2147483647 h 22362"/>
              <a:gd name="T4" fmla="*/ 2147483647 w 43200"/>
              <a:gd name="T5" fmla="*/ 2147483647 h 22362"/>
              <a:gd name="T6" fmla="*/ 0 60000 65536"/>
              <a:gd name="T7" fmla="*/ 0 60000 65536"/>
              <a:gd name="T8" fmla="*/ 0 60000 65536"/>
              <a:gd name="T9" fmla="*/ 0 w 43200"/>
              <a:gd name="T10" fmla="*/ 0 h 22362"/>
              <a:gd name="T11" fmla="*/ 43200 w 43200"/>
              <a:gd name="T12" fmla="*/ 22362 h 223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362" fill="none" extrusionOk="0">
                <a:moveTo>
                  <a:pt x="13" y="22361"/>
                </a:moveTo>
                <a:cubicBezTo>
                  <a:pt x="4" y="22108"/>
                  <a:pt x="0" y="218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2362" stroke="0" extrusionOk="0">
                <a:moveTo>
                  <a:pt x="13" y="22361"/>
                </a:moveTo>
                <a:cubicBezTo>
                  <a:pt x="4" y="22108"/>
                  <a:pt x="0" y="218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>
            <a:solidFill>
              <a:srgbClr val="00FF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4" name="Arc 23"/>
          <p:cNvSpPr>
            <a:spLocks/>
          </p:cNvSpPr>
          <p:nvPr/>
        </p:nvSpPr>
        <p:spPr bwMode="auto">
          <a:xfrm flipV="1">
            <a:off x="2336172" y="3444279"/>
            <a:ext cx="4572000" cy="785813"/>
          </a:xfrm>
          <a:custGeom>
            <a:avLst/>
            <a:gdLst>
              <a:gd name="T0" fmla="*/ 2147483647 w 43200"/>
              <a:gd name="T1" fmla="*/ 2147483647 h 22552"/>
              <a:gd name="T2" fmla="*/ 2147483647 w 43200"/>
              <a:gd name="T3" fmla="*/ 2147483647 h 22552"/>
              <a:gd name="T4" fmla="*/ 2147483647 w 43200"/>
              <a:gd name="T5" fmla="*/ 2147483647 h 22552"/>
              <a:gd name="T6" fmla="*/ 0 60000 65536"/>
              <a:gd name="T7" fmla="*/ 0 60000 65536"/>
              <a:gd name="T8" fmla="*/ 0 60000 65536"/>
              <a:gd name="T9" fmla="*/ 0 w 43200"/>
              <a:gd name="T10" fmla="*/ 0 h 22552"/>
              <a:gd name="T11" fmla="*/ 43200 w 43200"/>
              <a:gd name="T12" fmla="*/ 22552 h 225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552" fill="none" extrusionOk="0">
                <a:moveTo>
                  <a:pt x="20" y="22552"/>
                </a:moveTo>
                <a:cubicBezTo>
                  <a:pt x="6" y="22234"/>
                  <a:pt x="0" y="2191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2552" stroke="0" extrusionOk="0">
                <a:moveTo>
                  <a:pt x="20" y="22552"/>
                </a:moveTo>
                <a:cubicBezTo>
                  <a:pt x="6" y="22234"/>
                  <a:pt x="0" y="2191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>
            <a:solidFill>
              <a:srgbClr val="00FF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5" name="Arc 25"/>
          <p:cNvSpPr>
            <a:spLocks noChangeAspect="1"/>
          </p:cNvSpPr>
          <p:nvPr/>
        </p:nvSpPr>
        <p:spPr bwMode="auto">
          <a:xfrm flipV="1">
            <a:off x="3240075" y="1981580"/>
            <a:ext cx="2757570" cy="504055"/>
          </a:xfrm>
          <a:custGeom>
            <a:avLst/>
            <a:gdLst>
              <a:gd name="T0" fmla="*/ 2147483647 w 43200"/>
              <a:gd name="T1" fmla="*/ 2147483647 h 22362"/>
              <a:gd name="T2" fmla="*/ 2147483647 w 43200"/>
              <a:gd name="T3" fmla="*/ 2147483647 h 22362"/>
              <a:gd name="T4" fmla="*/ 2147483647 w 43200"/>
              <a:gd name="T5" fmla="*/ 2147483647 h 22362"/>
              <a:gd name="T6" fmla="*/ 0 60000 65536"/>
              <a:gd name="T7" fmla="*/ 0 60000 65536"/>
              <a:gd name="T8" fmla="*/ 0 60000 65536"/>
              <a:gd name="T9" fmla="*/ 0 w 43200"/>
              <a:gd name="T10" fmla="*/ 0 h 22362"/>
              <a:gd name="T11" fmla="*/ 43200 w 43200"/>
              <a:gd name="T12" fmla="*/ 22362 h 223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362" fill="none" extrusionOk="0">
                <a:moveTo>
                  <a:pt x="13" y="22361"/>
                </a:moveTo>
                <a:cubicBezTo>
                  <a:pt x="4" y="22108"/>
                  <a:pt x="0" y="218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2362" stroke="0" extrusionOk="0">
                <a:moveTo>
                  <a:pt x="13" y="22361"/>
                </a:moveTo>
                <a:cubicBezTo>
                  <a:pt x="4" y="22108"/>
                  <a:pt x="0" y="218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>
            <a:solidFill>
              <a:srgbClr val="00FF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grpSp>
        <p:nvGrpSpPr>
          <p:cNvPr id="4" name="Grupo 28"/>
          <p:cNvGrpSpPr/>
          <p:nvPr/>
        </p:nvGrpSpPr>
        <p:grpSpPr>
          <a:xfrm>
            <a:off x="2555875" y="1773238"/>
            <a:ext cx="3529013" cy="3960812"/>
            <a:chOff x="2555875" y="1773238"/>
            <a:chExt cx="3529013" cy="3960812"/>
          </a:xfrm>
        </p:grpSpPr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AutoShape 9"/>
            <p:cNvSpPr>
              <a:spLocks noChangeArrowheads="1"/>
            </p:cNvSpPr>
            <p:nvPr/>
          </p:nvSpPr>
          <p:spPr bwMode="auto">
            <a:xfrm>
              <a:off x="3203575" y="22050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5" name="AutoShape 10"/>
            <p:cNvSpPr>
              <a:spLocks noChangeArrowheads="1"/>
            </p:cNvSpPr>
            <p:nvPr/>
          </p:nvSpPr>
          <p:spPr bwMode="auto">
            <a:xfrm>
              <a:off x="5724525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6" name="AutoShape 11"/>
            <p:cNvSpPr>
              <a:spLocks noChangeArrowheads="1"/>
            </p:cNvSpPr>
            <p:nvPr/>
          </p:nvSpPr>
          <p:spPr bwMode="auto">
            <a:xfrm>
              <a:off x="5435600" y="1773238"/>
              <a:ext cx="217488" cy="144462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>
              <a:off x="5867400" y="2276475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4211638" y="206057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>
              <a:off x="5292725" y="5516563"/>
              <a:ext cx="217488" cy="144462"/>
            </a:xfrm>
            <a:prstGeom prst="star5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60" grpId="0" animBg="1"/>
      <p:bldP spid="61" grpId="0" animBg="1"/>
      <p:bldP spid="63" grpId="0" animBg="1"/>
      <p:bldP spid="64" grpId="0" animBg="1"/>
      <p:bldP spid="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Arco 138"/>
          <p:cNvSpPr/>
          <p:nvPr/>
        </p:nvSpPr>
        <p:spPr bwMode="auto">
          <a:xfrm rot="8526017">
            <a:off x="3644531" y="1582142"/>
            <a:ext cx="1740598" cy="4669768"/>
          </a:xfrm>
          <a:prstGeom prst="arc">
            <a:avLst>
              <a:gd name="adj1" fmla="val 5400390"/>
              <a:gd name="adj2" fmla="val 9476570"/>
            </a:avLst>
          </a:prstGeom>
          <a:noFill/>
          <a:ln w="50800" cap="flat" cmpd="sng" algn="ctr">
            <a:solidFill>
              <a:srgbClr val="00B0F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6" name="Line 27"/>
          <p:cNvSpPr>
            <a:spLocks noChangeShapeType="1"/>
          </p:cNvSpPr>
          <p:nvPr/>
        </p:nvSpPr>
        <p:spPr bwMode="auto">
          <a:xfrm flipV="1">
            <a:off x="2692288" y="3933056"/>
            <a:ext cx="1800200" cy="136815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Os Polos e Equador Celestes</a:t>
            </a:r>
          </a:p>
        </p:txBody>
      </p:sp>
      <p:sp>
        <p:nvSpPr>
          <p:cNvPr id="13343" name="Text Box 29"/>
          <p:cNvSpPr txBox="1">
            <a:spLocks noChangeArrowheads="1"/>
          </p:cNvSpPr>
          <p:nvPr/>
        </p:nvSpPr>
        <p:spPr bwMode="auto">
          <a:xfrm>
            <a:off x="6437176" y="1340768"/>
            <a:ext cx="2447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Sul (PCS)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13344" name="Text Box 30"/>
          <p:cNvSpPr txBox="1">
            <a:spLocks noChangeArrowheads="1"/>
          </p:cNvSpPr>
          <p:nvPr/>
        </p:nvSpPr>
        <p:spPr bwMode="auto">
          <a:xfrm>
            <a:off x="466514" y="5517232"/>
            <a:ext cx="237591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Norte (PCN)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691680" y="1484337"/>
            <a:ext cx="5665787" cy="4752975"/>
            <a:chOff x="1714480" y="1483866"/>
            <a:chExt cx="5665808" cy="4752975"/>
          </a:xfrm>
        </p:grpSpPr>
        <p:sp>
          <p:nvSpPr>
            <p:cNvPr id="107" name="Oval 2"/>
            <p:cNvSpPr>
              <a:spLocks noChangeArrowheads="1"/>
            </p:cNvSpPr>
            <p:nvPr/>
          </p:nvSpPr>
          <p:spPr bwMode="auto">
            <a:xfrm>
              <a:off x="2289219" y="1483866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chemeClr val="tx1">
                    <a:alpha val="40000"/>
                  </a:schemeClr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09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932709" cy="1596602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08" name="Arc 4"/>
            <p:cNvSpPr>
              <a:spLocks/>
            </p:cNvSpPr>
            <p:nvPr/>
          </p:nvSpPr>
          <p:spPr bwMode="auto">
            <a:xfrm flipV="1">
              <a:off x="2268538" y="3126469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rgbClr val="339966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10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11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12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13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</p:grpSp>
      <p:sp>
        <p:nvSpPr>
          <p:cNvPr id="120" name="Arc 3"/>
          <p:cNvSpPr>
            <a:spLocks/>
          </p:cNvSpPr>
          <p:nvPr/>
        </p:nvSpPr>
        <p:spPr bwMode="auto">
          <a:xfrm rot="20930720" flipV="1">
            <a:off x="2671626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1" name="Arc 5"/>
          <p:cNvSpPr>
            <a:spLocks/>
          </p:cNvSpPr>
          <p:nvPr/>
        </p:nvSpPr>
        <p:spPr bwMode="auto">
          <a:xfrm flipV="1">
            <a:off x="2272432" y="3831016"/>
            <a:ext cx="4644000" cy="900000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2" name="Line 26"/>
          <p:cNvSpPr>
            <a:spLocks noChangeShapeType="1"/>
          </p:cNvSpPr>
          <p:nvPr/>
        </p:nvSpPr>
        <p:spPr bwMode="auto">
          <a:xfrm flipV="1">
            <a:off x="4492488" y="2420887"/>
            <a:ext cx="1944216" cy="1508174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40" name="Arco 139"/>
          <p:cNvSpPr/>
          <p:nvPr/>
        </p:nvSpPr>
        <p:spPr bwMode="auto">
          <a:xfrm rot="8526017">
            <a:off x="3677084" y="1603801"/>
            <a:ext cx="1717118" cy="4669768"/>
          </a:xfrm>
          <a:prstGeom prst="arc">
            <a:avLst>
              <a:gd name="adj1" fmla="val 9733236"/>
              <a:gd name="adj2" fmla="val 14545608"/>
            </a:avLst>
          </a:prstGeom>
          <a:noFill/>
          <a:ln w="50800" cap="flat" cmpd="sng" algn="ctr">
            <a:solidFill>
              <a:srgbClr val="00B0F0">
                <a:alpha val="30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4" name="Elipse 33"/>
          <p:cNvSpPr>
            <a:spLocks noChangeAspect="1"/>
          </p:cNvSpPr>
          <p:nvPr/>
        </p:nvSpPr>
        <p:spPr bwMode="auto">
          <a:xfrm>
            <a:off x="4866814" y="3014204"/>
            <a:ext cx="267870" cy="267870"/>
          </a:xfrm>
          <a:prstGeom prst="ellipse">
            <a:avLst/>
          </a:prstGeom>
          <a:noFill/>
          <a:ln w="349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00FF00"/>
              </a:solidFill>
              <a:effectLst/>
              <a:latin typeface="Arial" charset="0"/>
            </a:endParaRPr>
          </a:p>
        </p:txBody>
      </p:sp>
      <p:grpSp>
        <p:nvGrpSpPr>
          <p:cNvPr id="3" name="Grupo 25"/>
          <p:cNvGrpSpPr/>
          <p:nvPr/>
        </p:nvGrpSpPr>
        <p:grpSpPr>
          <a:xfrm>
            <a:off x="4420480" y="3313216"/>
            <a:ext cx="288032" cy="648072"/>
            <a:chOff x="4499992" y="3313216"/>
            <a:chExt cx="288032" cy="648072"/>
          </a:xfrm>
        </p:grpSpPr>
        <p:sp>
          <p:nvSpPr>
            <p:cNvPr id="27" name="Elipse 2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28" name="Conector reto 27"/>
            <p:cNvCxnSpPr>
              <a:stCxn id="2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9" name="Conector reto 28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0" name="Conector reto 29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1" name="Conector reto 30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4928348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2189373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6869893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3" name="Lua 52"/>
          <p:cNvSpPr/>
          <p:nvPr/>
        </p:nvSpPr>
        <p:spPr bwMode="auto">
          <a:xfrm rot="16200000">
            <a:off x="4040269" y="3793777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5" name="Grupo 101"/>
          <p:cNvGrpSpPr/>
          <p:nvPr/>
        </p:nvGrpSpPr>
        <p:grpSpPr>
          <a:xfrm rot="18342476">
            <a:off x="6138088" y="2109300"/>
            <a:ext cx="636551" cy="636551"/>
            <a:chOff x="7100825" y="2059484"/>
            <a:chExt cx="636551" cy="636551"/>
          </a:xfrm>
        </p:grpSpPr>
        <p:sp>
          <p:nvSpPr>
            <p:cNvPr id="54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5" name="Elipse 54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6" name="Grupo 101"/>
          <p:cNvGrpSpPr/>
          <p:nvPr/>
        </p:nvGrpSpPr>
        <p:grpSpPr>
          <a:xfrm rot="18342476">
            <a:off x="2383123" y="4995088"/>
            <a:ext cx="636551" cy="636551"/>
            <a:chOff x="7100825" y="2059484"/>
            <a:chExt cx="636551" cy="636551"/>
          </a:xfrm>
        </p:grpSpPr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59" name="CaixaDeTexto 58"/>
          <p:cNvSpPr txBox="1"/>
          <p:nvPr/>
        </p:nvSpPr>
        <p:spPr>
          <a:xfrm>
            <a:off x="5428592" y="585810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 Celeste</a:t>
            </a:r>
            <a:endParaRPr lang="pt-BR" sz="28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0" name="Arco 59"/>
          <p:cNvSpPr/>
          <p:nvPr/>
        </p:nvSpPr>
        <p:spPr bwMode="auto">
          <a:xfrm rot="8526017">
            <a:off x="3677147" y="1600926"/>
            <a:ext cx="1717118" cy="4669768"/>
          </a:xfrm>
          <a:prstGeom prst="arc">
            <a:avLst>
              <a:gd name="adj1" fmla="val 14620940"/>
              <a:gd name="adj2" fmla="val 16153498"/>
            </a:avLst>
          </a:prstGeom>
          <a:noFill/>
          <a:ln w="50800" cap="flat" cmpd="sng" algn="ctr">
            <a:solidFill>
              <a:srgbClr val="00B0F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2" name="Retângulo 61"/>
          <p:cNvSpPr/>
          <p:nvPr/>
        </p:nvSpPr>
        <p:spPr>
          <a:xfrm rot="21515074">
            <a:off x="5156665" y="3152422"/>
            <a:ext cx="936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0" i="1" dirty="0" smtClean="0">
                <a:solidFill>
                  <a:srgbClr val="00FF00"/>
                </a:solidFill>
                <a:latin typeface="+mj-lt"/>
                <a:cs typeface="Times New Roman" pitchFamily="18" charset="0"/>
              </a:rPr>
              <a:t>φ</a:t>
            </a:r>
            <a:endParaRPr lang="pt-BR" sz="4000" b="0" i="1" dirty="0">
              <a:solidFill>
                <a:srgbClr val="00FF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2987823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138" name="Arco 137"/>
          <p:cNvSpPr/>
          <p:nvPr/>
        </p:nvSpPr>
        <p:spPr bwMode="auto">
          <a:xfrm rot="8526017">
            <a:off x="3662613" y="1582833"/>
            <a:ext cx="1750374" cy="4669769"/>
          </a:xfrm>
          <a:prstGeom prst="arc">
            <a:avLst>
              <a:gd name="adj1" fmla="val 16218021"/>
              <a:gd name="adj2" fmla="val 5380108"/>
            </a:avLst>
          </a:prstGeom>
          <a:noFill/>
          <a:ln w="1016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5" name="Elipse 34"/>
          <p:cNvSpPr>
            <a:spLocks noChangeAspect="1"/>
          </p:cNvSpPr>
          <p:nvPr/>
        </p:nvSpPr>
        <p:spPr bwMode="auto">
          <a:xfrm>
            <a:off x="3916424" y="4589753"/>
            <a:ext cx="278585" cy="278585"/>
          </a:xfrm>
          <a:prstGeom prst="ellipse">
            <a:avLst/>
          </a:prstGeom>
          <a:noFill/>
          <a:ln w="349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Oval 25"/>
          <p:cNvSpPr>
            <a:spLocks noChangeArrowheads="1"/>
          </p:cNvSpPr>
          <p:nvPr/>
        </p:nvSpPr>
        <p:spPr bwMode="auto">
          <a:xfrm>
            <a:off x="3989573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1" name="AutoShape 7"/>
          <p:cNvSpPr>
            <a:spLocks noChangeArrowheads="1"/>
          </p:cNvSpPr>
          <p:nvPr/>
        </p:nvSpPr>
        <p:spPr bwMode="auto">
          <a:xfrm rot="20268395">
            <a:off x="4483914" y="2806406"/>
            <a:ext cx="1543596" cy="1764576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grpSp>
        <p:nvGrpSpPr>
          <p:cNvPr id="4" name="Grupo 32"/>
          <p:cNvGrpSpPr/>
          <p:nvPr/>
        </p:nvGrpSpPr>
        <p:grpSpPr>
          <a:xfrm flipH="1">
            <a:off x="2548272" y="1772816"/>
            <a:ext cx="3960440" cy="4033515"/>
            <a:chOff x="2555875" y="1700535"/>
            <a:chExt cx="3805696" cy="4033515"/>
          </a:xfrm>
        </p:grpSpPr>
        <p:sp>
          <p:nvSpPr>
            <p:cNvPr id="37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5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6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6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8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0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1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2" name="AutoShape 15"/>
            <p:cNvSpPr>
              <a:spLocks noChangeArrowheads="1"/>
            </p:cNvSpPr>
            <p:nvPr/>
          </p:nvSpPr>
          <p:spPr bwMode="auto">
            <a:xfrm>
              <a:off x="3999056" y="170053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16" grpId="0" animBg="1"/>
      <p:bldP spid="13343" grpId="0"/>
      <p:bldP spid="13344" grpId="0"/>
      <p:bldP spid="122" grpId="0" animBg="1"/>
      <p:bldP spid="140" grpId="0" animBg="1"/>
      <p:bldP spid="34" grpId="0" animBg="1"/>
      <p:bldP spid="34" grpId="1" animBg="1"/>
      <p:bldP spid="59" grpId="0"/>
      <p:bldP spid="60" grpId="0" animBg="1"/>
      <p:bldP spid="62" grpId="0"/>
      <p:bldP spid="138" grpId="0" animBg="1"/>
      <p:bldP spid="35" grpId="0" animBg="1"/>
      <p:bldP spid="35" grpId="1" animBg="1"/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539750" y="19776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Eclíptica</a:t>
            </a:r>
          </a:p>
        </p:txBody>
      </p:sp>
      <p:sp>
        <p:nvSpPr>
          <p:cNvPr id="120" name="Arc 3"/>
          <p:cNvSpPr>
            <a:spLocks/>
          </p:cNvSpPr>
          <p:nvPr/>
        </p:nvSpPr>
        <p:spPr bwMode="auto">
          <a:xfrm rot="20930720" flipV="1">
            <a:off x="267856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6" name="Arco 75"/>
          <p:cNvSpPr/>
          <p:nvPr/>
        </p:nvSpPr>
        <p:spPr bwMode="auto">
          <a:xfrm rot="8526017">
            <a:off x="3652035" y="1582142"/>
            <a:ext cx="1740598" cy="4669768"/>
          </a:xfrm>
          <a:prstGeom prst="arc">
            <a:avLst>
              <a:gd name="adj1" fmla="val 5400390"/>
              <a:gd name="adj2" fmla="val 9476570"/>
            </a:avLst>
          </a:prstGeom>
          <a:noFill/>
          <a:ln w="50800" cap="flat" cmpd="sng" algn="ctr">
            <a:solidFill>
              <a:srgbClr val="00B0F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7" name="Line 27"/>
          <p:cNvSpPr>
            <a:spLocks noChangeShapeType="1"/>
          </p:cNvSpPr>
          <p:nvPr/>
        </p:nvSpPr>
        <p:spPr bwMode="auto">
          <a:xfrm flipV="1">
            <a:off x="2699792" y="3933056"/>
            <a:ext cx="1800200" cy="136815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714525" y="1484784"/>
            <a:ext cx="5665787" cy="4752975"/>
            <a:chOff x="1714480" y="1483866"/>
            <a:chExt cx="5665808" cy="4752975"/>
          </a:xfrm>
        </p:grpSpPr>
        <p:sp>
          <p:nvSpPr>
            <p:cNvPr id="83" name="Oval 2"/>
            <p:cNvSpPr>
              <a:spLocks noChangeArrowheads="1"/>
            </p:cNvSpPr>
            <p:nvPr/>
          </p:nvSpPr>
          <p:spPr bwMode="auto">
            <a:xfrm>
              <a:off x="2289219" y="1483866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chemeClr val="tx1">
                    <a:alpha val="40000"/>
                  </a:schemeClr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84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932709" cy="1596602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85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86" name="Arc 4"/>
            <p:cNvSpPr>
              <a:spLocks/>
            </p:cNvSpPr>
            <p:nvPr/>
          </p:nvSpPr>
          <p:spPr bwMode="auto">
            <a:xfrm flipV="1">
              <a:off x="2268538" y="3126469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rgbClr val="339966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8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89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90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</p:grpSp>
      <p:sp>
        <p:nvSpPr>
          <p:cNvPr id="91" name="Arc 3"/>
          <p:cNvSpPr>
            <a:spLocks/>
          </p:cNvSpPr>
          <p:nvPr/>
        </p:nvSpPr>
        <p:spPr bwMode="auto">
          <a:xfrm rot="20930720" flipV="1">
            <a:off x="2679130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" name="Arc 5"/>
          <p:cNvSpPr>
            <a:spLocks/>
          </p:cNvSpPr>
          <p:nvPr/>
        </p:nvSpPr>
        <p:spPr bwMode="auto">
          <a:xfrm flipV="1">
            <a:off x="2279936" y="3831016"/>
            <a:ext cx="4644000" cy="900000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3" name="Line 26"/>
          <p:cNvSpPr>
            <a:spLocks noChangeShapeType="1"/>
          </p:cNvSpPr>
          <p:nvPr/>
        </p:nvSpPr>
        <p:spPr bwMode="auto">
          <a:xfrm flipV="1">
            <a:off x="4499992" y="2420887"/>
            <a:ext cx="1944216" cy="1508174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4" name="Arco 93"/>
          <p:cNvSpPr/>
          <p:nvPr/>
        </p:nvSpPr>
        <p:spPr bwMode="auto">
          <a:xfrm rot="8526017">
            <a:off x="3684588" y="1603801"/>
            <a:ext cx="1717118" cy="4669768"/>
          </a:xfrm>
          <a:prstGeom prst="arc">
            <a:avLst>
              <a:gd name="adj1" fmla="val 9733236"/>
              <a:gd name="adj2" fmla="val 14545608"/>
            </a:avLst>
          </a:prstGeom>
          <a:noFill/>
          <a:ln w="50800" cap="flat" cmpd="sng" algn="ctr">
            <a:solidFill>
              <a:srgbClr val="00B0F0">
                <a:alpha val="30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25"/>
          <p:cNvGrpSpPr/>
          <p:nvPr/>
        </p:nvGrpSpPr>
        <p:grpSpPr>
          <a:xfrm>
            <a:off x="4427984" y="3313216"/>
            <a:ext cx="288032" cy="648072"/>
            <a:chOff x="4499992" y="3313216"/>
            <a:chExt cx="288032" cy="648072"/>
          </a:xfrm>
        </p:grpSpPr>
        <p:sp>
          <p:nvSpPr>
            <p:cNvPr id="100" name="Elipse 9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101" name="Conector reto 100"/>
            <p:cNvCxnSpPr>
              <a:stCxn id="10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2" name="Conector reto 10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3" name="Conector reto 10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4" name="Conector reto 103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5" name="Conector reto 104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125" name="Oval 25"/>
          <p:cNvSpPr>
            <a:spLocks noChangeArrowheads="1"/>
          </p:cNvSpPr>
          <p:nvPr/>
        </p:nvSpPr>
        <p:spPr bwMode="auto">
          <a:xfrm>
            <a:off x="4935852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26" name="Oval 25"/>
          <p:cNvSpPr>
            <a:spLocks noChangeArrowheads="1"/>
          </p:cNvSpPr>
          <p:nvPr/>
        </p:nvSpPr>
        <p:spPr bwMode="auto">
          <a:xfrm>
            <a:off x="2196877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27" name="Oval 25"/>
          <p:cNvSpPr>
            <a:spLocks noChangeArrowheads="1"/>
          </p:cNvSpPr>
          <p:nvPr/>
        </p:nvSpPr>
        <p:spPr bwMode="auto">
          <a:xfrm>
            <a:off x="6877397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28" name="Lua 127"/>
          <p:cNvSpPr/>
          <p:nvPr/>
        </p:nvSpPr>
        <p:spPr bwMode="auto">
          <a:xfrm rot="16200000">
            <a:off x="4070392" y="3820672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5" name="Grupo 101"/>
          <p:cNvGrpSpPr/>
          <p:nvPr/>
        </p:nvGrpSpPr>
        <p:grpSpPr>
          <a:xfrm rot="18342476">
            <a:off x="6145592" y="2109300"/>
            <a:ext cx="636551" cy="636551"/>
            <a:chOff x="7100825" y="2059484"/>
            <a:chExt cx="636551" cy="636551"/>
          </a:xfrm>
        </p:grpSpPr>
        <p:sp>
          <p:nvSpPr>
            <p:cNvPr id="130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131" name="Elipse 130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6" name="Grupo 101"/>
          <p:cNvGrpSpPr/>
          <p:nvPr/>
        </p:nvGrpSpPr>
        <p:grpSpPr>
          <a:xfrm rot="18342476">
            <a:off x="2390627" y="4995088"/>
            <a:ext cx="636551" cy="636551"/>
            <a:chOff x="7100825" y="2059484"/>
            <a:chExt cx="636551" cy="636551"/>
          </a:xfrm>
        </p:grpSpPr>
        <p:sp>
          <p:nvSpPr>
            <p:cNvPr id="133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134" name="Elipse 133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135" name="CaixaDeTexto 134"/>
          <p:cNvSpPr txBox="1"/>
          <p:nvPr/>
        </p:nvSpPr>
        <p:spPr>
          <a:xfrm>
            <a:off x="3491880" y="621814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Eclíptica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36" name="Arco 135"/>
          <p:cNvSpPr/>
          <p:nvPr/>
        </p:nvSpPr>
        <p:spPr bwMode="auto">
          <a:xfrm rot="8526017">
            <a:off x="3684651" y="1600926"/>
            <a:ext cx="1717118" cy="4669768"/>
          </a:xfrm>
          <a:prstGeom prst="arc">
            <a:avLst>
              <a:gd name="adj1" fmla="val 14620940"/>
              <a:gd name="adj2" fmla="val 16153498"/>
            </a:avLst>
          </a:prstGeom>
          <a:noFill/>
          <a:ln w="50800" cap="flat" cmpd="sng" algn="ctr">
            <a:solidFill>
              <a:srgbClr val="00B0F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1" name="Elipse 140"/>
          <p:cNvSpPr>
            <a:spLocks noChangeAspect="1"/>
          </p:cNvSpPr>
          <p:nvPr/>
        </p:nvSpPr>
        <p:spPr bwMode="auto">
          <a:xfrm>
            <a:off x="3026736" y="1780744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142" name="Arco 141"/>
          <p:cNvSpPr/>
          <p:nvPr/>
        </p:nvSpPr>
        <p:spPr bwMode="auto">
          <a:xfrm rot="8526017">
            <a:off x="3670117" y="1582833"/>
            <a:ext cx="1750374" cy="4669769"/>
          </a:xfrm>
          <a:prstGeom prst="arc">
            <a:avLst>
              <a:gd name="adj1" fmla="val 16218021"/>
              <a:gd name="adj2" fmla="val 5380108"/>
            </a:avLst>
          </a:prstGeom>
          <a:noFill/>
          <a:ln w="1016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4" name="Oval 25"/>
          <p:cNvSpPr>
            <a:spLocks noChangeArrowheads="1"/>
          </p:cNvSpPr>
          <p:nvPr/>
        </p:nvSpPr>
        <p:spPr bwMode="auto">
          <a:xfrm>
            <a:off x="3997077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2" name="Arco 71"/>
          <p:cNvSpPr/>
          <p:nvPr/>
        </p:nvSpPr>
        <p:spPr bwMode="auto">
          <a:xfrm rot="10200000">
            <a:off x="3563786" y="1554095"/>
            <a:ext cx="1895878" cy="4669768"/>
          </a:xfrm>
          <a:prstGeom prst="arc">
            <a:avLst>
              <a:gd name="adj1" fmla="val 8848445"/>
              <a:gd name="adj2" fmla="val 13558904"/>
            </a:avLst>
          </a:prstGeom>
          <a:noFill/>
          <a:ln w="50800" cap="flat" cmpd="sng" algn="ctr">
            <a:solidFill>
              <a:schemeClr val="bg1">
                <a:alpha val="38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7" name="Grupo 136"/>
          <p:cNvGrpSpPr/>
          <p:nvPr/>
        </p:nvGrpSpPr>
        <p:grpSpPr>
          <a:xfrm rot="1602709">
            <a:off x="3542718" y="1528348"/>
            <a:ext cx="1987539" cy="4740666"/>
            <a:chOff x="8369875" y="1321061"/>
            <a:chExt cx="1669410" cy="4596442"/>
          </a:xfrm>
        </p:grpSpPr>
        <p:sp>
          <p:nvSpPr>
            <p:cNvPr id="32" name="Arco 31"/>
            <p:cNvSpPr/>
            <p:nvPr/>
          </p:nvSpPr>
          <p:spPr bwMode="auto">
            <a:xfrm rot="8526017">
              <a:off x="8397434" y="1389802"/>
              <a:ext cx="1592420" cy="4527701"/>
            </a:xfrm>
            <a:prstGeom prst="arc">
              <a:avLst>
                <a:gd name="adj1" fmla="val 13722964"/>
                <a:gd name="adj2" fmla="val 16153498"/>
              </a:avLst>
            </a:prstGeom>
            <a:noFill/>
            <a:ln w="50800" cap="flat" cmpd="sng" algn="ctr">
              <a:solidFill>
                <a:schemeClr val="bg1">
                  <a:alpha val="60000"/>
                </a:scheme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Arco 30"/>
            <p:cNvSpPr/>
            <p:nvPr/>
          </p:nvSpPr>
          <p:spPr bwMode="auto">
            <a:xfrm rot="8526017">
              <a:off x="8369875" y="1351639"/>
              <a:ext cx="1614195" cy="4527699"/>
            </a:xfrm>
            <a:prstGeom prst="arc">
              <a:avLst>
                <a:gd name="adj1" fmla="val 5400390"/>
                <a:gd name="adj2" fmla="val 8987916"/>
              </a:avLst>
            </a:prstGeom>
            <a:noFill/>
            <a:ln w="50800" cap="flat" cmpd="sng" algn="ctr">
              <a:solidFill>
                <a:schemeClr val="bg1">
                  <a:alpha val="60000"/>
                </a:scheme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Arco 29"/>
            <p:cNvSpPr/>
            <p:nvPr/>
          </p:nvSpPr>
          <p:spPr bwMode="auto">
            <a:xfrm rot="8526017">
              <a:off x="8416025" y="1321061"/>
              <a:ext cx="1623260" cy="4527700"/>
            </a:xfrm>
            <a:prstGeom prst="arc">
              <a:avLst>
                <a:gd name="adj1" fmla="val 16218021"/>
                <a:gd name="adj2" fmla="val 5380108"/>
              </a:avLst>
            </a:prstGeom>
            <a:noFill/>
            <a:ln w="1016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" name="Grupo 54"/>
          <p:cNvGrpSpPr/>
          <p:nvPr/>
        </p:nvGrpSpPr>
        <p:grpSpPr>
          <a:xfrm>
            <a:off x="3102656" y="2276872"/>
            <a:ext cx="864096" cy="899960"/>
            <a:chOff x="7618448" y="2832375"/>
            <a:chExt cx="864096" cy="899960"/>
          </a:xfrm>
        </p:grpSpPr>
        <p:grpSp>
          <p:nvGrpSpPr>
            <p:cNvPr id="9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62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3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4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71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61" name="Elipse 60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47" name="Text Box 20"/>
          <p:cNvSpPr txBox="1">
            <a:spLocks noChangeArrowheads="1"/>
          </p:cNvSpPr>
          <p:nvPr/>
        </p:nvSpPr>
        <p:spPr bwMode="auto">
          <a:xfrm>
            <a:off x="3691937" y="4797896"/>
            <a:ext cx="3603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itchFamily="34" charset="0"/>
              </a:rPr>
              <a:t>O</a:t>
            </a:r>
          </a:p>
        </p:txBody>
      </p:sp>
      <p:cxnSp>
        <p:nvCxnSpPr>
          <p:cNvPr id="36" name="Conector de seta reta 35"/>
          <p:cNvCxnSpPr/>
          <p:nvPr/>
        </p:nvCxnSpPr>
        <p:spPr bwMode="auto">
          <a:xfrm flipV="1">
            <a:off x="3577528" y="2060848"/>
            <a:ext cx="72008" cy="432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98" name="Texto explicativo retangular 97"/>
          <p:cNvSpPr/>
          <p:nvPr/>
        </p:nvSpPr>
        <p:spPr bwMode="auto">
          <a:xfrm>
            <a:off x="6444208" y="620688"/>
            <a:ext cx="2376264" cy="1008112"/>
          </a:xfrm>
          <a:prstGeom prst="wedgeRectCallout">
            <a:avLst>
              <a:gd name="adj1" fmla="val -169154"/>
              <a:gd name="adj2" fmla="val 106063"/>
            </a:avLst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</a:rPr>
              <a:t>Movimento anual!</a:t>
            </a:r>
          </a:p>
        </p:txBody>
      </p:sp>
      <p:grpSp>
        <p:nvGrpSpPr>
          <p:cNvPr id="4" name="Grupo 32"/>
          <p:cNvGrpSpPr/>
          <p:nvPr/>
        </p:nvGrpSpPr>
        <p:grpSpPr>
          <a:xfrm flipH="1">
            <a:off x="2555776" y="1772816"/>
            <a:ext cx="3960440" cy="4033515"/>
            <a:chOff x="2555875" y="1700535"/>
            <a:chExt cx="3805696" cy="4033515"/>
          </a:xfrm>
        </p:grpSpPr>
        <p:sp>
          <p:nvSpPr>
            <p:cNvPr id="110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3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5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7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8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9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2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24" name="AutoShape 15"/>
            <p:cNvSpPr>
              <a:spLocks noChangeArrowheads="1"/>
            </p:cNvSpPr>
            <p:nvPr/>
          </p:nvSpPr>
          <p:spPr bwMode="auto">
            <a:xfrm>
              <a:off x="3999056" y="170053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72" grpId="0" animBg="1"/>
      <p:bldP spid="9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Arco 67"/>
          <p:cNvSpPr/>
          <p:nvPr/>
        </p:nvSpPr>
        <p:spPr bwMode="auto">
          <a:xfrm rot="8526017">
            <a:off x="4376930" y="1223563"/>
            <a:ext cx="1641871" cy="4527699"/>
          </a:xfrm>
          <a:prstGeom prst="arc">
            <a:avLst>
              <a:gd name="adj1" fmla="val 11662667"/>
              <a:gd name="adj2" fmla="val 14865733"/>
            </a:avLst>
          </a:prstGeom>
          <a:noFill/>
          <a:ln w="63500" cap="flat" cmpd="sng" algn="ctr">
            <a:solidFill>
              <a:srgbClr val="00CC99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7" name="Arco 66"/>
          <p:cNvSpPr/>
          <p:nvPr/>
        </p:nvSpPr>
        <p:spPr bwMode="auto">
          <a:xfrm rot="8526017">
            <a:off x="3842346" y="1544221"/>
            <a:ext cx="1637361" cy="4669768"/>
          </a:xfrm>
          <a:prstGeom prst="arc">
            <a:avLst>
              <a:gd name="adj1" fmla="val 9154968"/>
              <a:gd name="adj2" fmla="val 14585435"/>
            </a:avLst>
          </a:prstGeom>
          <a:noFill/>
          <a:ln w="63500" cap="flat" cmpd="sng" algn="ctr">
            <a:solidFill>
              <a:srgbClr val="00B0F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763688" y="1484784"/>
            <a:ext cx="5665787" cy="4752975"/>
            <a:chOff x="1714480" y="1555874"/>
            <a:chExt cx="5665808" cy="4752975"/>
          </a:xfrm>
        </p:grpSpPr>
        <p:sp>
          <p:nvSpPr>
            <p:cNvPr id="42" name="Oval 2"/>
            <p:cNvSpPr>
              <a:spLocks noChangeArrowheads="1"/>
            </p:cNvSpPr>
            <p:nvPr/>
          </p:nvSpPr>
          <p:spPr bwMode="auto">
            <a:xfrm>
              <a:off x="2289552" y="1555874"/>
              <a:ext cx="4681532" cy="4752975"/>
            </a:xfrm>
            <a:prstGeom prst="ellipse">
              <a:avLst/>
            </a:prstGeom>
            <a:gradFill flip="none" rotWithShape="1">
              <a:gsLst>
                <a:gs pos="65000">
                  <a:schemeClr val="tx1">
                    <a:alpha val="3000"/>
                  </a:schemeClr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8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6419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6420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6421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16416" name="Arc 4"/>
            <p:cNvSpPr>
              <a:spLocks/>
            </p:cNvSpPr>
            <p:nvPr/>
          </p:nvSpPr>
          <p:spPr bwMode="auto">
            <a:xfrm flipV="1">
              <a:off x="2300393" y="3140497"/>
              <a:ext cx="4679943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60000"/>
              </a:srgbClr>
            </a:solidFill>
            <a:ln w="63500" cap="rnd">
              <a:solidFill>
                <a:srgbClr val="339966">
                  <a:alpha val="36000"/>
                </a:srgb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6388" name="Line 27"/>
          <p:cNvSpPr>
            <a:spLocks noChangeShapeType="1"/>
          </p:cNvSpPr>
          <p:nvPr/>
        </p:nvSpPr>
        <p:spPr bwMode="auto">
          <a:xfrm flipV="1">
            <a:off x="2771800" y="3933056"/>
            <a:ext cx="1800200" cy="136815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390" name="Text Box 29"/>
          <p:cNvSpPr txBox="1">
            <a:spLocks noChangeArrowheads="1"/>
          </p:cNvSpPr>
          <p:nvPr/>
        </p:nvSpPr>
        <p:spPr bwMode="auto">
          <a:xfrm>
            <a:off x="6804174" y="2060575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itchFamily="34" charset="0"/>
              </a:rPr>
              <a:t>PCS</a:t>
            </a:r>
          </a:p>
        </p:txBody>
      </p:sp>
      <p:sp>
        <p:nvSpPr>
          <p:cNvPr id="16391" name="Text Box 30"/>
          <p:cNvSpPr txBox="1">
            <a:spLocks noChangeArrowheads="1"/>
          </p:cNvSpPr>
          <p:nvPr/>
        </p:nvSpPr>
        <p:spPr bwMode="auto">
          <a:xfrm>
            <a:off x="2124075" y="5516563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>
                <a:solidFill>
                  <a:srgbClr val="FFFF00"/>
                </a:solidFill>
                <a:latin typeface="Century Gothic" pitchFamily="34" charset="0"/>
              </a:rPr>
              <a:t>PCN</a:t>
            </a:r>
          </a:p>
        </p:txBody>
      </p:sp>
      <p:sp>
        <p:nvSpPr>
          <p:cNvPr id="16393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Trajetória diária dos astros</a:t>
            </a:r>
          </a:p>
        </p:txBody>
      </p:sp>
      <p:sp>
        <p:nvSpPr>
          <p:cNvPr id="16408" name="Arc 5"/>
          <p:cNvSpPr>
            <a:spLocks/>
          </p:cNvSpPr>
          <p:nvPr/>
        </p:nvSpPr>
        <p:spPr bwMode="auto">
          <a:xfrm flipV="1">
            <a:off x="2368152" y="3789040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 flipV="1">
            <a:off x="4572000" y="2348879"/>
            <a:ext cx="2016224" cy="1580183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0" name="Oval 25"/>
          <p:cNvSpPr>
            <a:spLocks noChangeArrowheads="1"/>
          </p:cNvSpPr>
          <p:nvPr/>
        </p:nvSpPr>
        <p:spPr bwMode="auto">
          <a:xfrm>
            <a:off x="4932040" y="299695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4" name="Elipse 63"/>
          <p:cNvSpPr>
            <a:spLocks noChangeAspect="1"/>
          </p:cNvSpPr>
          <p:nvPr/>
        </p:nvSpPr>
        <p:spPr bwMode="auto">
          <a:xfrm>
            <a:off x="3034411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29" name="Arco 28"/>
          <p:cNvSpPr/>
          <p:nvPr/>
        </p:nvSpPr>
        <p:spPr bwMode="auto">
          <a:xfrm rot="8478773">
            <a:off x="5928396" y="1603615"/>
            <a:ext cx="653543" cy="2090939"/>
          </a:xfrm>
          <a:prstGeom prst="arc">
            <a:avLst>
              <a:gd name="adj1" fmla="val 15935858"/>
              <a:gd name="adj2" fmla="val 5938355"/>
            </a:avLst>
          </a:prstGeom>
          <a:noFill/>
          <a:ln w="101600" cap="flat" cmpd="sng" algn="ctr">
            <a:solidFill>
              <a:srgbClr val="00CC99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1" name="Arco 30"/>
          <p:cNvSpPr/>
          <p:nvPr/>
        </p:nvSpPr>
        <p:spPr bwMode="auto">
          <a:xfrm rot="8578539">
            <a:off x="5927739" y="1614779"/>
            <a:ext cx="653543" cy="2090939"/>
          </a:xfrm>
          <a:prstGeom prst="arc">
            <a:avLst>
              <a:gd name="adj1" fmla="val 5896601"/>
              <a:gd name="adj2" fmla="val 15934776"/>
            </a:avLst>
          </a:prstGeom>
          <a:noFill/>
          <a:ln w="63500" cap="flat" cmpd="sng" algn="ctr">
            <a:solidFill>
              <a:srgbClr val="00CC99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38"/>
          <p:cNvGrpSpPr/>
          <p:nvPr/>
        </p:nvGrpSpPr>
        <p:grpSpPr>
          <a:xfrm>
            <a:off x="5928959" y="1614962"/>
            <a:ext cx="671678" cy="2102070"/>
            <a:chOff x="5563197" y="1603648"/>
            <a:chExt cx="671678" cy="2102070"/>
          </a:xfrm>
        </p:grpSpPr>
        <p:sp>
          <p:nvSpPr>
            <p:cNvPr id="37" name="Arco 36"/>
            <p:cNvSpPr/>
            <p:nvPr/>
          </p:nvSpPr>
          <p:spPr bwMode="auto">
            <a:xfrm rot="8478773">
              <a:off x="5563197" y="1603648"/>
              <a:ext cx="653543" cy="2090939"/>
            </a:xfrm>
            <a:prstGeom prst="arc">
              <a:avLst>
                <a:gd name="adj1" fmla="val 15935858"/>
                <a:gd name="adj2" fmla="val 5938355"/>
              </a:avLst>
            </a:prstGeom>
            <a:noFill/>
            <a:ln w="98425" cap="flat" cmpd="sng" algn="ctr">
              <a:solidFill>
                <a:srgbClr val="00CC99">
                  <a:alpha val="35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Arco 37"/>
            <p:cNvSpPr/>
            <p:nvPr/>
          </p:nvSpPr>
          <p:spPr bwMode="auto">
            <a:xfrm rot="8578539">
              <a:off x="5581332" y="1614779"/>
              <a:ext cx="653543" cy="2090939"/>
            </a:xfrm>
            <a:prstGeom prst="arc">
              <a:avLst>
                <a:gd name="adj1" fmla="val 5896601"/>
                <a:gd name="adj2" fmla="val 15934776"/>
              </a:avLst>
            </a:prstGeom>
            <a:noFill/>
            <a:ln w="63500" cap="flat" cmpd="sng" algn="ctr">
              <a:solidFill>
                <a:srgbClr val="00CC99">
                  <a:alpha val="35000"/>
                </a:srgb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1" name="Arco 40"/>
          <p:cNvSpPr/>
          <p:nvPr/>
        </p:nvSpPr>
        <p:spPr bwMode="auto">
          <a:xfrm rot="8526017">
            <a:off x="4349335" y="1178746"/>
            <a:ext cx="1641871" cy="4527699"/>
          </a:xfrm>
          <a:prstGeom prst="arc">
            <a:avLst>
              <a:gd name="adj1" fmla="val 5400390"/>
              <a:gd name="adj2" fmla="val 12135889"/>
            </a:avLst>
          </a:prstGeom>
          <a:noFill/>
          <a:ln w="63500" cap="flat" cmpd="sng" algn="ctr">
            <a:solidFill>
              <a:srgbClr val="00CC99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3" name="Arco 42"/>
          <p:cNvSpPr/>
          <p:nvPr/>
        </p:nvSpPr>
        <p:spPr bwMode="auto">
          <a:xfrm rot="8526017">
            <a:off x="4309606" y="1200446"/>
            <a:ext cx="1717132" cy="4527699"/>
          </a:xfrm>
          <a:prstGeom prst="arc">
            <a:avLst>
              <a:gd name="adj1" fmla="val 14953234"/>
              <a:gd name="adj2" fmla="val 16153498"/>
            </a:avLst>
          </a:prstGeom>
          <a:noFill/>
          <a:ln w="63500" cap="flat" cmpd="sng" algn="ctr">
            <a:solidFill>
              <a:srgbClr val="00CC99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5" name="Lua 64"/>
          <p:cNvSpPr/>
          <p:nvPr/>
        </p:nvSpPr>
        <p:spPr bwMode="auto">
          <a:xfrm rot="16200000">
            <a:off x="4109624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4" name="Grupo 47"/>
          <p:cNvGrpSpPr/>
          <p:nvPr/>
        </p:nvGrpSpPr>
        <p:grpSpPr>
          <a:xfrm>
            <a:off x="4292357" y="1176358"/>
            <a:ext cx="1762226" cy="4566099"/>
            <a:chOff x="8479606" y="1327138"/>
            <a:chExt cx="1762226" cy="4566099"/>
          </a:xfrm>
        </p:grpSpPr>
        <p:sp>
          <p:nvSpPr>
            <p:cNvPr id="47" name="Arco 46"/>
            <p:cNvSpPr/>
            <p:nvPr/>
          </p:nvSpPr>
          <p:spPr bwMode="auto">
            <a:xfrm rot="8526017">
              <a:off x="8599961" y="1538428"/>
              <a:ext cx="1641871" cy="4318862"/>
            </a:xfrm>
            <a:prstGeom prst="arc">
              <a:avLst>
                <a:gd name="adj1" fmla="val 12332762"/>
                <a:gd name="adj2" fmla="val 16352928"/>
              </a:avLst>
            </a:prstGeom>
            <a:noFill/>
            <a:ln w="63500" cap="flat" cmpd="sng" algn="ctr">
              <a:solidFill>
                <a:srgbClr val="00CC99">
                  <a:alpha val="35000"/>
                </a:srgb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Arco 45"/>
            <p:cNvSpPr/>
            <p:nvPr/>
          </p:nvSpPr>
          <p:spPr bwMode="auto">
            <a:xfrm rot="8526017">
              <a:off x="8541379" y="1327138"/>
              <a:ext cx="1641871" cy="4527699"/>
            </a:xfrm>
            <a:prstGeom prst="arc">
              <a:avLst>
                <a:gd name="adj1" fmla="val 5400390"/>
                <a:gd name="adj2" fmla="val 12135889"/>
              </a:avLst>
            </a:prstGeom>
            <a:noFill/>
            <a:ln w="63500" cap="flat" cmpd="sng" algn="ctr">
              <a:solidFill>
                <a:srgbClr val="00CC99">
                  <a:alpha val="35000"/>
                </a:srgb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Arco 44"/>
            <p:cNvSpPr/>
            <p:nvPr/>
          </p:nvSpPr>
          <p:spPr bwMode="auto">
            <a:xfrm rot="8526017">
              <a:off x="8479606" y="1365538"/>
              <a:ext cx="1641871" cy="4527699"/>
            </a:xfrm>
            <a:prstGeom prst="arc">
              <a:avLst>
                <a:gd name="adj1" fmla="val 16179782"/>
                <a:gd name="adj2" fmla="val 5380108"/>
              </a:avLst>
            </a:prstGeom>
            <a:noFill/>
            <a:ln w="101600" cap="flat" cmpd="sng" algn="ctr">
              <a:solidFill>
                <a:srgbClr val="00CC99">
                  <a:alpha val="35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" name="Grupo 55"/>
          <p:cNvGrpSpPr/>
          <p:nvPr/>
        </p:nvGrpSpPr>
        <p:grpSpPr>
          <a:xfrm>
            <a:off x="3804183" y="1544221"/>
            <a:ext cx="1750374" cy="4688503"/>
            <a:chOff x="8414372" y="1353350"/>
            <a:chExt cx="1623260" cy="4545864"/>
          </a:xfrm>
        </p:grpSpPr>
        <p:sp>
          <p:nvSpPr>
            <p:cNvPr id="59" name="Arco 58"/>
            <p:cNvSpPr/>
            <p:nvPr/>
          </p:nvSpPr>
          <p:spPr bwMode="auto">
            <a:xfrm rot="8526017">
              <a:off x="8449764" y="1353350"/>
              <a:ext cx="1518454" cy="4527699"/>
            </a:xfrm>
            <a:prstGeom prst="arc">
              <a:avLst>
                <a:gd name="adj1" fmla="val 14663498"/>
                <a:gd name="adj2" fmla="val 16153498"/>
              </a:avLst>
            </a:prstGeom>
            <a:noFill/>
            <a:ln w="63500" cap="flat" cmpd="sng" algn="ctr">
              <a:solidFill>
                <a:srgbClr val="00B0F0">
                  <a:alpha val="60000"/>
                </a:srgb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Arco 56"/>
            <p:cNvSpPr/>
            <p:nvPr/>
          </p:nvSpPr>
          <p:spPr bwMode="auto">
            <a:xfrm rot="8526017">
              <a:off x="8414372" y="1371514"/>
              <a:ext cx="1623260" cy="4527700"/>
            </a:xfrm>
            <a:prstGeom prst="arc">
              <a:avLst>
                <a:gd name="adj1" fmla="val 16218021"/>
                <a:gd name="adj2" fmla="val 5380108"/>
              </a:avLst>
            </a:prstGeom>
            <a:noFill/>
            <a:ln w="1016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Arco 57"/>
            <p:cNvSpPr/>
            <p:nvPr/>
          </p:nvSpPr>
          <p:spPr bwMode="auto">
            <a:xfrm rot="8526017">
              <a:off x="8448558" y="1363380"/>
              <a:ext cx="1526106" cy="4527699"/>
            </a:xfrm>
            <a:prstGeom prst="arc">
              <a:avLst>
                <a:gd name="adj1" fmla="val 5400390"/>
                <a:gd name="adj2" fmla="val 9030218"/>
              </a:avLst>
            </a:prstGeom>
            <a:noFill/>
            <a:ln w="63500" cap="flat" cmpd="sng" algn="ctr">
              <a:solidFill>
                <a:srgbClr val="00B0F0">
                  <a:alpha val="60000"/>
                </a:srgb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1" name="Oval 25"/>
          <p:cNvSpPr>
            <a:spLocks noChangeArrowheads="1"/>
          </p:cNvSpPr>
          <p:nvPr/>
        </p:nvSpPr>
        <p:spPr bwMode="auto">
          <a:xfrm>
            <a:off x="6444208" y="2350021"/>
            <a:ext cx="144462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2" name="Oval 28"/>
          <p:cNvSpPr>
            <a:spLocks noChangeArrowheads="1"/>
          </p:cNvSpPr>
          <p:nvPr/>
        </p:nvSpPr>
        <p:spPr bwMode="auto">
          <a:xfrm>
            <a:off x="2699792" y="5229200"/>
            <a:ext cx="144462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6" name="Grupo 49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53" name="Elipse 52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54" name="Conector reto 53"/>
            <p:cNvCxnSpPr>
              <a:stCxn id="53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5" name="Conector reto 54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0" name="Conector reto 59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1" name="Conector reto 60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Conector reto 61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69" name="Oval 25"/>
          <p:cNvSpPr>
            <a:spLocks noChangeArrowheads="1"/>
          </p:cNvSpPr>
          <p:nvPr/>
        </p:nvSpPr>
        <p:spPr bwMode="auto">
          <a:xfrm>
            <a:off x="2268885" y="378904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1" name="Oval 25"/>
          <p:cNvSpPr>
            <a:spLocks noChangeArrowheads="1"/>
          </p:cNvSpPr>
          <p:nvPr/>
        </p:nvSpPr>
        <p:spPr bwMode="auto">
          <a:xfrm>
            <a:off x="4069085" y="458112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2" name="Oval 25"/>
          <p:cNvSpPr>
            <a:spLocks noChangeArrowheads="1"/>
          </p:cNvSpPr>
          <p:nvPr/>
        </p:nvSpPr>
        <p:spPr bwMode="auto">
          <a:xfrm>
            <a:off x="6949405" y="378904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0" name="Arco 39"/>
          <p:cNvSpPr/>
          <p:nvPr/>
        </p:nvSpPr>
        <p:spPr bwMode="auto">
          <a:xfrm rot="8526017">
            <a:off x="4304922" y="1213138"/>
            <a:ext cx="1641871" cy="4527699"/>
          </a:xfrm>
          <a:prstGeom prst="arc">
            <a:avLst>
              <a:gd name="adj1" fmla="val 16218021"/>
              <a:gd name="adj2" fmla="val 5380108"/>
            </a:avLst>
          </a:prstGeom>
          <a:noFill/>
          <a:ln w="101600" cap="flat" cmpd="sng" algn="ctr">
            <a:solidFill>
              <a:srgbClr val="00CC99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12360" name="AutoShape 8"/>
          <p:cNvSpPr>
            <a:spLocks noChangeArrowheads="1"/>
          </p:cNvSpPr>
          <p:nvPr/>
        </p:nvSpPr>
        <p:spPr bwMode="auto">
          <a:xfrm>
            <a:off x="5940152" y="3143820"/>
            <a:ext cx="288032" cy="285180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t-BR"/>
              <a:t> </a:t>
            </a:r>
          </a:p>
        </p:txBody>
      </p:sp>
      <p:sp>
        <p:nvSpPr>
          <p:cNvPr id="34" name="AutoShape 8"/>
          <p:cNvSpPr>
            <a:spLocks noChangeArrowheads="1"/>
          </p:cNvSpPr>
          <p:nvPr/>
        </p:nvSpPr>
        <p:spPr bwMode="auto">
          <a:xfrm>
            <a:off x="6516216" y="2492896"/>
            <a:ext cx="216023" cy="213172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t-BR"/>
              <a:t> </a:t>
            </a:r>
          </a:p>
        </p:txBody>
      </p:sp>
      <p:grpSp>
        <p:nvGrpSpPr>
          <p:cNvPr id="7" name="Grupo 101"/>
          <p:cNvGrpSpPr/>
          <p:nvPr/>
        </p:nvGrpSpPr>
        <p:grpSpPr>
          <a:xfrm rot="18342476">
            <a:off x="6191253" y="2109300"/>
            <a:ext cx="636551" cy="636551"/>
            <a:chOff x="7100825" y="2059484"/>
            <a:chExt cx="636551" cy="636551"/>
          </a:xfrm>
        </p:grpSpPr>
        <p:sp>
          <p:nvSpPr>
            <p:cNvPr id="66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3" name="Elipse 72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8" name="Grupo 101"/>
          <p:cNvGrpSpPr/>
          <p:nvPr/>
        </p:nvGrpSpPr>
        <p:grpSpPr>
          <a:xfrm rot="18342476">
            <a:off x="2462635" y="4973200"/>
            <a:ext cx="636551" cy="636551"/>
            <a:chOff x="7100825" y="2059484"/>
            <a:chExt cx="636551" cy="636551"/>
          </a:xfrm>
        </p:grpSpPr>
        <p:sp>
          <p:nvSpPr>
            <p:cNvPr id="75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6" name="Elipse 75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0787 C 0.0191 0.03657 0.03524 0.06944 0.046 0.10439 C 0.05677 0.13912 0.07187 0.18402 0.07031 0.21597 C 0.06875 0.24791 0.06094 0.29189 0.03663 0.29583 C 0.00868 0.30301 -0.03889 0.27268 -0.0757 0.23912 C -0.11198 0.20578 -0.14913 0.15347 -0.18073 0.0949 C -0.22518 0.01898 -0.25 -0.05903 -0.26563 -0.11135 C -0.28125 -0.16389 -0.27743 -0.19699 -0.27448 -0.21898 C -0.2625 -0.23773 -0.25955 -0.24121 -0.2474 -0.24422 C -0.23472 -0.24838 -0.21493 -0.24954 -0.19827 -0.24352 C -0.1816 -0.2375 -0.16389 -0.22338 -0.14705 -0.20787 C -0.13021 -0.19236 -0.11528 -0.17361 -0.09705 -0.15023 C -0.07882 -0.12709 -0.05486 -0.09445 -0.03785 -0.06806 C -0.02084 -0.04167 -0.00781 -0.02084 0.00521 0.00787 Z " pathEditMode="fixed" rAng="0" ptsTypes="aaafafafaaaaaa">
                                      <p:cBhvr>
                                        <p:cTn id="56" dur="24000" spd="-1000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1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0.01226 C 0.01736 0.03541 0.03733 0.09282 0.03785 0.11203 C 0.03837 0.13125 0.03177 0.1324 0.01198 0.12777 C -0.0033 0.11898 -0.01007 0.11527 -0.02292 0.10162 C -0.03576 0.08796 -0.05174 0.06805 -0.0651 0.04583 C -0.0849 0.01412 -0.09462 -0.00903 -0.10365 -0.03195 C -0.11267 -0.05487 -0.11858 -0.07755 -0.11962 -0.0919 C -0.12066 -0.10625 -0.11597 -0.11551 -0.11024 -0.11899 C -0.10573 -0.1213 -0.09479 -0.11737 -0.08559 -0.11088 C -0.07639 -0.10487 -0.06701 -0.0963 -0.05504 -0.08218 C -0.04306 -0.06806 -0.02396 -0.04237 -0.01337 -0.02663 C -0.00278 -0.01088 0.00035 -0.01088 0.00885 0.01226 Z " pathEditMode="relative" rAng="0" ptsTypes="aafafaafaaaa">
                                      <p:cBhvr>
                                        <p:cTn id="61" dur="24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-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29" grpId="0" animBg="1"/>
      <p:bldP spid="29" grpId="1" animBg="1"/>
      <p:bldP spid="31" grpId="0" animBg="1"/>
      <p:bldP spid="41" grpId="0" animBg="1"/>
      <p:bldP spid="43" grpId="0" animBg="1"/>
      <p:bldP spid="40" grpId="0" animBg="1"/>
      <p:bldP spid="612360" grpId="0" animBg="1"/>
      <p:bldP spid="34" grpId="0" animBg="1"/>
      <p:bldP spid="34" grpId="1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8747</TotalTime>
  <Words>207</Words>
  <Application>Microsoft Office PowerPoint</Application>
  <PresentationFormat>Apresentação na tela (4:3)</PresentationFormat>
  <Paragraphs>81</Paragraphs>
  <Slides>17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Blank Presentation</vt:lpstr>
      <vt:lpstr>Slide 1</vt:lpstr>
      <vt:lpstr>O horizonte e os pontos cardeais</vt:lpstr>
      <vt:lpstr>Medidas angulares aproximadas no céu</vt:lpstr>
      <vt:lpstr>O Zênite e o Nadir</vt:lpstr>
      <vt:lpstr>O Meridiano</vt:lpstr>
      <vt:lpstr>Almucântares</vt:lpstr>
      <vt:lpstr>Os Polos e Equador Celestes</vt:lpstr>
      <vt:lpstr>A Eclíptica</vt:lpstr>
      <vt:lpstr>Trajetória diária dos astros</vt:lpstr>
      <vt:lpstr>Trajetória diária dos astros</vt:lpstr>
      <vt:lpstr>Conexão visão topocêntrica – visão geocêntrica</vt:lpstr>
      <vt:lpstr>Slide 12</vt:lpstr>
      <vt:lpstr>Slide 13</vt:lpstr>
      <vt:lpstr>Simulando as trajetórias diárias dos astros</vt:lpstr>
      <vt:lpstr>Apêndice:   Sistemas de coordenadas</vt:lpstr>
      <vt:lpstr>Coordenadas altazimutais</vt:lpstr>
      <vt:lpstr>Coordenadas equatoriais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543</cp:revision>
  <cp:lastPrinted>2000-05-01T12:23:36Z</cp:lastPrinted>
  <dcterms:created xsi:type="dcterms:W3CDTF">1995-06-17T23:31:02Z</dcterms:created>
  <dcterms:modified xsi:type="dcterms:W3CDTF">2014-10-16T14:32:21Z</dcterms:modified>
</cp:coreProperties>
</file>