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961" r:id="rId2"/>
    <p:sldId id="927" r:id="rId3"/>
    <p:sldId id="978" r:id="rId4"/>
    <p:sldId id="979" r:id="rId5"/>
    <p:sldId id="980" r:id="rId6"/>
    <p:sldId id="977" r:id="rId7"/>
    <p:sldId id="976" r:id="rId8"/>
    <p:sldId id="981" r:id="rId9"/>
    <p:sldId id="982" r:id="rId10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85A"/>
    <a:srgbClr val="FFFFCC"/>
    <a:srgbClr val="000066"/>
    <a:srgbClr val="0066FF"/>
    <a:srgbClr val="00CC99"/>
    <a:srgbClr val="143C2B"/>
    <a:srgbClr val="005392"/>
    <a:srgbClr val="0000FF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34" autoAdjust="0"/>
  </p:normalViewPr>
  <p:slideViewPr>
    <p:cSldViewPr>
      <p:cViewPr>
        <p:scale>
          <a:sx n="90" d="100"/>
          <a:sy n="90" d="100"/>
        </p:scale>
        <p:origin x="-1332" y="-78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imagem: http://www.superbwallpapers.com/space/green-nebula-22094/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aula-1-teclas-de-atalho-Stellarium.pdf" TargetMode="External"/><Relationship Id="rId2" Type="http://schemas.openxmlformats.org/officeDocument/2006/relationships/hyperlink" Target="aula-1-Links-com-material-de-estudo.pdf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DRE\Downloads\green-nebula-22094-1600x900.jpg"/>
          <p:cNvPicPr>
            <a:picLocks noChangeAspect="1" noChangeArrowheads="1"/>
          </p:cNvPicPr>
          <p:nvPr/>
        </p:nvPicPr>
        <p:blipFill>
          <a:blip r:embed="rId3" cstate="print">
            <a:lum bright="-9000" contrast="-17000"/>
          </a:blip>
          <a:srcRect/>
          <a:stretch>
            <a:fillRect/>
          </a:stretch>
        </p:blipFill>
        <p:spPr bwMode="auto">
          <a:xfrm>
            <a:off x="0" y="1052736"/>
            <a:ext cx="9144000" cy="5143500"/>
          </a:xfrm>
          <a:prstGeom prst="rect">
            <a:avLst/>
          </a:prstGeom>
          <a:noFill/>
        </p:spPr>
      </p:pic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1820416"/>
            <a:ext cx="9144000" cy="1752600"/>
          </a:xfrm>
        </p:spPr>
        <p:txBody>
          <a:bodyPr/>
          <a:lstStyle/>
          <a:p>
            <a:r>
              <a:rPr lang="pt-BR" sz="3600" dirty="0" smtClean="0">
                <a:solidFill>
                  <a:srgbClr val="00C85A"/>
                </a:solidFill>
                <a:latin typeface="Century Gothic" pitchFamily="34" charset="0"/>
              </a:rPr>
              <a:t>Apresentação do minicurso</a:t>
            </a:r>
          </a:p>
          <a:p>
            <a:pPr defTabSz="1153698">
              <a:spcBef>
                <a:spcPct val="0"/>
              </a:spcBef>
            </a:pPr>
            <a:r>
              <a:rPr lang="pt-BR" sz="7200" dirty="0" smtClean="0">
                <a:ln w="34925">
                  <a:solidFill>
                    <a:srgbClr val="66FF33"/>
                  </a:solidFill>
                </a:ln>
                <a:solidFill>
                  <a:srgbClr val="00B05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Introdução à Astronomia</a:t>
            </a:r>
          </a:p>
          <a:p>
            <a:pPr defTabSz="1153698">
              <a:spcBef>
                <a:spcPct val="0"/>
              </a:spcBef>
            </a:pPr>
            <a:r>
              <a:rPr lang="pt-BR" sz="4400" dirty="0" smtClean="0">
                <a:ln w="34925">
                  <a:solidFill>
                    <a:srgbClr val="66FF33"/>
                  </a:solidFill>
                </a:ln>
                <a:solidFill>
                  <a:srgbClr val="00B050"/>
                </a:solidFill>
                <a:latin typeface="Century Gothic" pitchFamily="34" charset="0"/>
                <a:cs typeface="Aharoni" pitchFamily="2" charset="-79"/>
              </a:rPr>
              <a:t>(vespertino)</a:t>
            </a:r>
            <a:endParaRPr lang="pt-BR" sz="4400" dirty="0" smtClean="0">
              <a:ln w="34925">
                <a:solidFill>
                  <a:srgbClr val="66FF33"/>
                </a:solidFill>
              </a:ln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1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1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accent1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accent1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accent1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accent1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1" y="-173421"/>
            <a:ext cx="117293" cy="36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5370" tIns="57685" rIns="115370" bIns="57685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" y="19461"/>
            <a:ext cx="117293" cy="36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5370" tIns="57685" rIns="115370" bIns="57685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25022"/>
            <a:ext cx="7848872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Objetivo: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algn="l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introduzir conceitos básicos de Astronomia para o público interessado, sem formação prévia sobre o assunto. </a:t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Por meio de:</a:t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  </a:t>
            </a: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>-aulas presenciais com recursos multimídia</a:t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>  -atividades práticas de observação do céu</a:t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>  -e manuseio de telescópios</a:t>
            </a:r>
            <a:r>
              <a:rPr lang="pt-BR" sz="2400" dirty="0" smtClean="0">
                <a:solidFill>
                  <a:srgbClr val="00B050"/>
                </a:solidFill>
                <a:latin typeface="Century Gothic" pitchFamily="34" charset="0"/>
              </a:rPr>
              <a:t/>
            </a:r>
            <a:br>
              <a:rPr lang="pt-BR" sz="2400" dirty="0" smtClean="0">
                <a:solidFill>
                  <a:srgbClr val="00B050"/>
                </a:solidFill>
                <a:latin typeface="Century Gothic" pitchFamily="34" charset="0"/>
              </a:rPr>
            </a:b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1836108"/>
            <a:ext cx="784887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Público-alvo: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C85A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algn="l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interessados em geral com idade igual ou superior a 14 anos. </a:t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758892"/>
            <a:ext cx="7848872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Duração e horário: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C85A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algn="l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Oito semanas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(10 de outubro a 28 de novembro-2014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);</a:t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Carga horária de 16 horas</a:t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Sempre às sextas-feiras, das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15h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às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17h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1405224"/>
            <a:ext cx="7848872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Certificado de participação: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C85A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algn="l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Será concedido para os participantes que obtiverem 85% de presença (ou seja, máximo de 1 falta para ter direito ao certificado)</a:t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389559"/>
            <a:ext cx="7848872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Programação do Curso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lvl="0" algn="l"/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C85A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10 de outubro: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apresentação do curso; visão geral da Astronomia; </a:t>
            </a: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reconhecimento do céu com o </a:t>
            </a:r>
            <a:r>
              <a:rPr lang="pt-BR" sz="2400" b="0" i="1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software</a:t>
            </a: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400" b="0" dirty="0" err="1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Stellarium</a:t>
            </a: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; apresentação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do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Observatório (André e Jorge);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4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C85A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17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C85A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de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C85A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outubro: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conceitos de Astrometria; estações do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ano (André);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lvl="0" algn="l"/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C85A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24 de outubro: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fases da Lua,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eclipses e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marés (André);</a:t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4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31 de outubro: </a:t>
            </a: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Sistema Solar: leis do movimento planetário e aspectos físicos dos principais corpos do Sistema Solar; </a:t>
            </a:r>
            <a:r>
              <a:rPr lang="pt-BR" sz="2400" b="0" i="1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software</a:t>
            </a: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400" b="0" dirty="0" err="1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Celestia</a:t>
            </a: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(André);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487707"/>
            <a:ext cx="784887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07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de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novembro: 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o planeta Terra e o</a:t>
            </a:r>
            <a:r>
              <a:rPr kumimoji="0" lang="pt-BR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Sol (Jorge);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lvl="0" algn="l"/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C85A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14 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C85A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de 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C85A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novembro: 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as estrelas: brilhos, cores, distâncias e tamanhos; evolução 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estelar (André);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C85A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21 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C85A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de 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C85A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novembro: 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a Via Láctea e outras galáxias; 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Cosmologia (André);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C85A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28 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C85A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de 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C85A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novembro: 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telescópios e equipamentos de observação do 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céu (Jorge)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467544" y="620688"/>
            <a:ext cx="7772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/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44624"/>
            <a:ext cx="7992888" cy="1752600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Astronomia </a:t>
            </a: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0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Astronomia Fundamental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Astronomia Dinâmica (Mecânica Celeste)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Astrometria (Astronomia de Posição)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200" dirty="0" err="1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Uranografia</a:t>
            </a:r>
            <a:endParaRPr lang="pt-BR" sz="2200" dirty="0" smtClean="0">
              <a:solidFill>
                <a:srgbClr val="00C85A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Astrofísica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Astrofísica do Sistema Solar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Astrofísica Estelar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Astrofísica Galáctica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Astrofísica Extragaláctica</a:t>
            </a: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pt-BR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Arial" pitchFamily="34" charset="0"/>
              </a:rPr>
              <a:t>Cosmologia</a:t>
            </a: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pt-BR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Arial" pitchFamily="34" charset="0"/>
              </a:rPr>
              <a:t>Astronáutica</a:t>
            </a: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pt-BR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Arial" pitchFamily="34" charset="0"/>
              </a:rPr>
              <a:t>Astrobiologia</a:t>
            </a:r>
            <a:endParaRPr lang="pt-BR" sz="2200" dirty="0" smtClean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pt-BR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Arial" pitchFamily="34" charset="0"/>
              </a:rPr>
              <a:t>Arqueoastronomia</a:t>
            </a: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pt-BR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Arial" pitchFamily="34" charset="0"/>
              </a:rPr>
              <a:t>Etnoastronomia</a:t>
            </a:r>
            <a:endParaRPr lang="pt-BR" sz="2200" dirty="0" smtClean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lvl="1" algn="l"/>
            <a:endParaRPr lang="pt-BR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Indicações para estudos</a:t>
            </a:r>
            <a:b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36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7920880" cy="1752600"/>
          </a:xfrm>
          <a:ln>
            <a:noFill/>
          </a:ln>
        </p:spPr>
        <p:txBody>
          <a:bodyPr/>
          <a:lstStyle/>
          <a:p>
            <a:pPr algn="l">
              <a:buClr>
                <a:srgbClr val="00C85A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00C85A"/>
                </a:solidFill>
                <a:latin typeface="Century Gothic" pitchFamily="34" charset="0"/>
                <a:hlinkClick r:id="rId2" action="ppaction://hlinkfile"/>
              </a:rPr>
              <a:t>Material de estudo para </a:t>
            </a:r>
            <a:r>
              <a:rPr lang="pt-BR" b="0" i="1" dirty="0" smtClean="0">
                <a:solidFill>
                  <a:srgbClr val="00C85A"/>
                </a:solidFill>
                <a:latin typeface="Century Gothic" pitchFamily="34" charset="0"/>
                <a:hlinkClick r:id="rId2" action="ppaction://hlinkfile"/>
              </a:rPr>
              <a:t>download</a:t>
            </a:r>
            <a:endParaRPr lang="pt-BR" b="0" i="1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algn="l">
              <a:buClr>
                <a:srgbClr val="00C85A"/>
              </a:buClr>
              <a:buFont typeface="Wingdings" pitchFamily="2" charset="2"/>
              <a:buChar char="v"/>
            </a:pPr>
            <a:endParaRPr lang="pt-BR" b="0" i="1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algn="l">
              <a:buClr>
                <a:srgbClr val="00C85A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00C85A"/>
                </a:solidFill>
                <a:latin typeface="Century Gothic" pitchFamily="34" charset="0"/>
                <a:hlinkClick r:id="rId3" action="ppaction://hlinkfile"/>
              </a:rPr>
              <a:t>Teclas de atalho do </a:t>
            </a:r>
            <a:r>
              <a:rPr lang="pt-BR" b="0" dirty="0" err="1" smtClean="0">
                <a:solidFill>
                  <a:srgbClr val="00C85A"/>
                </a:solidFill>
                <a:latin typeface="Century Gothic" pitchFamily="34" charset="0"/>
                <a:hlinkClick r:id="rId3" action="ppaction://hlinkfile"/>
              </a:rPr>
              <a:t>Stellarium</a:t>
            </a:r>
            <a:endParaRPr lang="pt-BR" b="0" dirty="0">
              <a:solidFill>
                <a:srgbClr val="00C85A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8280</TotalTime>
  <Words>147</Words>
  <Application>Microsoft Office PowerPoint</Application>
  <PresentationFormat>Apresentação na tela (4:3)</PresentationFormat>
  <Paragraphs>49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Blank Presentation</vt:lpstr>
      <vt:lpstr>Slide 1</vt:lpstr>
      <vt:lpstr>Objetivo:  introduzir conceitos básicos de Astronomia para o público interessado, sem formação prévia sobre o assunto.   Por meio de:    -aulas presenciais com recursos multimídia    -atividades práticas de observação do céu    -e manuseio de telescópios    </vt:lpstr>
      <vt:lpstr>Público-alvo:  interessados em geral com idade igual ou superior a 14 anos.      </vt:lpstr>
      <vt:lpstr>Duração e horário:  Oito semanas (10 de outubro a 28 de novembro-2014);   Carga horária de 16 horas  Sempre às sextas-feiras, das 15h às 17h     </vt:lpstr>
      <vt:lpstr>Certificado de participação:  Será concedido para os participantes que obtiverem 85% de presença (ou seja, máximo de 1 falta para ter direito ao certificado)     </vt:lpstr>
      <vt:lpstr>Programação do Curso   10 de outubro: apresentação do curso; visão geral da Astronomia; reconhecimento do céu com o software Stellarium; apresentação do Observatório (André e Jorge);  17 de outubro: conceitos de Astrometria; estações do ano (André);   24 de outubro: fases da Lua, eclipses e marés (André);   31 de outubro: Sistema Solar: leis do movimento planetário e aspectos físicos dos principais corpos do Sistema Solar; software Celestia (André);  </vt:lpstr>
      <vt:lpstr>07 de novembro: o planeta Terra e o Sol (Jorge);  14 de novembro: as estrelas: brilhos, cores, distâncias e tamanhos; evolução estelar (André);  21 de novembro: a Via Láctea e outras galáxias; Cosmologia (André);  28 de novembro: telescópios e equipamentos de observação do céu (Jorge);</vt:lpstr>
      <vt:lpstr>    </vt:lpstr>
      <vt:lpstr>Indicações para estudos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496</cp:revision>
  <cp:lastPrinted>2000-05-01T12:23:36Z</cp:lastPrinted>
  <dcterms:created xsi:type="dcterms:W3CDTF">1995-06-17T23:31:02Z</dcterms:created>
  <dcterms:modified xsi:type="dcterms:W3CDTF">2014-10-09T13:07:11Z</dcterms:modified>
</cp:coreProperties>
</file>