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024" r:id="rId2"/>
    <p:sldId id="1082" r:id="rId3"/>
    <p:sldId id="1049" r:id="rId4"/>
    <p:sldId id="1050" r:id="rId5"/>
    <p:sldId id="1064" r:id="rId6"/>
    <p:sldId id="1066" r:id="rId7"/>
    <p:sldId id="1051" r:id="rId8"/>
    <p:sldId id="985" r:id="rId9"/>
    <p:sldId id="1067" r:id="rId10"/>
    <p:sldId id="1054" r:id="rId11"/>
    <p:sldId id="1072" r:id="rId12"/>
    <p:sldId id="1073" r:id="rId13"/>
    <p:sldId id="1081" r:id="rId14"/>
    <p:sldId id="1074" r:id="rId15"/>
    <p:sldId id="1075" r:id="rId16"/>
    <p:sldId id="1058" r:id="rId17"/>
    <p:sldId id="1055" r:id="rId18"/>
    <p:sldId id="992" r:id="rId19"/>
    <p:sldId id="1056" r:id="rId20"/>
    <p:sldId id="1083" r:id="rId21"/>
    <p:sldId id="1079" r:id="rId22"/>
    <p:sldId id="1078" r:id="rId23"/>
    <p:sldId id="1019" r:id="rId24"/>
    <p:sldId id="1077" r:id="rId25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9D8FF"/>
    <a:srgbClr val="EE8800"/>
    <a:srgbClr val="00CC99"/>
    <a:srgbClr val="FF8989"/>
    <a:srgbClr val="FDE65D"/>
    <a:srgbClr val="3788FF"/>
    <a:srgbClr val="5D33C7"/>
    <a:srgbClr val="8856D2"/>
    <a:srgbClr val="143C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599" autoAdjust="0"/>
  </p:normalViewPr>
  <p:slideViewPr>
    <p:cSldViewPr>
      <p:cViewPr>
        <p:scale>
          <a:sx n="80" d="100"/>
          <a:sy n="80" d="100"/>
        </p:scale>
        <p:origin x="-1740" y="-13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D341A13-8482-4FAF-8002-3EE1133248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0BA4C4-0D03-47D0-9FB9-68CB8D538B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devinin.blogspot.com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polyvore.com/" TargetMode="External"/><Relationship Id="rId4" Type="http://schemas.openxmlformats.org/officeDocument/2006/relationships/hyperlink" Target="http://www.google.com.br/url?sa=i&amp;rct=j&amp;q=orange+star&amp;source=images&amp;cd=&amp;cad=rja&amp;docid=W_iGN8tBnpKJHM&amp;tbnid=caAPMhQ4kIv7IM:&amp;ved=0CAQQjB0&amp;url=http://www.polyvore.com/orange_star_smiley_face_stickers/thing?id=66170669&amp;ei=dHGCUZa1NIWu8QSztoBI&amp;psig=AFQjCNGkz1JDBh7K7_oxkMyJSMXtNpiR_w&amp;ust=136758953137235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Stellarium</a:t>
            </a:r>
            <a:endParaRPr lang="pt-BR" sz="12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F1138-0AF7-4BFC-8954-FE426D23DB5A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A7CEF-14B5-4EBF-A55E-4203D127055E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: http://cssartist.net</a:t>
            </a:r>
            <a:r>
              <a:rPr lang="pt-BR" smtClean="0"/>
              <a:t>/?p=3076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F2D85-9333-4A77-B2A1-CECD336883E8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50F26-7FF1-41B7-98BC-92DBBD38DD64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 Prof.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com adaptações</a:t>
            </a:r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do Sol:</a:t>
            </a:r>
          </a:p>
          <a:p>
            <a:r>
              <a:rPr lang="pt-BR" dirty="0" smtClean="0"/>
              <a:t>Fonte da figura do pensador: https://encrypted-tbn1.gstatic.com/images?q=tbn:ANd9GcTbsmpbwcQ0w2E_FPH3ApsKIj2yr9PY5CC8iOAT0BWAdvLpyU9Vig</a:t>
            </a:r>
          </a:p>
          <a:p>
            <a:r>
              <a:rPr lang="pt-BR" dirty="0" smtClean="0"/>
              <a:t>Fonte da figura do Sol: http://vectips.com/tutorials/create-a-happy-sun-character/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Fonte: Silva, André Luiz da, Radioastronomia, um texto introdutório.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do Sol:</a:t>
            </a:r>
          </a:p>
          <a:p>
            <a:r>
              <a:rPr lang="pt-BR" dirty="0" smtClean="0"/>
              <a:t>Fonte da figura do pensador: https://encrypted-tbn1.gstatic.com/images?q=tbn:ANd9GcTbsmpbwcQ0w2E_FPH3ApsKIj2yr9PY5CC8iOAT0BWAdvLpyU9Vig</a:t>
            </a:r>
          </a:p>
          <a:p>
            <a:r>
              <a:rPr lang="pt-BR" dirty="0" smtClean="0"/>
              <a:t>Fonte da figura do Sol: http://vectips.com/tutorials/create-a-happy-sun-character/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Jon S. disponível em http://www.youtube.com/watch?v=c8CgDGhYKe8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Wikipedia</a:t>
            </a:r>
            <a:r>
              <a:rPr lang="pt-BR" baseline="0" dirty="0" smtClean="0"/>
              <a:t> disponível 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disponível em http://en.wikipedia.org/wiki/Hertzsprung%E2%80%93Russell_</a:t>
            </a:r>
            <a:r>
              <a:rPr lang="pt-BR" sz="1200" dirty="0" err="1" smtClean="0">
                <a:solidFill>
                  <a:srgbClr val="00CC99"/>
                </a:solidFill>
                <a:latin typeface="Century Gothic" pitchFamily="34" charset="0"/>
              </a:rPr>
              <a:t>diagram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do Sol:</a:t>
            </a:r>
          </a:p>
          <a:p>
            <a:r>
              <a:rPr lang="pt-BR" dirty="0" smtClean="0"/>
              <a:t>Fonte da figura do pensador: https://encrypted-tbn1.gstatic.com/images?q=tbn:ANd9GcTbsmpbwcQ0w2E_FPH3ApsKIj2yr9PY5CC8iOAT0BWAdvLpyU9Vig</a:t>
            </a:r>
          </a:p>
          <a:p>
            <a:r>
              <a:rPr lang="pt-BR" dirty="0" smtClean="0"/>
              <a:t>Fonte da figura do Sol: http://vectips.com/tutorials/create-a-happy-sun-character/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do Sol:</a:t>
            </a:r>
          </a:p>
          <a:p>
            <a:r>
              <a:rPr lang="pt-BR" dirty="0" smtClean="0"/>
              <a:t>Fonte da figura do pensador: https://encrypted-tbn1.gstatic.com/images?q=tbn:ANd9GcTbsmpbwcQ0w2E_FPH3ApsKIj2yr9PY5CC8iOAT0BWAdvLpyU9Vig</a:t>
            </a:r>
          </a:p>
          <a:p>
            <a:r>
              <a:rPr lang="pt-BR" dirty="0" smtClean="0"/>
              <a:t>Fonte da figura do Sol: http://vectips.com/tutorials/create-a-happy-sun-character/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Fonte: http://spot.pcc.edu/~aodman/physics%20122/</a:t>
            </a:r>
            <a:r>
              <a:rPr lang="pt-BR" dirty="0" err="1" smtClean="0"/>
              <a:t>parallax-pictures</a:t>
            </a:r>
            <a:r>
              <a:rPr lang="pt-BR" dirty="0" smtClean="0"/>
              <a:t>/</a:t>
            </a:r>
            <a:r>
              <a:rPr lang="pt-BR" dirty="0" err="1" smtClean="0"/>
              <a:t>parallax</a:t>
            </a:r>
            <a:r>
              <a:rPr lang="pt-BR" smtClean="0"/>
              <a:t>-lecture.htm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</a:t>
            </a:r>
            <a:r>
              <a:rPr lang="pt-BR" baseline="0" dirty="0" smtClean="0"/>
              <a:t> da imagem: Prof.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, com adaptações.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do Sol:</a:t>
            </a:r>
          </a:p>
          <a:p>
            <a:r>
              <a:rPr lang="pt-BR" dirty="0" smtClean="0"/>
              <a:t>Fonte da figura do pensador: https://encrypted-tbn1.gstatic.com/images?q=tbn:ANd9GcTbsmpbwcQ0w2E_FPH3ApsKIj2yr9PY5CC8iOAT0BWAdvLpyU9Vig</a:t>
            </a:r>
          </a:p>
          <a:p>
            <a:r>
              <a:rPr lang="pt-BR" dirty="0" smtClean="0"/>
              <a:t>Fonte da figura do Sol: http://vectips.com/tutorials/create-a-happy-sun-character/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12AEC-4411-4BDC-A180-40E765311BC7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650875"/>
            <a:ext cx="4343400" cy="32575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Crédito</a:t>
            </a:r>
            <a:r>
              <a:rPr lang="pt-BR" baseline="0" dirty="0" smtClean="0"/>
              <a:t> da imagem: Prof.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, com adaptações.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13BC1-851C-46AC-A41D-1E76BB7990D8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Crédito das imagens: Sol: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  <a:hlinkClick r:id="rId3"/>
              </a:rPr>
              <a:t>http://wwwdevinin.blogspot.com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; estrela: http://</a:t>
            </a:r>
            <a:r>
              <a:rPr lang="pt-BR" sz="1200" b="0" dirty="0" smtClean="0">
                <a:solidFill>
                  <a:srgbClr val="00CC99"/>
                </a:solidFill>
                <a:latin typeface="Century Gothic" pitchFamily="34" charset="0"/>
                <a:hlinkClick r:id="rId4"/>
              </a:rPr>
              <a:t> </a:t>
            </a:r>
            <a:r>
              <a:rPr lang="pt-BR" sz="1200" b="0" dirty="0" smtClean="0">
                <a:solidFill>
                  <a:srgbClr val="00CC99"/>
                </a:solidFill>
                <a:latin typeface="Century Gothic" pitchFamily="34" charset="0"/>
                <a:hlinkClick r:id="rId5"/>
              </a:rPr>
              <a:t>www.polyvore.com</a:t>
            </a:r>
            <a:r>
              <a:rPr lang="pt-BR" sz="1200" b="0" dirty="0" smtClean="0">
                <a:solidFill>
                  <a:srgbClr val="00CC99"/>
                </a:solidFill>
                <a:latin typeface="Century Gothic" pitchFamily="34" charset="0"/>
              </a:rPr>
              <a:t>; via láctea: Jerry </a:t>
            </a:r>
            <a:r>
              <a:rPr lang="pt-BR" sz="1200" b="0" dirty="0" err="1" smtClean="0">
                <a:solidFill>
                  <a:srgbClr val="00CC99"/>
                </a:solidFill>
                <a:latin typeface="Century Gothic" pitchFamily="34" charset="0"/>
              </a:rPr>
              <a:t>Lodriguss</a:t>
            </a:r>
            <a:r>
              <a:rPr lang="pt-BR" sz="1200" b="0" dirty="0" smtClean="0">
                <a:solidFill>
                  <a:srgbClr val="00CC99"/>
                </a:solidFill>
                <a:latin typeface="Century Gothic" pitchFamily="34" charset="0"/>
              </a:rPr>
              <a:t> e John Martinez</a:t>
            </a:r>
            <a:endParaRPr lang="pt-BR" sz="12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CAD3-4044-4BE4-8FFC-CE5CC9D5A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16B7-14CD-4856-B1DB-193A0AFF49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7AC3-A298-4130-864F-AA69841EED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6FA0-AE5E-4EEA-87DF-A325035522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0CA8-1E4C-4861-B69B-83450422E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6F95-CA7B-47FF-A649-225CEA54C1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D462-9E70-4298-8803-B7B986DDB3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7C77-B3D2-4F25-BA53-DE448FCEF3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B460-A035-43A2-A06C-837E95980A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3C3D-ACC6-47C1-AAC7-9DE86365B6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2715-17DB-4F7C-8AA3-188EBDA88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7D5D55-3E18-4CE9-A4D4-16E195049B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tamanhos_estelares.avi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1259632" y="2420888"/>
            <a:ext cx="6400800" cy="1752600"/>
          </a:xfrm>
          <a:noFill/>
        </p:spPr>
        <p:txBody>
          <a:bodyPr/>
          <a:lstStyle/>
          <a:p>
            <a:r>
              <a:rPr lang="pt-BR" sz="7200" dirty="0" smtClean="0">
                <a:solidFill>
                  <a:srgbClr val="00CC99"/>
                </a:solidFill>
                <a:latin typeface="Century Gothic" pitchFamily="34" charset="0"/>
              </a:rPr>
              <a:t>As estrelas parte I</a:t>
            </a:r>
            <a:br>
              <a:rPr lang="pt-BR" sz="7200" dirty="0" smtClean="0">
                <a:solidFill>
                  <a:srgbClr val="00CC99"/>
                </a:solidFill>
                <a:latin typeface="Century Gothic" pitchFamily="34" charset="0"/>
              </a:rPr>
            </a:br>
            <a:endParaRPr lang="pt-BR" sz="72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CC99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-27384"/>
            <a:ext cx="6336704" cy="714375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5400" b="0" dirty="0" smtClean="0">
                <a:solidFill>
                  <a:srgbClr val="00CC99"/>
                </a:solidFill>
                <a:latin typeface="Century Gothic" pitchFamily="34" charset="0"/>
              </a:rPr>
              <a:t>Quanto tempo a luz leva para vir...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467544" y="1844824"/>
            <a:ext cx="6840760" cy="1260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 do Sol?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v"/>
              <a:tabLst/>
              <a:defRPr/>
            </a:pPr>
            <a:endParaRPr lang="pt-BR" sz="32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auto">
          <a:xfrm>
            <a:off x="467544" y="3284984"/>
            <a:ext cx="6840760" cy="1296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da estrela mais próxima depois do Sol? </a:t>
            </a: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467544" y="4733764"/>
            <a:ext cx="6840760" cy="135953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3200" b="0" kern="0" baseline="0" dirty="0" smtClean="0">
                <a:solidFill>
                  <a:srgbClr val="00CC99"/>
                </a:solidFill>
                <a:latin typeface="Century Gothic" pitchFamily="34" charset="0"/>
              </a:rPr>
              <a:t> das estrelas mais distantes da Via Láctea? 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30724" name="Picture 4" descr="http://3.bp.blogspot.com/-42VG6Ru7G1s/T4WR7Khz9RI/AAAAAAAAAcQ/VZxVBp-fJ5M/s1600/MilkyWay-708609.jpg"/>
          <p:cNvPicPr>
            <a:picLocks noChangeAspect="1" noChangeArrowheads="1"/>
          </p:cNvPicPr>
          <p:nvPr/>
        </p:nvPicPr>
        <p:blipFill>
          <a:blip r:embed="rId3" cstate="print"/>
          <a:srcRect l="23805" t="-2665" r="9156" b="3181"/>
          <a:stretch>
            <a:fillRect/>
          </a:stretch>
        </p:blipFill>
        <p:spPr bwMode="auto">
          <a:xfrm>
            <a:off x="7466404" y="4732892"/>
            <a:ext cx="1282639" cy="1344925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sp>
        <p:nvSpPr>
          <p:cNvPr id="10" name="CaixaDeTexto 9"/>
          <p:cNvSpPr txBox="1"/>
          <p:nvPr/>
        </p:nvSpPr>
        <p:spPr>
          <a:xfrm>
            <a:off x="5796136" y="274085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8 minutos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92080" y="418101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4 anos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716016" y="569318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milhares de anos!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7452320" y="1844824"/>
            <a:ext cx="1260000" cy="1260000"/>
            <a:chOff x="10721264" y="-2131413"/>
            <a:chExt cx="7385330" cy="6485814"/>
          </a:xfrm>
        </p:grpSpPr>
        <p:pic>
          <p:nvPicPr>
            <p:cNvPr id="17" name="Picture 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21264" y="-2131413"/>
              <a:ext cx="7385330" cy="6485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Subtítulo 3"/>
            <p:cNvSpPr txBox="1">
              <a:spLocks/>
            </p:cNvSpPr>
            <p:nvPr/>
          </p:nvSpPr>
          <p:spPr bwMode="auto">
            <a:xfrm rot="16200000">
              <a:off x="11171022" y="-2581171"/>
              <a:ext cx="6485814" cy="7385330"/>
            </a:xfrm>
            <a:prstGeom prst="rect">
              <a:avLst/>
            </a:prstGeom>
            <a:gradFill flip="none" rotWithShape="1">
              <a:gsLst>
                <a:gs pos="12000">
                  <a:schemeClr val="bg1">
                    <a:alpha val="79000"/>
                  </a:schemeClr>
                </a:gs>
                <a:gs pos="32000">
                  <a:srgbClr val="FFC000">
                    <a:alpha val="87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8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>
                <a:ln w="34925">
                  <a:gradFill flip="none" rotWithShape="1">
                    <a:gsLst>
                      <a:gs pos="0">
                        <a:srgbClr val="F67526"/>
                      </a:gs>
                      <a:gs pos="50000">
                        <a:srgbClr val="F67526">
                          <a:alpha val="41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7452320" y="3284984"/>
            <a:ext cx="1296144" cy="1296144"/>
            <a:chOff x="7452320" y="3281092"/>
            <a:chExt cx="1296144" cy="1296144"/>
          </a:xfrm>
        </p:grpSpPr>
        <p:grpSp>
          <p:nvGrpSpPr>
            <p:cNvPr id="13" name="Grupo 8"/>
            <p:cNvGrpSpPr>
              <a:grpSpLocks/>
            </p:cNvGrpSpPr>
            <p:nvPr/>
          </p:nvGrpSpPr>
          <p:grpSpPr>
            <a:xfrm>
              <a:off x="7670783" y="3497116"/>
              <a:ext cx="864096" cy="864096"/>
              <a:chOff x="3414276" y="1289404"/>
              <a:chExt cx="1320438" cy="1348324"/>
            </a:xfrm>
          </p:grpSpPr>
          <p:sp>
            <p:nvSpPr>
              <p:cNvPr id="14" name="Elipse 13"/>
              <p:cNvSpPr/>
              <p:nvPr/>
            </p:nvSpPr>
            <p:spPr bwMode="auto">
              <a:xfrm>
                <a:off x="3414276" y="1289404"/>
                <a:ext cx="1320438" cy="134832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1">
                      <a:alpha val="0"/>
                    </a:schemeClr>
                  </a:gs>
                  <a:gs pos="100000">
                    <a:schemeClr val="tx1"/>
                  </a:gs>
                  <a:gs pos="40000">
                    <a:srgbClr val="FF0000">
                      <a:alpha val="79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Elipse 14"/>
              <p:cNvSpPr>
                <a:spLocks noChangeAspect="1"/>
              </p:cNvSpPr>
              <p:nvPr/>
            </p:nvSpPr>
            <p:spPr bwMode="auto">
              <a:xfrm>
                <a:off x="3597035" y="1514125"/>
                <a:ext cx="929066" cy="915822"/>
              </a:xfrm>
              <a:prstGeom prst="ellipse">
                <a:avLst/>
              </a:prstGeom>
              <a:gradFill>
                <a:gsLst>
                  <a:gs pos="54000">
                    <a:srgbClr val="FF8989"/>
                  </a:gs>
                  <a:gs pos="100000">
                    <a:schemeClr val="tx1">
                      <a:alpha val="7000"/>
                    </a:schemeClr>
                  </a:gs>
                  <a:gs pos="58000">
                    <a:srgbClr val="FF0000">
                      <a:alpha val="46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9" name="Retângulo 18"/>
            <p:cNvSpPr>
              <a:spLocks noChangeAspect="1"/>
            </p:cNvSpPr>
            <p:nvPr/>
          </p:nvSpPr>
          <p:spPr bwMode="auto">
            <a:xfrm>
              <a:off x="7452320" y="3281092"/>
              <a:ext cx="1296144" cy="1296144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928938"/>
            <a:ext cx="7162800" cy="1157287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72000"/>
              </a:lnSpc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O brilho das estrelas: magnitudes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Magnitudes aparentes</a:t>
            </a:r>
          </a:p>
        </p:txBody>
      </p:sp>
      <p:sp>
        <p:nvSpPr>
          <p:cNvPr id="13340" name="Rectangle 119"/>
          <p:cNvSpPr>
            <a:spLocks noChangeArrowheads="1"/>
          </p:cNvSpPr>
          <p:nvPr/>
        </p:nvSpPr>
        <p:spPr bwMode="auto">
          <a:xfrm>
            <a:off x="2627784" y="2286460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Rectangle 126"/>
          <p:cNvSpPr>
            <a:spLocks noChangeArrowheads="1"/>
          </p:cNvSpPr>
          <p:nvPr/>
        </p:nvSpPr>
        <p:spPr bwMode="auto">
          <a:xfrm>
            <a:off x="683568" y="908720"/>
            <a:ext cx="7416824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Brilho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aparente das </a:t>
            </a: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estrelas</a:t>
            </a:r>
          </a:p>
          <a:p>
            <a:pPr defTabSz="762000">
              <a:defRPr/>
            </a:pPr>
            <a:r>
              <a:rPr lang="pt-BR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(</a:t>
            </a:r>
            <a:r>
              <a:rPr lang="pt-BR"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Hiparcos</a:t>
            </a:r>
            <a:r>
              <a:rPr lang="pt-BR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, séc. II a.C.)</a:t>
            </a: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3370469" y="2132856"/>
            <a:ext cx="785813" cy="785884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3441907" y="3078548"/>
            <a:ext cx="642938" cy="642996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3513344" y="4014652"/>
            <a:ext cx="500063" cy="500108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5" name="Oval 3"/>
          <p:cNvSpPr>
            <a:spLocks noChangeAspect="1" noChangeArrowheads="1"/>
          </p:cNvSpPr>
          <p:nvPr/>
        </p:nvSpPr>
        <p:spPr bwMode="auto">
          <a:xfrm>
            <a:off x="3690323" y="6173265"/>
            <a:ext cx="150019" cy="150033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" name="Oval 3"/>
          <p:cNvSpPr>
            <a:spLocks noChangeAspect="1" noChangeArrowheads="1"/>
          </p:cNvSpPr>
          <p:nvPr/>
        </p:nvSpPr>
        <p:spPr bwMode="auto">
          <a:xfrm>
            <a:off x="3584782" y="4817770"/>
            <a:ext cx="357188" cy="357220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5" name="Oval 3"/>
          <p:cNvSpPr>
            <a:spLocks noChangeAspect="1" noChangeArrowheads="1"/>
          </p:cNvSpPr>
          <p:nvPr/>
        </p:nvSpPr>
        <p:spPr bwMode="auto">
          <a:xfrm>
            <a:off x="3615759" y="5526820"/>
            <a:ext cx="285750" cy="285776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8" name="Text Box 141"/>
          <p:cNvSpPr txBox="1">
            <a:spLocks noChangeArrowheads="1"/>
          </p:cNvSpPr>
          <p:nvPr/>
        </p:nvSpPr>
        <p:spPr bwMode="auto">
          <a:xfrm>
            <a:off x="0" y="6211888"/>
            <a:ext cx="1844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Prof. Roberto </a:t>
            </a:r>
            <a:r>
              <a:rPr lang="pt-BR" sz="1200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com adaptações</a:t>
            </a:r>
          </a:p>
        </p:txBody>
      </p:sp>
      <p:sp>
        <p:nvSpPr>
          <p:cNvPr id="19" name="Rectangle 119"/>
          <p:cNvSpPr>
            <a:spLocks noChangeArrowheads="1"/>
          </p:cNvSpPr>
          <p:nvPr/>
        </p:nvSpPr>
        <p:spPr bwMode="auto">
          <a:xfrm>
            <a:off x="2628751" y="3192305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2ª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Rectangle 119"/>
          <p:cNvSpPr>
            <a:spLocks noChangeArrowheads="1"/>
          </p:cNvSpPr>
          <p:nvPr/>
        </p:nvSpPr>
        <p:spPr bwMode="auto">
          <a:xfrm>
            <a:off x="2627784" y="4056401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3ª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Rectangle 119"/>
          <p:cNvSpPr>
            <a:spLocks noChangeArrowheads="1"/>
          </p:cNvSpPr>
          <p:nvPr/>
        </p:nvSpPr>
        <p:spPr bwMode="auto">
          <a:xfrm>
            <a:off x="2627784" y="4769900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4ª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119"/>
          <p:cNvSpPr>
            <a:spLocks noChangeArrowheads="1"/>
          </p:cNvSpPr>
          <p:nvPr/>
        </p:nvSpPr>
        <p:spPr bwMode="auto">
          <a:xfrm>
            <a:off x="2628751" y="5449788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5ª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Rectangle 119"/>
          <p:cNvSpPr>
            <a:spLocks noChangeArrowheads="1"/>
          </p:cNvSpPr>
          <p:nvPr/>
        </p:nvSpPr>
        <p:spPr bwMode="auto">
          <a:xfrm>
            <a:off x="2627784" y="6015689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6ª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2" name="Rectangle 119"/>
          <p:cNvSpPr>
            <a:spLocks noChangeArrowheads="1"/>
          </p:cNvSpPr>
          <p:nvPr/>
        </p:nvSpPr>
        <p:spPr bwMode="auto">
          <a:xfrm>
            <a:off x="4355976" y="2300846"/>
            <a:ext cx="478802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As mais brilhantes do céu noturno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" name="Rectangle 119"/>
          <p:cNvSpPr>
            <a:spLocks noChangeArrowheads="1"/>
          </p:cNvSpPr>
          <p:nvPr/>
        </p:nvSpPr>
        <p:spPr bwMode="auto">
          <a:xfrm>
            <a:off x="4176464" y="6046688"/>
            <a:ext cx="500404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No limite da visibilidade do olho humano.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0" grpId="0"/>
      <p:bldP spid="12" grpId="0" animBg="1"/>
      <p:bldP spid="13" grpId="0" animBg="1"/>
      <p:bldP spid="14" grpId="0" animBg="1"/>
      <p:bldP spid="15" grpId="0" animBg="1"/>
      <p:bldP spid="16" grpId="0" animBg="1"/>
      <p:bldP spid="25" grpId="0" animBg="1"/>
      <p:bldP spid="19" grpId="0"/>
      <p:bldP spid="20" grpId="0"/>
      <p:bldP spid="21" grpId="0"/>
      <p:bldP spid="22" grpId="0"/>
      <p:bldP spid="23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Atenção: perigo!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987824" y="2996952"/>
            <a:ext cx="5760640" cy="1752600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 relação entre magnitude e brilho é </a:t>
            </a:r>
            <a:r>
              <a:rPr lang="pt-BR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inversa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quanto maior o brilho, menor a magnitude!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s://encrypted-tbn2.gstatic.com/images?q=tbn:ANd9GcTjvS03MavYB8l1G96i9aMsJgnZRQLiuZM_TcnDR8K6rdHO2Gh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66" y="3139032"/>
            <a:ext cx="2114550" cy="2162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Magnitudes aparentes modernas com exemplos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2214563"/>
            <a:ext cx="7772400" cy="4114800"/>
          </a:xfrm>
        </p:spPr>
        <p:txBody>
          <a:bodyPr/>
          <a:lstStyle/>
          <a:p>
            <a:pPr algn="just"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pt-B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Mag.30: limite </a:t>
            </a:r>
            <a:r>
              <a:rPr lang="pt-BR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observado pelos maiores telescópios do mundo</a:t>
            </a:r>
            <a:endParaRPr lang="pt-BR" sz="24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just"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pt-BR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</a:t>
            </a:r>
            <a:r>
              <a:rPr lang="pt-B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. 10: limite de um binóculo 7x50</a:t>
            </a:r>
          </a:p>
          <a:p>
            <a:pPr algn="just"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pt-B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Mag. 6: limite de </a:t>
            </a:r>
            <a:r>
              <a:rPr lang="pt-BR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visib</a:t>
            </a:r>
            <a:r>
              <a:rPr lang="pt-B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. do olho humano</a:t>
            </a:r>
          </a:p>
          <a:p>
            <a:pPr algn="just"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pt-B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Mag. 2,7:  </a:t>
            </a:r>
            <a:r>
              <a:rPr lang="el-GR" sz="2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pt-BR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Crucis</a:t>
            </a:r>
            <a:r>
              <a:rPr lang="pt-BR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(Pálida)</a:t>
            </a:r>
            <a:endParaRPr lang="pt-BR" sz="24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just"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pt-B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Mag. -1,5: de </a:t>
            </a:r>
            <a:r>
              <a:rPr lang="pt-BR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Sirius (a estrela mais brilhante do céu noturno)</a:t>
            </a:r>
            <a:endParaRPr lang="pt-BR" sz="24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just"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pt-BR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</a:t>
            </a:r>
            <a:r>
              <a:rPr lang="pt-B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.-12,5: da Lua Cheia</a:t>
            </a:r>
          </a:p>
          <a:p>
            <a:pPr algn="just"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pt-B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Mag.-26,8: 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3657600" cy="1371600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absoluta</a:t>
            </a:r>
          </a:p>
        </p:txBody>
      </p:sp>
      <p:sp>
        <p:nvSpPr>
          <p:cNvPr id="15363" name="Line 22"/>
          <p:cNvSpPr>
            <a:spLocks noChangeShapeType="1"/>
          </p:cNvSpPr>
          <p:nvPr/>
        </p:nvSpPr>
        <p:spPr bwMode="auto">
          <a:xfrm flipH="1">
            <a:off x="3200400" y="1571625"/>
            <a:ext cx="1943100" cy="4295775"/>
          </a:xfrm>
          <a:prstGeom prst="line">
            <a:avLst/>
          </a:prstGeom>
          <a:noFill/>
          <a:ln w="12700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4" name="Line 23"/>
          <p:cNvSpPr>
            <a:spLocks noChangeShapeType="1"/>
          </p:cNvSpPr>
          <p:nvPr/>
        </p:nvSpPr>
        <p:spPr bwMode="auto">
          <a:xfrm flipH="1">
            <a:off x="3200400" y="2000250"/>
            <a:ext cx="2943225" cy="3867150"/>
          </a:xfrm>
          <a:prstGeom prst="line">
            <a:avLst/>
          </a:prstGeom>
          <a:noFill/>
          <a:ln w="12700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5" name="Line 24"/>
          <p:cNvSpPr>
            <a:spLocks noChangeShapeType="1"/>
          </p:cNvSpPr>
          <p:nvPr/>
        </p:nvSpPr>
        <p:spPr bwMode="auto">
          <a:xfrm flipH="1">
            <a:off x="3214688" y="2643188"/>
            <a:ext cx="3571875" cy="3224212"/>
          </a:xfrm>
          <a:prstGeom prst="line">
            <a:avLst/>
          </a:prstGeom>
          <a:noFill/>
          <a:ln w="12700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6" name="Line 25"/>
          <p:cNvSpPr>
            <a:spLocks noChangeShapeType="1"/>
          </p:cNvSpPr>
          <p:nvPr/>
        </p:nvSpPr>
        <p:spPr bwMode="auto">
          <a:xfrm flipH="1">
            <a:off x="3200400" y="3357563"/>
            <a:ext cx="4086225" cy="2509837"/>
          </a:xfrm>
          <a:prstGeom prst="line">
            <a:avLst/>
          </a:prstGeom>
          <a:noFill/>
          <a:ln w="12700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7" name="Line 26"/>
          <p:cNvSpPr>
            <a:spLocks noChangeShapeType="1"/>
          </p:cNvSpPr>
          <p:nvPr/>
        </p:nvSpPr>
        <p:spPr bwMode="auto">
          <a:xfrm flipH="1">
            <a:off x="3200400" y="4071938"/>
            <a:ext cx="4514850" cy="1795462"/>
          </a:xfrm>
          <a:prstGeom prst="line">
            <a:avLst/>
          </a:prstGeom>
          <a:noFill/>
          <a:ln w="12700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8" name="Line 27"/>
          <p:cNvSpPr>
            <a:spLocks noChangeShapeType="1"/>
          </p:cNvSpPr>
          <p:nvPr/>
        </p:nvSpPr>
        <p:spPr bwMode="auto">
          <a:xfrm flipH="1">
            <a:off x="3200400" y="4929188"/>
            <a:ext cx="4729163" cy="938212"/>
          </a:xfrm>
          <a:prstGeom prst="line">
            <a:avLst/>
          </a:prstGeom>
          <a:noFill/>
          <a:ln w="12700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59484" name="Rectangle 28"/>
          <p:cNvSpPr>
            <a:spLocks noChangeArrowheads="1"/>
          </p:cNvSpPr>
          <p:nvPr/>
        </p:nvSpPr>
        <p:spPr bwMode="auto">
          <a:xfrm>
            <a:off x="4643438" y="257175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5" name="Rectangle 29"/>
          <p:cNvSpPr>
            <a:spLocks noChangeArrowheads="1"/>
          </p:cNvSpPr>
          <p:nvPr/>
        </p:nvSpPr>
        <p:spPr bwMode="auto">
          <a:xfrm>
            <a:off x="5214938" y="300037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6" name="Rectangle 30"/>
          <p:cNvSpPr>
            <a:spLocks noChangeArrowheads="1"/>
          </p:cNvSpPr>
          <p:nvPr/>
        </p:nvSpPr>
        <p:spPr bwMode="auto">
          <a:xfrm>
            <a:off x="5643563" y="33575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7" name="Rectangle 31"/>
          <p:cNvSpPr>
            <a:spLocks noChangeArrowheads="1"/>
          </p:cNvSpPr>
          <p:nvPr/>
        </p:nvSpPr>
        <p:spPr bwMode="auto">
          <a:xfrm>
            <a:off x="6000750" y="39290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8" name="Rectangle 32"/>
          <p:cNvSpPr>
            <a:spLocks noChangeArrowheads="1"/>
          </p:cNvSpPr>
          <p:nvPr/>
        </p:nvSpPr>
        <p:spPr bwMode="auto">
          <a:xfrm>
            <a:off x="6286500" y="44291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9" name="Rectangle 33"/>
          <p:cNvSpPr>
            <a:spLocks noChangeArrowheads="1"/>
          </p:cNvSpPr>
          <p:nvPr/>
        </p:nvSpPr>
        <p:spPr bwMode="auto">
          <a:xfrm>
            <a:off x="6500813" y="50006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90" name="Rectangle 34"/>
          <p:cNvSpPr>
            <a:spLocks noChangeArrowheads="1"/>
          </p:cNvSpPr>
          <p:nvPr/>
        </p:nvSpPr>
        <p:spPr bwMode="auto">
          <a:xfrm>
            <a:off x="4658006" y="6153150"/>
            <a:ext cx="453810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 = 10 </a:t>
            </a:r>
            <a:r>
              <a:rPr lang="pt-BR" sz="3600" dirty="0" err="1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pc</a:t>
            </a:r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= 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32,6 </a:t>
            </a:r>
            <a:r>
              <a:rPr lang="pt-BR" sz="3600" dirty="0" err="1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a.l.</a:t>
            </a:r>
            <a:endParaRPr lang="pt-BR" sz="36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59491" name="Text Box 35"/>
          <p:cNvSpPr txBox="1">
            <a:spLocks noChangeArrowheads="1"/>
          </p:cNvSpPr>
          <p:nvPr/>
        </p:nvSpPr>
        <p:spPr bwMode="auto">
          <a:xfrm>
            <a:off x="285750" y="2071688"/>
            <a:ext cx="3206130" cy="26776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 defTabSz="762000">
              <a:defRPr/>
            </a:pPr>
            <a:r>
              <a:rPr lang="pt-BR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É a magnitude que uma estrela teria se estivesse a uma distância padrão de </a:t>
            </a:r>
            <a:r>
              <a:rPr lang="pt-B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10 </a:t>
            </a:r>
            <a:r>
              <a:rPr lang="pt-BR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parsecs</a:t>
            </a:r>
            <a:r>
              <a:rPr lang="pt-B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de </a:t>
            </a:r>
            <a:r>
              <a:rPr lang="pt-BR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nós.</a:t>
            </a:r>
          </a:p>
        </p:txBody>
      </p:sp>
      <p:sp>
        <p:nvSpPr>
          <p:cNvPr id="15377" name="Oval 3"/>
          <p:cNvSpPr>
            <a:spLocks noChangeArrowheads="1"/>
          </p:cNvSpPr>
          <p:nvPr/>
        </p:nvSpPr>
        <p:spPr bwMode="auto">
          <a:xfrm>
            <a:off x="8215313" y="4643438"/>
            <a:ext cx="285750" cy="2857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2000">
                <a:srgbClr val="FFFF00"/>
              </a:gs>
              <a:gs pos="62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78" name="Oval 3"/>
          <p:cNvSpPr>
            <a:spLocks noChangeArrowheads="1"/>
          </p:cNvSpPr>
          <p:nvPr/>
        </p:nvSpPr>
        <p:spPr bwMode="auto">
          <a:xfrm>
            <a:off x="7858125" y="3714750"/>
            <a:ext cx="428625" cy="4286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66000">
                <a:srgbClr val="FF3300"/>
              </a:gs>
              <a:gs pos="91000">
                <a:srgbClr val="4D0808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7429500" y="2928938"/>
            <a:ext cx="500063" cy="500062"/>
          </a:xfrm>
          <a:prstGeom prst="ellipse">
            <a:avLst/>
          </a:prstGeom>
          <a:gradFill flip="none" rotWithShape="1">
            <a:gsLst>
              <a:gs pos="51000">
                <a:srgbClr val="FFC000"/>
              </a:gs>
              <a:gs pos="12000">
                <a:schemeClr val="bg1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2" name="Oval 3"/>
          <p:cNvSpPr>
            <a:spLocks noChangeArrowheads="1"/>
          </p:cNvSpPr>
          <p:nvPr/>
        </p:nvSpPr>
        <p:spPr bwMode="auto">
          <a:xfrm>
            <a:off x="6858016" y="2000240"/>
            <a:ext cx="642942" cy="642942"/>
          </a:xfrm>
          <a:prstGeom prst="ellipse">
            <a:avLst/>
          </a:prstGeom>
          <a:gradFill flip="none" rotWithShape="1">
            <a:gsLst>
              <a:gs pos="56000">
                <a:schemeClr val="bg1"/>
              </a:gs>
              <a:gs pos="12000">
                <a:schemeClr val="bg1"/>
              </a:gs>
              <a:gs pos="100000">
                <a:srgbClr val="FFC000">
                  <a:alpha val="17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3" name="Oval 3"/>
          <p:cNvSpPr>
            <a:spLocks noChangeArrowheads="1"/>
          </p:cNvSpPr>
          <p:nvPr/>
        </p:nvSpPr>
        <p:spPr bwMode="auto">
          <a:xfrm>
            <a:off x="6072198" y="1142984"/>
            <a:ext cx="785818" cy="785818"/>
          </a:xfrm>
          <a:prstGeom prst="ellipse">
            <a:avLst/>
          </a:prstGeom>
          <a:gradFill flip="none" rotWithShape="1">
            <a:gsLst>
              <a:gs pos="56000">
                <a:schemeClr val="bg1"/>
              </a:gs>
              <a:gs pos="12000">
                <a:schemeClr val="bg1"/>
              </a:gs>
              <a:gs pos="100000">
                <a:schemeClr val="accent2">
                  <a:lumMod val="60000"/>
                  <a:lumOff val="40000"/>
                  <a:alpha val="31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4" name="Oval 3"/>
          <p:cNvSpPr>
            <a:spLocks noChangeArrowheads="1"/>
          </p:cNvSpPr>
          <p:nvPr/>
        </p:nvSpPr>
        <p:spPr bwMode="auto">
          <a:xfrm>
            <a:off x="5000628" y="357166"/>
            <a:ext cx="1000132" cy="1000132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5" name="Text Box 141"/>
          <p:cNvSpPr txBox="1">
            <a:spLocks noChangeArrowheads="1"/>
          </p:cNvSpPr>
          <p:nvPr/>
        </p:nvSpPr>
        <p:spPr bwMode="auto">
          <a:xfrm>
            <a:off x="0" y="6211888"/>
            <a:ext cx="1844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just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Prof. Roberto </a:t>
            </a:r>
            <a:r>
              <a:rPr lang="pt-BR" sz="1200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</a:t>
            </a:r>
          </a:p>
          <a:p>
            <a:pPr algn="just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com adaptações</a:t>
            </a:r>
          </a:p>
        </p:txBody>
      </p:sp>
      <p:sp>
        <p:nvSpPr>
          <p:cNvPr id="62" name="Rectangle 21"/>
          <p:cNvSpPr>
            <a:spLocks noChangeArrowheads="1"/>
          </p:cNvSpPr>
          <p:nvPr/>
        </p:nvSpPr>
        <p:spPr bwMode="auto">
          <a:xfrm>
            <a:off x="1547664" y="5454749"/>
            <a:ext cx="136815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Terra</a:t>
            </a:r>
            <a:endParaRPr lang="pt-BR" sz="3600" dirty="0">
              <a:solidFill>
                <a:srgbClr val="00B0F0"/>
              </a:solidFill>
              <a:latin typeface="Century Gothic" pitchFamily="34" charset="0"/>
              <a:cs typeface="MS Shell Dlg" charset="0"/>
            </a:endParaRPr>
          </a:p>
        </p:txBody>
      </p:sp>
      <p:grpSp>
        <p:nvGrpSpPr>
          <p:cNvPr id="40" name="Grupo 54"/>
          <p:cNvGrpSpPr>
            <a:grpSpLocks noChangeAspect="1"/>
          </p:cNvGrpSpPr>
          <p:nvPr/>
        </p:nvGrpSpPr>
        <p:grpSpPr>
          <a:xfrm>
            <a:off x="2699792" y="5373216"/>
            <a:ext cx="974237" cy="959916"/>
            <a:chOff x="1436812" y="954231"/>
            <a:chExt cx="5991841" cy="5903769"/>
          </a:xfrm>
        </p:grpSpPr>
        <p:sp>
          <p:nvSpPr>
            <p:cNvPr id="42" name="Elipse 41"/>
            <p:cNvSpPr>
              <a:spLocks noChangeAspect="1"/>
            </p:cNvSpPr>
            <p:nvPr/>
          </p:nvSpPr>
          <p:spPr bwMode="auto">
            <a:xfrm>
              <a:off x="1436812" y="954231"/>
              <a:ext cx="5991841" cy="5903769"/>
            </a:xfrm>
            <a:prstGeom prst="ellipse">
              <a:avLst/>
            </a:prstGeom>
            <a:gradFill flip="none" rotWithShape="1">
              <a:gsLst>
                <a:gs pos="0">
                  <a:srgbClr val="0066FF">
                    <a:alpha val="0"/>
                  </a:srgbClr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upo 47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44" name="Elipse 43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Forma livre 44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Forma livre 62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9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9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9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1944216"/>
          </a:xfrm>
        </p:spPr>
        <p:txBody>
          <a:bodyPr/>
          <a:lstStyle/>
          <a:p>
            <a:pPr marL="182563" indent="-182563" algn="l">
              <a:buClr>
                <a:srgbClr val="00B050"/>
              </a:buClr>
              <a:tabLst>
                <a:tab pos="444500" algn="l"/>
              </a:tabLst>
            </a:pP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00CC99"/>
                </a:solidFill>
                <a:latin typeface="Century Gothic" pitchFamily="34" charset="0"/>
              </a:rPr>
              <a:t>Descobrimos que se colocássemos o Sol  e as estrelas à mesma distância de 10 </a:t>
            </a:r>
            <a:r>
              <a:rPr lang="pt-BR" sz="3600" b="0" dirty="0" err="1" smtClean="0">
                <a:solidFill>
                  <a:srgbClr val="00CC99"/>
                </a:solidFill>
                <a:latin typeface="Century Gothic" pitchFamily="34" charset="0"/>
              </a:rPr>
              <a:t>parsecs</a:t>
            </a:r>
            <a:r>
              <a:rPr lang="pt-BR" sz="3600" b="0" dirty="0" smtClean="0">
                <a:solidFill>
                  <a:srgbClr val="00CC99"/>
                </a:solidFill>
                <a:latin typeface="Century Gothic" pitchFamily="34" charset="0"/>
              </a:rPr>
              <a:t>, ele seria uma estrela de quinta magnitude...</a:t>
            </a:r>
            <a:endParaRPr lang="pt-BR" sz="3600" dirty="0"/>
          </a:p>
        </p:txBody>
      </p:sp>
      <p:sp>
        <p:nvSpPr>
          <p:cNvPr id="12" name="Elipse 11"/>
          <p:cNvSpPr/>
          <p:nvPr/>
        </p:nvSpPr>
        <p:spPr bwMode="auto">
          <a:xfrm>
            <a:off x="1348058" y="4400365"/>
            <a:ext cx="1440160" cy="144016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0066FF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7380312" y="4797152"/>
            <a:ext cx="900000" cy="90000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0000">
                  <a:alpha val="69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 bwMode="auto">
          <a:xfrm>
            <a:off x="6444208" y="5085184"/>
            <a:ext cx="1033563" cy="1033563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chemeClr val="bg1">
                  <a:alpha val="46000"/>
                </a:scheme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6156256" y="3789040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78000">
                <a:srgbClr val="8856D2">
                  <a:alpha val="72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1763688" y="3717032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2771800" y="2996952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2915814" y="3356992"/>
            <a:ext cx="3312370" cy="2924944"/>
            <a:chOff x="5088960" y="-2316026"/>
            <a:chExt cx="6752298" cy="6115196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74724" y="-1210626"/>
              <a:ext cx="4112471" cy="407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Subtítulo 3"/>
            <p:cNvSpPr txBox="1">
              <a:spLocks/>
            </p:cNvSpPr>
            <p:nvPr/>
          </p:nvSpPr>
          <p:spPr bwMode="auto">
            <a:xfrm rot="16200000">
              <a:off x="5407511" y="-2634577"/>
              <a:ext cx="6115196" cy="6752298"/>
            </a:xfrm>
            <a:prstGeom prst="rect">
              <a:avLst/>
            </a:prstGeom>
            <a:gradFill flip="none" rotWithShape="1">
              <a:gsLst>
                <a:gs pos="12000">
                  <a:schemeClr val="bg1">
                    <a:alpha val="79000"/>
                  </a:schemeClr>
                </a:gs>
                <a:gs pos="32000">
                  <a:srgbClr val="FFC000">
                    <a:alpha val="87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8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>
                <a:ln w="34925">
                  <a:gradFill flip="none" rotWithShape="1">
                    <a:gsLst>
                      <a:gs pos="0">
                        <a:srgbClr val="F67526"/>
                      </a:gs>
                      <a:gs pos="50000">
                        <a:srgbClr val="F67526">
                          <a:alpha val="41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3126883"/>
            <a:ext cx="7162800" cy="624872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72000"/>
              </a:lnSpc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As cores das estrelas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  <a:noFill/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cores e as temperaturas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97375" y="1081088"/>
            <a:ext cx="3032125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defTabSz="762000"/>
            <a:r>
              <a:rPr lang="pt-BR" sz="4800" dirty="0">
                <a:solidFill>
                  <a:srgbClr val="3333FF"/>
                </a:solidFill>
                <a:latin typeface="Century Gothic" pitchFamily="34" charset="0"/>
              </a:rPr>
              <a:t>60.000 °C</a:t>
            </a:r>
          </a:p>
          <a:p>
            <a:pPr algn="l" defTabSz="762000"/>
            <a:r>
              <a:rPr lang="pt-BR" sz="4800" dirty="0">
                <a:solidFill>
                  <a:schemeClr val="hlink"/>
                </a:solidFill>
                <a:latin typeface="Century Gothic" pitchFamily="34" charset="0"/>
              </a:rPr>
              <a:t>30.000 °C</a:t>
            </a:r>
          </a:p>
          <a:p>
            <a:pPr algn="l" defTabSz="762000"/>
            <a:r>
              <a:rPr lang="pt-BR" sz="4800" dirty="0">
                <a:solidFill>
                  <a:schemeClr val="bg1"/>
                </a:solidFill>
                <a:latin typeface="Century Gothic" pitchFamily="34" charset="0"/>
              </a:rPr>
              <a:t>  9.500 °C</a:t>
            </a:r>
          </a:p>
          <a:p>
            <a:pPr algn="l" defTabSz="762000"/>
            <a:r>
              <a:rPr lang="pt-BR" sz="4800" dirty="0">
                <a:solidFill>
                  <a:srgbClr val="FFFFCC"/>
                </a:solidFill>
                <a:latin typeface="Century Gothic" pitchFamily="34" charset="0"/>
              </a:rPr>
              <a:t>  7.200 °C</a:t>
            </a:r>
          </a:p>
          <a:p>
            <a:pPr algn="l" defTabSz="762000"/>
            <a:r>
              <a:rPr lang="pt-BR" sz="4800" dirty="0">
                <a:solidFill>
                  <a:srgbClr val="FFFF00"/>
                </a:solidFill>
                <a:latin typeface="Century Gothic" pitchFamily="34" charset="0"/>
              </a:rPr>
              <a:t>  6.000 °C</a:t>
            </a:r>
          </a:p>
          <a:p>
            <a:pPr algn="l" defTabSz="762000"/>
            <a:r>
              <a:rPr lang="pt-BR" sz="4800" dirty="0">
                <a:solidFill>
                  <a:srgbClr val="FF9900"/>
                </a:solidFill>
                <a:latin typeface="Century Gothic" pitchFamily="34" charset="0"/>
              </a:rPr>
              <a:t>  5.000 °C</a:t>
            </a:r>
          </a:p>
          <a:p>
            <a:pPr algn="l" defTabSz="762000"/>
            <a:r>
              <a:rPr lang="pt-BR" sz="4800" dirty="0">
                <a:solidFill>
                  <a:srgbClr val="FF0000"/>
                </a:solidFill>
                <a:latin typeface="Century Gothic" pitchFamily="34" charset="0"/>
              </a:rPr>
              <a:t>  3.500 °C</a:t>
            </a:r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1613465" y="5562600"/>
            <a:ext cx="79829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800" dirty="0">
                <a:solidFill>
                  <a:srgbClr val="FF0000"/>
                </a:solidFill>
                <a:latin typeface="Century Gothic" pitchFamily="34" charset="0"/>
              </a:rPr>
              <a:t>Fria</a:t>
            </a:r>
          </a:p>
        </p:txBody>
      </p:sp>
      <p:sp>
        <p:nvSpPr>
          <p:cNvPr id="17413" name="Rectangle 13"/>
          <p:cNvSpPr>
            <a:spLocks noChangeArrowheads="1"/>
          </p:cNvSpPr>
          <p:nvPr/>
        </p:nvSpPr>
        <p:spPr bwMode="auto">
          <a:xfrm>
            <a:off x="1268677" y="1219200"/>
            <a:ext cx="130003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Quente</a:t>
            </a:r>
          </a:p>
        </p:txBody>
      </p:sp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7376714" y="4286250"/>
            <a:ext cx="54213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pt-BR" sz="20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grpSp>
        <p:nvGrpSpPr>
          <p:cNvPr id="17415" name="Group 15"/>
          <p:cNvGrpSpPr>
            <a:grpSpLocks/>
          </p:cNvGrpSpPr>
          <p:nvPr/>
        </p:nvGrpSpPr>
        <p:grpSpPr bwMode="auto">
          <a:xfrm>
            <a:off x="658540" y="949326"/>
            <a:ext cx="673100" cy="5595939"/>
            <a:chOff x="96" y="742"/>
            <a:chExt cx="424" cy="3525"/>
          </a:xfrm>
        </p:grpSpPr>
        <p:sp>
          <p:nvSpPr>
            <p:cNvPr id="17432" name="Rectangle 16"/>
            <p:cNvSpPr>
              <a:spLocks noChangeArrowheads="1"/>
            </p:cNvSpPr>
            <p:nvPr/>
          </p:nvSpPr>
          <p:spPr bwMode="auto">
            <a:xfrm>
              <a:off x="240" y="742"/>
              <a:ext cx="136" cy="2968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3" name="Oval 17"/>
            <p:cNvSpPr>
              <a:spLocks noChangeArrowheads="1"/>
            </p:cNvSpPr>
            <p:nvPr/>
          </p:nvSpPr>
          <p:spPr bwMode="auto">
            <a:xfrm>
              <a:off x="96" y="3699"/>
              <a:ext cx="424" cy="568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4" name="Rectangle 18"/>
            <p:cNvSpPr>
              <a:spLocks noChangeArrowheads="1"/>
            </p:cNvSpPr>
            <p:nvPr/>
          </p:nvSpPr>
          <p:spPr bwMode="auto">
            <a:xfrm>
              <a:off x="288" y="2745"/>
              <a:ext cx="47" cy="106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5" name="Oval 19"/>
            <p:cNvSpPr>
              <a:spLocks noChangeArrowheads="1"/>
            </p:cNvSpPr>
            <p:nvPr/>
          </p:nvSpPr>
          <p:spPr bwMode="auto">
            <a:xfrm>
              <a:off x="144" y="3760"/>
              <a:ext cx="328" cy="44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7" name="Elipse 26"/>
          <p:cNvSpPr/>
          <p:nvPr/>
        </p:nvSpPr>
        <p:spPr bwMode="auto">
          <a:xfrm>
            <a:off x="3049973" y="1124744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78000">
                <a:srgbClr val="8856D2">
                  <a:alpha val="72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Elipse 27"/>
          <p:cNvSpPr/>
          <p:nvPr/>
        </p:nvSpPr>
        <p:spPr bwMode="auto">
          <a:xfrm>
            <a:off x="3048195" y="1857261"/>
            <a:ext cx="720000" cy="72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6000">
                <a:srgbClr val="3788FF"/>
              </a:gs>
              <a:gs pos="100000">
                <a:schemeClr val="tx1">
                  <a:alpha val="42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Elipse 28"/>
          <p:cNvSpPr/>
          <p:nvPr/>
        </p:nvSpPr>
        <p:spPr bwMode="auto">
          <a:xfrm>
            <a:off x="3069771" y="2612278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/>
          <p:nvPr/>
        </p:nvSpPr>
        <p:spPr bwMode="auto">
          <a:xfrm>
            <a:off x="3082128" y="3325956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Elipse 30"/>
          <p:cNvSpPr/>
          <p:nvPr/>
        </p:nvSpPr>
        <p:spPr bwMode="auto">
          <a:xfrm>
            <a:off x="3093765" y="4050304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/>
          <p:nvPr/>
        </p:nvSpPr>
        <p:spPr bwMode="auto">
          <a:xfrm>
            <a:off x="3105979" y="4758027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3115634" y="5492598"/>
            <a:ext cx="720000" cy="720000"/>
          </a:xfrm>
          <a:prstGeom prst="ellipse">
            <a:avLst/>
          </a:prstGeom>
          <a:gradFill>
            <a:gsLst>
              <a:gs pos="19000">
                <a:schemeClr val="bg1"/>
              </a:gs>
              <a:gs pos="46000">
                <a:srgbClr val="FF0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Classes espectrais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Distâncias estelares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espectros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3800475" cy="8640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600822"/>
            <a:ext cx="3810000" cy="8640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8464" y="5229200"/>
            <a:ext cx="3810000" cy="8468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755576" y="2204864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Espectro contínuo</a:t>
            </a: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611560" y="3831431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Espectro de absorção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539552" y="5404490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Espectro de emissão</a:t>
            </a:r>
            <a:endParaRPr lang="pt-BR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8/8b/Morgan-Keenan_spectral_classification.png"/>
          <p:cNvPicPr>
            <a:picLocks noChangeAspect="1" noChangeArrowheads="1"/>
          </p:cNvPicPr>
          <p:nvPr/>
        </p:nvPicPr>
        <p:blipFill>
          <a:blip r:embed="rId2" cstate="print"/>
          <a:srcRect l="402" r="9776" b="15873"/>
          <a:stretch>
            <a:fillRect/>
          </a:stretch>
        </p:blipFill>
        <p:spPr bwMode="auto">
          <a:xfrm flipH="1">
            <a:off x="102314" y="1556792"/>
            <a:ext cx="8934182" cy="3035623"/>
          </a:xfrm>
          <a:prstGeom prst="rect">
            <a:avLst/>
          </a:prstGeom>
          <a:noFill/>
        </p:spPr>
      </p:pic>
      <p:cxnSp>
        <p:nvCxnSpPr>
          <p:cNvPr id="6" name="Conector de seta reta 5"/>
          <p:cNvCxnSpPr/>
          <p:nvPr/>
        </p:nvCxnSpPr>
        <p:spPr bwMode="auto">
          <a:xfrm>
            <a:off x="539552" y="764704"/>
            <a:ext cx="7848872" cy="0"/>
          </a:xfrm>
          <a:prstGeom prst="straightConnector1">
            <a:avLst/>
          </a:prstGeom>
          <a:solidFill>
            <a:schemeClr val="accent1"/>
          </a:solidFill>
          <a:ln w="212725" cap="flat" cmpd="sng" algn="ctr">
            <a:gradFill flip="none" rotWithShape="1">
              <a:gsLst>
                <a:gs pos="6000">
                  <a:srgbClr val="FF0000"/>
                </a:gs>
                <a:gs pos="0">
                  <a:srgbClr val="EE8800"/>
                </a:gs>
                <a:gs pos="56000">
                  <a:srgbClr val="00B050"/>
                </a:gs>
                <a:gs pos="52000">
                  <a:srgbClr val="FFFF00"/>
                </a:gs>
                <a:gs pos="68000">
                  <a:srgbClr val="00B0F0"/>
                </a:gs>
                <a:gs pos="73000">
                  <a:srgbClr val="0070C0"/>
                </a:gs>
                <a:gs pos="95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triangle" w="med" len="lg"/>
            <a:tailEnd type="none" w="sm" len="med"/>
          </a:ln>
          <a:effectLst/>
        </p:spPr>
      </p:cxn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635896" y="908720"/>
            <a:ext cx="208230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Temperatura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11560" y="5395220"/>
            <a:ext cx="7920879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4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</a:t>
            </a: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h... </a:t>
            </a:r>
            <a:r>
              <a:rPr lang="pt-BR" sz="4400" dirty="0" err="1" smtClean="0">
                <a:solidFill>
                  <a:srgbClr val="69D8FF"/>
                </a:solidFill>
                <a:latin typeface="Century Gothic" pitchFamily="34" charset="0"/>
              </a:rPr>
              <a:t>B</a:t>
            </a:r>
            <a:r>
              <a:rPr lang="pt-BR" sz="4400" dirty="0" err="1" smtClean="0">
                <a:solidFill>
                  <a:srgbClr val="00CC99"/>
                </a:solidFill>
                <a:latin typeface="Century Gothic" pitchFamily="34" charset="0"/>
              </a:rPr>
              <a:t>e</a:t>
            </a: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400" dirty="0" smtClean="0">
                <a:solidFill>
                  <a:srgbClr val="FFFFCC"/>
                </a:solidFill>
                <a:latin typeface="Century Gothic" pitchFamily="34" charset="0"/>
              </a:rPr>
              <a:t>F</a:t>
            </a: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ine </a:t>
            </a:r>
            <a:r>
              <a:rPr lang="pt-BR" sz="4400" dirty="0" smtClean="0">
                <a:solidFill>
                  <a:srgbClr val="FFFF00"/>
                </a:solidFill>
                <a:latin typeface="Century Gothic" pitchFamily="34" charset="0"/>
              </a:rPr>
              <a:t>G</a:t>
            </a: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irl: </a:t>
            </a:r>
            <a:r>
              <a:rPr lang="pt-BR" sz="4400" dirty="0" smtClean="0">
                <a:solidFill>
                  <a:srgbClr val="FFC000"/>
                </a:solidFill>
                <a:latin typeface="Century Gothic" pitchFamily="34" charset="0"/>
              </a:rPr>
              <a:t>K</a:t>
            </a: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iss </a:t>
            </a:r>
            <a:r>
              <a:rPr lang="pt-BR" sz="4400" dirty="0" smtClean="0">
                <a:solidFill>
                  <a:srgbClr val="FF0000"/>
                </a:solidFill>
                <a:latin typeface="Century Gothic" pitchFamily="34" charset="0"/>
              </a:rPr>
              <a:t>M</a:t>
            </a: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e!</a:t>
            </a:r>
            <a:endParaRPr lang="pt-BR" sz="44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474178" y="5971927"/>
            <a:ext cx="17540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(</a:t>
            </a:r>
            <a:r>
              <a:rPr lang="pt-BR" sz="4400" dirty="0" smtClean="0">
                <a:solidFill>
                  <a:srgbClr val="FFFF00"/>
                </a:solidFill>
                <a:latin typeface="Century Gothic" pitchFamily="34" charset="0"/>
              </a:rPr>
              <a:t>G</a:t>
            </a: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uy</a:t>
            </a:r>
            <a:r>
              <a:rPr lang="pt-BR" sz="4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)</a:t>
            </a:r>
            <a:endParaRPr lang="pt-BR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385478" y="4640503"/>
            <a:ext cx="529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</a:t>
            </a:r>
            <a:endParaRPr lang="pt-BR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737881" y="4653136"/>
            <a:ext cx="487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499776" y="4665011"/>
            <a:ext cx="381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FFFFCC"/>
                </a:solidFill>
                <a:latin typeface="Century Gothic" pitchFamily="34" charset="0"/>
              </a:rPr>
              <a:t>F</a:t>
            </a:r>
            <a:endParaRPr lang="pt-BR" sz="3200" dirty="0">
              <a:solidFill>
                <a:srgbClr val="FFFFCC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869169" y="4665011"/>
            <a:ext cx="529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G</a:t>
            </a:r>
            <a:endParaRPr lang="pt-BR" sz="3200" dirty="0">
              <a:solidFill>
                <a:srgbClr val="FFFF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346102" y="4665011"/>
            <a:ext cx="439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K</a:t>
            </a:r>
            <a:endParaRPr lang="pt-BR" sz="3200" dirty="0">
              <a:solidFill>
                <a:srgbClr val="FFC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782168" y="4665011"/>
            <a:ext cx="553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M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462714" y="4653136"/>
            <a:ext cx="423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69D8FF"/>
                </a:solidFill>
                <a:latin typeface="Century Gothic" pitchFamily="34" charset="0"/>
              </a:rPr>
              <a:t>B</a:t>
            </a:r>
            <a:endParaRPr lang="pt-BR" sz="3200" dirty="0">
              <a:solidFill>
                <a:srgbClr val="69D8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0"/>
      <p:bldP spid="1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Os tamanhos das estrelas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hlinkClick r:id="rId3" action="ppaction://hlinkfile"/>
          </p:cNvPr>
          <p:cNvPicPr>
            <a:picLocks noChangeArrowheads="1"/>
          </p:cNvPicPr>
          <p:nvPr/>
        </p:nvPicPr>
        <p:blipFill>
          <a:blip r:embed="rId4" cstate="print">
            <a:lum bright="3000" contrast="13000"/>
          </a:blip>
          <a:stretch>
            <a:fillRect/>
          </a:stretch>
        </p:blipFill>
        <p:spPr bwMode="auto">
          <a:xfrm>
            <a:off x="3635896" y="2708920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6/6b/HRDiagr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4624"/>
            <a:ext cx="5966460" cy="6795135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704"/>
            <a:ext cx="3134122" cy="4752528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Diagrama de </a:t>
            </a:r>
            <a:r>
              <a:rPr lang="pt-BR" sz="3600" dirty="0" err="1" smtClean="0">
                <a:solidFill>
                  <a:schemeClr val="bg1"/>
                </a:solidFill>
                <a:latin typeface="Century Gothic" pitchFamily="34" charset="0"/>
              </a:rPr>
              <a:t>Hertzprung</a:t>
            </a:r>
            <a:r>
              <a:rPr lang="en-US" sz="3600" dirty="0" smtClean="0">
                <a:solidFill>
                  <a:schemeClr val="bg1"/>
                </a:solidFill>
                <a:latin typeface="Century Gothic" pitchFamily="34" charset="0"/>
              </a:rPr>
              <a:t>-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Russel</a:t>
            </a:r>
            <a:b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(diagrama H-R)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6413266"/>
            <a:ext cx="46440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000" dirty="0">
                <a:solidFill>
                  <a:srgbClr val="00CC99"/>
                </a:solidFill>
                <a:latin typeface="Century Gothic" pitchFamily="34" charset="0"/>
              </a:rPr>
              <a:t>Crédito da imagem: </a:t>
            </a:r>
            <a:r>
              <a:rPr lang="pt-BR" sz="1000" dirty="0" err="1" smtClean="0">
                <a:solidFill>
                  <a:srgbClr val="00CC99"/>
                </a:solidFill>
                <a:latin typeface="Century Gothic" pitchFamily="34" charset="0"/>
              </a:rPr>
              <a:t>Wikipedia</a:t>
            </a:r>
            <a:r>
              <a:rPr lang="pt-BR" sz="1000" dirty="0" smtClean="0">
                <a:solidFill>
                  <a:srgbClr val="00CC99"/>
                </a:solidFill>
                <a:latin typeface="Century Gothic" pitchFamily="34" charset="0"/>
              </a:rPr>
              <a:t>, </a:t>
            </a:r>
            <a:endParaRPr lang="pt-BR" sz="1000" dirty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996952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Método da Paralaxe</a:t>
            </a:r>
            <a:endParaRPr lang="pt-BR" sz="3600" dirty="0">
              <a:solidFill>
                <a:srgbClr val="00CC9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59" y="620688"/>
            <a:ext cx="8700159" cy="573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 bwMode="auto">
          <a:xfrm>
            <a:off x="4427984" y="548680"/>
            <a:ext cx="4536504" cy="583264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lipse 45"/>
          <p:cNvSpPr/>
          <p:nvPr/>
        </p:nvSpPr>
        <p:spPr bwMode="auto">
          <a:xfrm>
            <a:off x="4612109" y="2687654"/>
            <a:ext cx="1440160" cy="144016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0066FF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Elipse 42"/>
          <p:cNvSpPr/>
          <p:nvPr/>
        </p:nvSpPr>
        <p:spPr bwMode="auto">
          <a:xfrm>
            <a:off x="7065227" y="1289085"/>
            <a:ext cx="900000" cy="90000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0000">
                  <a:alpha val="69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Elipse 40"/>
          <p:cNvSpPr>
            <a:spLocks noChangeAspect="1"/>
          </p:cNvSpPr>
          <p:nvPr/>
        </p:nvSpPr>
        <p:spPr bwMode="auto">
          <a:xfrm>
            <a:off x="4595691" y="1428257"/>
            <a:ext cx="1033563" cy="1033563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chemeClr val="bg1">
                  <a:alpha val="46000"/>
                </a:scheme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Paralaxe de uma estrela</a:t>
            </a:r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468313" y="5013175"/>
            <a:ext cx="7272039" cy="1657499"/>
          </a:xfrm>
          <a:prstGeom prst="parallelogram">
            <a:avLst>
              <a:gd name="adj" fmla="val 100395"/>
            </a:avLst>
          </a:prstGeom>
          <a:solidFill>
            <a:schemeClr val="bg2">
              <a:lumMod val="60000"/>
              <a:lumOff val="40000"/>
              <a:alpha val="27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1963738" y="5260975"/>
            <a:ext cx="4075112" cy="1154113"/>
          </a:xfrm>
          <a:prstGeom prst="ellipse">
            <a:avLst/>
          </a:prstGeom>
          <a:solidFill>
            <a:schemeClr val="tx2">
              <a:lumMod val="95000"/>
              <a:lumOff val="5000"/>
            </a:schemeClr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5135" name="Line 19"/>
          <p:cNvSpPr>
            <a:spLocks noChangeShapeType="1"/>
          </p:cNvSpPr>
          <p:nvPr/>
        </p:nvSpPr>
        <p:spPr bwMode="auto">
          <a:xfrm flipV="1">
            <a:off x="2836863" y="1844675"/>
            <a:ext cx="4581525" cy="34448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arrow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138" name="Line 23"/>
          <p:cNvSpPr>
            <a:spLocks noChangeShapeType="1"/>
          </p:cNvSpPr>
          <p:nvPr/>
        </p:nvSpPr>
        <p:spPr bwMode="auto">
          <a:xfrm flipH="1" flipV="1">
            <a:off x="5159375" y="2216960"/>
            <a:ext cx="579438" cy="3865563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arrow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155" name="Rectangle 37"/>
          <p:cNvSpPr>
            <a:spLocks noChangeArrowheads="1"/>
          </p:cNvSpPr>
          <p:nvPr/>
        </p:nvSpPr>
        <p:spPr bwMode="auto">
          <a:xfrm>
            <a:off x="6085593" y="5946962"/>
            <a:ext cx="100668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/>
            <a:r>
              <a:rPr lang="pt-BR" sz="1800" dirty="0" smtClean="0">
                <a:solidFill>
                  <a:schemeClr val="bg1"/>
                </a:solidFill>
                <a:cs typeface="MS Shell Dlg" charset="0"/>
              </a:rPr>
              <a:t>Janeiro</a:t>
            </a:r>
            <a:endParaRPr lang="pt-BR" sz="1800" dirty="0">
              <a:solidFill>
                <a:schemeClr val="bg1"/>
              </a:solidFill>
              <a:cs typeface="MS Shell Dlg" charset="0"/>
            </a:endParaRPr>
          </a:p>
        </p:txBody>
      </p:sp>
      <p:sp>
        <p:nvSpPr>
          <p:cNvPr id="6156" name="Rectangle 38"/>
          <p:cNvSpPr>
            <a:spLocks noChangeArrowheads="1"/>
          </p:cNvSpPr>
          <p:nvPr/>
        </p:nvSpPr>
        <p:spPr bwMode="auto">
          <a:xfrm>
            <a:off x="1715809" y="4929188"/>
            <a:ext cx="87844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/>
            <a:r>
              <a:rPr lang="pt-BR" sz="1800" dirty="0" smtClean="0">
                <a:solidFill>
                  <a:schemeClr val="bg1"/>
                </a:solidFill>
                <a:cs typeface="MS Shell Dlg" charset="0"/>
              </a:rPr>
              <a:t>Junho</a:t>
            </a:r>
            <a:endParaRPr lang="pt-BR" sz="1800" dirty="0">
              <a:solidFill>
                <a:schemeClr val="bg1"/>
              </a:solidFill>
              <a:cs typeface="MS Shell Dlg" charset="0"/>
            </a:endParaRPr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5024887" y="1860357"/>
            <a:ext cx="180000" cy="180000"/>
          </a:xfrm>
          <a:prstGeom prst="ellipse">
            <a:avLst/>
          </a:prstGeom>
          <a:gradFill flip="none" rotWithShape="1">
            <a:gsLst>
              <a:gs pos="56000">
                <a:schemeClr val="bg1"/>
              </a:gs>
              <a:gs pos="12000">
                <a:schemeClr val="bg1"/>
              </a:gs>
              <a:gs pos="100000">
                <a:schemeClr val="accent2">
                  <a:lumMod val="60000"/>
                  <a:lumOff val="40000"/>
                  <a:alpha val="31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grpSp>
        <p:nvGrpSpPr>
          <p:cNvPr id="73" name="Grupo 72"/>
          <p:cNvGrpSpPr/>
          <p:nvPr/>
        </p:nvGrpSpPr>
        <p:grpSpPr>
          <a:xfrm>
            <a:off x="3422501" y="5094912"/>
            <a:ext cx="1260000" cy="1260000"/>
            <a:chOff x="3432229" y="5157192"/>
            <a:chExt cx="1260000" cy="1260000"/>
          </a:xfrm>
        </p:grpSpPr>
        <p:sp>
          <p:nvSpPr>
            <p:cNvPr id="47" name="Elipse 46"/>
            <p:cNvSpPr/>
            <p:nvPr/>
          </p:nvSpPr>
          <p:spPr bwMode="auto">
            <a:xfrm>
              <a:off x="3432229" y="5157192"/>
              <a:ext cx="1260000" cy="1260000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3"/>
            <p:cNvSpPr>
              <a:spLocks noChangeArrowheads="1"/>
            </p:cNvSpPr>
            <p:nvPr/>
          </p:nvSpPr>
          <p:spPr bwMode="auto">
            <a:xfrm>
              <a:off x="3714750" y="5429250"/>
              <a:ext cx="714375" cy="714375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151" name="AutoShape 21"/>
          <p:cNvSpPr>
            <a:spLocks noChangeArrowheads="1"/>
          </p:cNvSpPr>
          <p:nvPr/>
        </p:nvSpPr>
        <p:spPr bwMode="auto">
          <a:xfrm rot="21368868">
            <a:off x="3212088" y="5141567"/>
            <a:ext cx="873125" cy="274637"/>
          </a:xfrm>
          <a:prstGeom prst="leftArrow">
            <a:avLst>
              <a:gd name="adj1" fmla="val 50000"/>
              <a:gd name="adj2" fmla="val 148966"/>
            </a:avLst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52" name="AutoShape 22"/>
          <p:cNvSpPr>
            <a:spLocks noChangeArrowheads="1"/>
          </p:cNvSpPr>
          <p:nvPr/>
        </p:nvSpPr>
        <p:spPr bwMode="auto">
          <a:xfrm>
            <a:off x="3692525" y="6255870"/>
            <a:ext cx="873125" cy="276225"/>
          </a:xfrm>
          <a:prstGeom prst="rightArrow">
            <a:avLst>
              <a:gd name="adj1" fmla="val 50000"/>
              <a:gd name="adj2" fmla="val 148197"/>
            </a:avLst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4" name="Line 19"/>
          <p:cNvSpPr>
            <a:spLocks noChangeShapeType="1"/>
          </p:cNvSpPr>
          <p:nvPr/>
        </p:nvSpPr>
        <p:spPr bwMode="auto">
          <a:xfrm flipV="1">
            <a:off x="4067944" y="3429000"/>
            <a:ext cx="1266960" cy="2304256"/>
          </a:xfrm>
          <a:prstGeom prst="line">
            <a:avLst/>
          </a:prstGeom>
          <a:noFill/>
          <a:ln w="50800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 flipH="1" flipV="1">
            <a:off x="2771800" y="5373216"/>
            <a:ext cx="2952328" cy="792088"/>
          </a:xfrm>
          <a:prstGeom prst="line">
            <a:avLst/>
          </a:prstGeom>
          <a:noFill/>
          <a:ln w="50800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1" name="AutoShape 7"/>
          <p:cNvSpPr>
            <a:spLocks noChangeArrowheads="1"/>
          </p:cNvSpPr>
          <p:nvPr/>
        </p:nvSpPr>
        <p:spPr bwMode="auto">
          <a:xfrm rot="5731025">
            <a:off x="4490625" y="3073940"/>
            <a:ext cx="1533377" cy="1518269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2" name="Retângulo 71"/>
          <p:cNvSpPr/>
          <p:nvPr/>
        </p:nvSpPr>
        <p:spPr>
          <a:xfrm>
            <a:off x="4716016" y="4521314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  <a:latin typeface="Century Gothic" pitchFamily="34" charset="0"/>
                <a:cs typeface="MS Shell Dlg" charset="0"/>
              </a:rPr>
              <a:t>p”</a:t>
            </a:r>
            <a:endParaRPr lang="pt-BR" sz="4000" dirty="0"/>
          </a:p>
        </p:txBody>
      </p:sp>
      <p:grpSp>
        <p:nvGrpSpPr>
          <p:cNvPr id="77" name="Grupo 76"/>
          <p:cNvGrpSpPr/>
          <p:nvPr/>
        </p:nvGrpSpPr>
        <p:grpSpPr>
          <a:xfrm>
            <a:off x="2494775" y="5085184"/>
            <a:ext cx="565057" cy="556751"/>
            <a:chOff x="2494775" y="5085184"/>
            <a:chExt cx="565057" cy="556751"/>
          </a:xfrm>
        </p:grpSpPr>
        <p:grpSp>
          <p:nvGrpSpPr>
            <p:cNvPr id="56" name="Grupo 55"/>
            <p:cNvGrpSpPr>
              <a:grpSpLocks noChangeAspect="1"/>
            </p:cNvGrpSpPr>
            <p:nvPr/>
          </p:nvGrpSpPr>
          <p:grpSpPr>
            <a:xfrm>
              <a:off x="2494775" y="5085184"/>
              <a:ext cx="565057" cy="556751"/>
              <a:chOff x="1436812" y="954231"/>
              <a:chExt cx="5991841" cy="5903769"/>
            </a:xfrm>
          </p:grpSpPr>
          <p:sp>
            <p:nvSpPr>
              <p:cNvPr id="57" name="Elipse 56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8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59" name="Elipse 5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Forma livre 5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1" name="Forma livre 6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" name="Forma livre 6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3" name="Forma livre 6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4" name="Lua 73"/>
            <p:cNvSpPr>
              <a:spLocks/>
            </p:cNvSpPr>
            <p:nvPr/>
          </p:nvSpPr>
          <p:spPr bwMode="auto">
            <a:xfrm>
              <a:off x="2608158" y="5200050"/>
              <a:ext cx="179998" cy="342000"/>
            </a:xfrm>
            <a:prstGeom prst="moon">
              <a:avLst>
                <a:gd name="adj" fmla="val 30614"/>
              </a:avLst>
            </a:prstGeom>
            <a:solidFill>
              <a:schemeClr val="tx1">
                <a:alpha val="63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5253947" y="5637436"/>
            <a:ext cx="974237" cy="959916"/>
            <a:chOff x="5253947" y="5637436"/>
            <a:chExt cx="974237" cy="959916"/>
          </a:xfrm>
        </p:grpSpPr>
        <p:grpSp>
          <p:nvGrpSpPr>
            <p:cNvPr id="55" name="Grupo 54"/>
            <p:cNvGrpSpPr>
              <a:grpSpLocks noChangeAspect="1"/>
            </p:cNvGrpSpPr>
            <p:nvPr/>
          </p:nvGrpSpPr>
          <p:grpSpPr>
            <a:xfrm>
              <a:off x="5253947" y="5637436"/>
              <a:ext cx="974237" cy="959916"/>
              <a:chOff x="1436812" y="954231"/>
              <a:chExt cx="5991841" cy="5903769"/>
            </a:xfrm>
          </p:grpSpPr>
          <p:sp>
            <p:nvSpPr>
              <p:cNvPr id="45" name="Elipse 44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8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49" name="Elipse 4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Forma livre 4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Forma livre 5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Forma livre 5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Forma livre 5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5" name="Elipse 74"/>
            <p:cNvSpPr/>
            <p:nvPr/>
          </p:nvSpPr>
          <p:spPr bwMode="auto">
            <a:xfrm rot="17679432">
              <a:off x="5511322" y="5897278"/>
              <a:ext cx="565200" cy="500280"/>
            </a:xfrm>
            <a:prstGeom prst="ellipse">
              <a:avLst/>
            </a:prstGeom>
            <a:solidFill>
              <a:schemeClr val="tx1">
                <a:alpha val="5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 animBg="1"/>
      <p:bldP spid="5135" grpId="1" animBg="1"/>
      <p:bldP spid="5135" grpId="2" animBg="1"/>
      <p:bldP spid="5138" grpId="0" animBg="1"/>
      <p:bldP spid="5138" grpId="1" animBg="1"/>
      <p:bldP spid="5138" grpId="2" animBg="1"/>
      <p:bldP spid="64" grpId="0" animBg="1"/>
      <p:bldP spid="65" grpId="0" animBg="1"/>
      <p:bldP spid="71" grpId="0" animBg="1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Cálculo da distância, a partir da paralaxe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143125" y="2428875"/>
            <a:ext cx="5093172" cy="11079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GB" sz="6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cs typeface="MS Shell Dlg" charset="0"/>
              </a:rPr>
              <a:t>d</a:t>
            </a:r>
            <a:r>
              <a:rPr lang="en-GB" sz="6600" baseline="-25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cs typeface="MS Shell Dlg" charset="0"/>
              </a:rPr>
              <a:t>pc</a:t>
            </a:r>
            <a:r>
              <a:rPr lang="en-GB" sz="660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cs typeface="MS Shell Dlg" charset="0"/>
              </a:rPr>
              <a:t> = 1 / </a:t>
            </a:r>
            <a:r>
              <a:rPr lang="en-GB" sz="6600" dirty="0">
                <a:solidFill>
                  <a:srgbClr val="FFFF00"/>
                </a:solidFill>
                <a:latin typeface="Century Gothic" pitchFamily="34" charset="0"/>
                <a:cs typeface="MS Shell Dlg" charset="0"/>
              </a:rPr>
              <a:t>p”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4213" y="4076700"/>
            <a:ext cx="7775575" cy="241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3200" b="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Onde:</a:t>
            </a: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32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d</a:t>
            </a:r>
            <a:r>
              <a:rPr lang="pt-BR" sz="3200" baseline="-250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pc</a:t>
            </a:r>
            <a:r>
              <a:rPr lang="pt-BR" sz="32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: é a distância, em </a:t>
            </a:r>
            <a:r>
              <a:rPr lang="pt-BR" sz="32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parsecs</a:t>
            </a:r>
            <a:endParaRPr lang="pt-BR" sz="3200" dirty="0">
              <a:solidFill>
                <a:schemeClr val="accent5"/>
              </a:solidFill>
              <a:latin typeface="Century Gothic" pitchFamily="34" charset="0"/>
              <a:cs typeface="MS Shell Dlg" charset="0"/>
            </a:endParaRP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3200" dirty="0">
                <a:solidFill>
                  <a:srgbClr val="FFFF00"/>
                </a:solidFill>
                <a:latin typeface="Century Gothic" pitchFamily="34" charset="0"/>
                <a:cs typeface="MS Shell Dlg" charset="0"/>
              </a:rPr>
              <a:t>p”</a:t>
            </a:r>
            <a:r>
              <a:rPr lang="pt-BR" sz="32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: é a paralaxe, em segundos de arco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Unidades de distância: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ítulo 3"/>
          <p:cNvSpPr txBox="1">
            <a:spLocks noChangeAspect="1"/>
          </p:cNvSpPr>
          <p:nvPr/>
        </p:nvSpPr>
        <p:spPr bwMode="auto">
          <a:xfrm rot="13500000">
            <a:off x="841510" y="2311911"/>
            <a:ext cx="2255291" cy="2255291"/>
          </a:xfrm>
          <a:prstGeom prst="rect">
            <a:avLst/>
          </a:prstGeom>
          <a:gradFill flip="none" rotWithShape="1">
            <a:gsLst>
              <a:gs pos="7000">
                <a:schemeClr val="bg1">
                  <a:alpha val="79000"/>
                </a:schemeClr>
              </a:gs>
              <a:gs pos="32000">
                <a:srgbClr val="FFC000">
                  <a:alpha val="87000"/>
                </a:srgbClr>
              </a:gs>
              <a:gs pos="100000">
                <a:schemeClr val="tx1">
                  <a:alpha val="44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8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>
              <a:ln w="34925">
                <a:gradFill flip="none" rotWithShape="1">
                  <a:gsLst>
                    <a:gs pos="0">
                      <a:srgbClr val="F67526"/>
                    </a:gs>
                    <a:gs pos="50000">
                      <a:srgbClr val="F67526">
                        <a:alpha val="4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57188"/>
            <a:ext cx="8964488" cy="1449387"/>
          </a:xfrm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CC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Unidade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mais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 popular:</a:t>
            </a:r>
            <a:b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o </a:t>
            </a: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ano-luz</a:t>
            </a:r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1590675" y="2681288"/>
            <a:ext cx="758825" cy="2136775"/>
            <a:chOff x="1002" y="1689"/>
            <a:chExt cx="478" cy="1346"/>
          </a:xfrm>
        </p:grpSpPr>
        <p:sp>
          <p:nvSpPr>
            <p:cNvPr id="9240" name="AutoShape 4"/>
            <p:cNvSpPr>
              <a:spLocks noChangeArrowheads="1"/>
            </p:cNvSpPr>
            <p:nvPr/>
          </p:nvSpPr>
          <p:spPr bwMode="auto">
            <a:xfrm flipH="1">
              <a:off x="1033" y="2321"/>
              <a:ext cx="448" cy="715"/>
            </a:xfrm>
            <a:prstGeom prst="can">
              <a:avLst>
                <a:gd name="adj" fmla="val 39900"/>
              </a:avLst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7190" name="Freeform 5"/>
            <p:cNvSpPr>
              <a:spLocks noChangeArrowheads="1"/>
            </p:cNvSpPr>
            <p:nvPr/>
          </p:nvSpPr>
          <p:spPr bwMode="auto">
            <a:xfrm flipH="1">
              <a:off x="1002" y="1689"/>
              <a:ext cx="473" cy="760"/>
            </a:xfrm>
            <a:custGeom>
              <a:avLst/>
              <a:gdLst>
                <a:gd name="T0" fmla="*/ 208 w 744"/>
                <a:gd name="T1" fmla="*/ 1136 h 1200"/>
                <a:gd name="T2" fmla="*/ 16 w 744"/>
                <a:gd name="T3" fmla="*/ 752 h 1200"/>
                <a:gd name="T4" fmla="*/ 304 w 744"/>
                <a:gd name="T5" fmla="*/ 464 h 1200"/>
                <a:gd name="T6" fmla="*/ 448 w 744"/>
                <a:gd name="T7" fmla="*/ 32 h 1200"/>
                <a:gd name="T8" fmla="*/ 736 w 744"/>
                <a:gd name="T9" fmla="*/ 656 h 1200"/>
                <a:gd name="T10" fmla="*/ 496 w 744"/>
                <a:gd name="T11" fmla="*/ 1088 h 1200"/>
                <a:gd name="T12" fmla="*/ 448 w 744"/>
                <a:gd name="T13" fmla="*/ 1184 h 1200"/>
                <a:gd name="T14" fmla="*/ 208 w 744"/>
                <a:gd name="T15" fmla="*/ 1184 h 1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4"/>
                <a:gd name="T25" fmla="*/ 0 h 1200"/>
                <a:gd name="T26" fmla="*/ 744 w 744"/>
                <a:gd name="T27" fmla="*/ 1200 h 1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4" h="1200">
                  <a:moveTo>
                    <a:pt x="208" y="1136"/>
                  </a:moveTo>
                  <a:cubicBezTo>
                    <a:pt x="104" y="1000"/>
                    <a:pt x="0" y="864"/>
                    <a:pt x="16" y="752"/>
                  </a:cubicBezTo>
                  <a:cubicBezTo>
                    <a:pt x="32" y="640"/>
                    <a:pt x="232" y="584"/>
                    <a:pt x="304" y="464"/>
                  </a:cubicBezTo>
                  <a:cubicBezTo>
                    <a:pt x="376" y="344"/>
                    <a:pt x="376" y="0"/>
                    <a:pt x="448" y="32"/>
                  </a:cubicBezTo>
                  <a:cubicBezTo>
                    <a:pt x="520" y="64"/>
                    <a:pt x="728" y="480"/>
                    <a:pt x="736" y="656"/>
                  </a:cubicBezTo>
                  <a:cubicBezTo>
                    <a:pt x="744" y="832"/>
                    <a:pt x="544" y="1000"/>
                    <a:pt x="496" y="1088"/>
                  </a:cubicBezTo>
                  <a:cubicBezTo>
                    <a:pt x="448" y="1176"/>
                    <a:pt x="496" y="1168"/>
                    <a:pt x="448" y="1184"/>
                  </a:cubicBezTo>
                  <a:cubicBezTo>
                    <a:pt x="400" y="1200"/>
                    <a:pt x="304" y="1192"/>
                    <a:pt x="208" y="1184"/>
                  </a:cubicBezTo>
                </a:path>
              </a:pathLst>
            </a:custGeom>
            <a:gradFill flip="none" rotWithShape="1">
              <a:gsLst>
                <a:gs pos="100000">
                  <a:srgbClr val="FF3300">
                    <a:alpha val="83000"/>
                  </a:srgbClr>
                </a:gs>
                <a:gs pos="33000">
                  <a:srgbClr val="FFFF00"/>
                </a:gs>
                <a:gs pos="33000">
                  <a:srgbClr val="FFFF00"/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12600">
              <a:solidFill>
                <a:srgbClr val="EE8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9220" name="Line 6"/>
          <p:cNvSpPr>
            <a:spLocks noChangeShapeType="1"/>
          </p:cNvSpPr>
          <p:nvPr/>
        </p:nvSpPr>
        <p:spPr bwMode="auto">
          <a:xfrm flipH="1">
            <a:off x="2644775" y="3460750"/>
            <a:ext cx="5087938" cy="1588"/>
          </a:xfrm>
          <a:prstGeom prst="line">
            <a:avLst/>
          </a:prstGeom>
          <a:noFill/>
          <a:ln w="3816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545621" y="1923116"/>
            <a:ext cx="3017837" cy="30718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787475" y="2292523"/>
            <a:ext cx="2311400" cy="23606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3" name="AutoShape 9"/>
          <p:cNvSpPr>
            <a:spLocks noChangeArrowheads="1"/>
          </p:cNvSpPr>
          <p:nvPr/>
        </p:nvSpPr>
        <p:spPr bwMode="auto">
          <a:xfrm>
            <a:off x="1006409" y="2599995"/>
            <a:ext cx="1682750" cy="17208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4" name="AutoShape 10"/>
          <p:cNvSpPr>
            <a:spLocks noChangeArrowheads="1"/>
          </p:cNvSpPr>
          <p:nvPr/>
        </p:nvSpPr>
        <p:spPr bwMode="auto">
          <a:xfrm>
            <a:off x="2075008" y="2276854"/>
            <a:ext cx="1971669" cy="237628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39 w 10800"/>
              <a:gd name="connsiteY2" fmla="*/ 12035 h 12035"/>
              <a:gd name="connsiteX3" fmla="*/ 0 w 10800"/>
              <a:gd name="connsiteY3" fmla="*/ 5691 h 12035"/>
              <a:gd name="connsiteX4" fmla="*/ 9179 w 10800"/>
              <a:gd name="connsiteY4" fmla="*/ 0 h 12035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68 w 10800"/>
              <a:gd name="connsiteY2" fmla="*/ 11896 h 12035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39 w 10800"/>
              <a:gd name="connsiteY2" fmla="*/ 12035 h 12035"/>
              <a:gd name="connsiteX3" fmla="*/ 0 w 10800"/>
              <a:gd name="connsiteY3" fmla="*/ 5691 h 12035"/>
              <a:gd name="connsiteX4" fmla="*/ 9179 w 10800"/>
              <a:gd name="connsiteY4" fmla="*/ 0 h 12035"/>
              <a:gd name="connsiteX0" fmla="*/ 9171 w 10800"/>
              <a:gd name="connsiteY0" fmla="*/ 44 h 12035"/>
              <a:gd name="connsiteX1" fmla="*/ 10800 w 10800"/>
              <a:gd name="connsiteY1" fmla="*/ 5691 h 12035"/>
              <a:gd name="connsiteX2" fmla="*/ 8768 w 10800"/>
              <a:gd name="connsiteY2" fmla="*/ 11896 h 12035"/>
              <a:gd name="connsiteX0" fmla="*/ 9179 w 10800"/>
              <a:gd name="connsiteY0" fmla="*/ 0 h 12125"/>
              <a:gd name="connsiteX1" fmla="*/ 10800 w 10800"/>
              <a:gd name="connsiteY1" fmla="*/ 5691 h 12125"/>
              <a:gd name="connsiteX2" fmla="*/ 8739 w 10800"/>
              <a:gd name="connsiteY2" fmla="*/ 12035 h 12125"/>
              <a:gd name="connsiteX3" fmla="*/ 0 w 10800"/>
              <a:gd name="connsiteY3" fmla="*/ 5691 h 12125"/>
              <a:gd name="connsiteX4" fmla="*/ 9179 w 10800"/>
              <a:gd name="connsiteY4" fmla="*/ 0 h 12125"/>
              <a:gd name="connsiteX0" fmla="*/ 9171 w 10800"/>
              <a:gd name="connsiteY0" fmla="*/ 44 h 12125"/>
              <a:gd name="connsiteX1" fmla="*/ 10800 w 10800"/>
              <a:gd name="connsiteY1" fmla="*/ 5691 h 12125"/>
              <a:gd name="connsiteX2" fmla="*/ 8621 w 10800"/>
              <a:gd name="connsiteY2" fmla="*/ 12125 h 12125"/>
              <a:gd name="connsiteX0" fmla="*/ 9179 w 10800"/>
              <a:gd name="connsiteY0" fmla="*/ 0 h 12915"/>
              <a:gd name="connsiteX1" fmla="*/ 10800 w 10800"/>
              <a:gd name="connsiteY1" fmla="*/ 5691 h 12915"/>
              <a:gd name="connsiteX2" fmla="*/ 8739 w 10800"/>
              <a:gd name="connsiteY2" fmla="*/ 12035 h 12915"/>
              <a:gd name="connsiteX3" fmla="*/ 0 w 10800"/>
              <a:gd name="connsiteY3" fmla="*/ 5691 h 12915"/>
              <a:gd name="connsiteX4" fmla="*/ 9179 w 10800"/>
              <a:gd name="connsiteY4" fmla="*/ 0 h 12915"/>
              <a:gd name="connsiteX0" fmla="*/ 9171 w 10800"/>
              <a:gd name="connsiteY0" fmla="*/ 44 h 12915"/>
              <a:gd name="connsiteX1" fmla="*/ 10800 w 10800"/>
              <a:gd name="connsiteY1" fmla="*/ 5691 h 12915"/>
              <a:gd name="connsiteX2" fmla="*/ 8621 w 10800"/>
              <a:gd name="connsiteY2" fmla="*/ 12915 h 12915"/>
              <a:gd name="connsiteX0" fmla="*/ 9179 w 10800"/>
              <a:gd name="connsiteY0" fmla="*/ 517 h 13432"/>
              <a:gd name="connsiteX1" fmla="*/ 10800 w 10800"/>
              <a:gd name="connsiteY1" fmla="*/ 6208 h 13432"/>
              <a:gd name="connsiteX2" fmla="*/ 8739 w 10800"/>
              <a:gd name="connsiteY2" fmla="*/ 12552 h 13432"/>
              <a:gd name="connsiteX3" fmla="*/ 0 w 10800"/>
              <a:gd name="connsiteY3" fmla="*/ 6208 h 13432"/>
              <a:gd name="connsiteX4" fmla="*/ 9179 w 10800"/>
              <a:gd name="connsiteY4" fmla="*/ 517 h 13432"/>
              <a:gd name="connsiteX0" fmla="*/ 9024 w 10800"/>
              <a:gd name="connsiteY0" fmla="*/ 0 h 13432"/>
              <a:gd name="connsiteX1" fmla="*/ 10800 w 10800"/>
              <a:gd name="connsiteY1" fmla="*/ 6208 h 13432"/>
              <a:gd name="connsiteX2" fmla="*/ 8621 w 10800"/>
              <a:gd name="connsiteY2" fmla="*/ 13432 h 1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0" h="13432" stroke="0">
                <a:moveTo>
                  <a:pt x="9179" y="517"/>
                </a:moveTo>
                <a:cubicBezTo>
                  <a:pt x="10238" y="2226"/>
                  <a:pt x="10800" y="4197"/>
                  <a:pt x="10800" y="6208"/>
                </a:cubicBezTo>
                <a:cubicBezTo>
                  <a:pt x="10800" y="8487"/>
                  <a:pt x="10078" y="10708"/>
                  <a:pt x="8739" y="12552"/>
                </a:cubicBezTo>
                <a:lnTo>
                  <a:pt x="0" y="6208"/>
                </a:lnTo>
                <a:lnTo>
                  <a:pt x="9179" y="517"/>
                </a:lnTo>
                <a:close/>
              </a:path>
              <a:path w="10800" h="13432" fill="none">
                <a:moveTo>
                  <a:pt x="9024" y="0"/>
                </a:moveTo>
                <a:cubicBezTo>
                  <a:pt x="10083" y="1709"/>
                  <a:pt x="10800" y="4197"/>
                  <a:pt x="10800" y="6208"/>
                </a:cubicBezTo>
                <a:cubicBezTo>
                  <a:pt x="10800" y="8487"/>
                  <a:pt x="9960" y="11588"/>
                  <a:pt x="8621" y="13432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25" name="AutoShape 11"/>
          <p:cNvSpPr>
            <a:spLocks noChangeArrowheads="1"/>
          </p:cNvSpPr>
          <p:nvPr/>
        </p:nvSpPr>
        <p:spPr bwMode="auto">
          <a:xfrm>
            <a:off x="-733127" y="732491"/>
            <a:ext cx="5314950" cy="54276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30" name="Text Box 14"/>
          <p:cNvSpPr txBox="1">
            <a:spLocks noChangeAspect="1" noChangeArrowheads="1"/>
          </p:cNvSpPr>
          <p:nvPr/>
        </p:nvSpPr>
        <p:spPr bwMode="auto">
          <a:xfrm flipH="1">
            <a:off x="2286000" y="2263775"/>
            <a:ext cx="1072658" cy="5259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Ondas</a:t>
            </a:r>
            <a:endParaRPr lang="en-GB" sz="1400" dirty="0">
              <a:solidFill>
                <a:srgbClr val="FFFFFF"/>
              </a:solidFill>
              <a:latin typeface="Century Gothic" pitchFamily="34" charset="0"/>
              <a:cs typeface="MS Shell Dlg" charset="0"/>
            </a:endParaRPr>
          </a:p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luminosas</a:t>
            </a:r>
            <a:endParaRPr lang="en-GB" sz="1400" dirty="0">
              <a:solidFill>
                <a:srgbClr val="FFFFFF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 flipH="1">
            <a:off x="6854304" y="3316954"/>
            <a:ext cx="603250" cy="30162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 flipH="1">
            <a:off x="6939121" y="3295650"/>
            <a:ext cx="297175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00"/>
                </a:solidFill>
                <a:latin typeface="Century Gothic" pitchFamily="34" charset="0"/>
                <a:cs typeface="MS Shell Dlg" charset="0"/>
              </a:rPr>
              <a:t>c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2043113" y="5272088"/>
            <a:ext cx="5729287" cy="1587"/>
          </a:xfrm>
          <a:prstGeom prst="line">
            <a:avLst/>
          </a:prstGeom>
          <a:noFill/>
          <a:ln w="5724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pt-BR" b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185" name="Text Box 19"/>
          <p:cNvSpPr txBox="1">
            <a:spLocks noChangeArrowheads="1"/>
          </p:cNvSpPr>
          <p:nvPr/>
        </p:nvSpPr>
        <p:spPr bwMode="auto">
          <a:xfrm flipH="1">
            <a:off x="3091079" y="4868863"/>
            <a:ext cx="3503181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Percurso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da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luz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durante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1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ano</a:t>
            </a:r>
            <a:endParaRPr lang="en-GB" sz="18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 flipH="1">
            <a:off x="3984436" y="5219700"/>
            <a:ext cx="1781555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1 </a:t>
            </a:r>
            <a:r>
              <a:rPr lang="en-GB" sz="2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ano-luz</a:t>
            </a:r>
            <a:endParaRPr lang="en-GB" sz="28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7187" name="Text Box 21"/>
          <p:cNvSpPr txBox="1">
            <a:spLocks noChangeArrowheads="1"/>
          </p:cNvSpPr>
          <p:nvPr/>
        </p:nvSpPr>
        <p:spPr bwMode="auto">
          <a:xfrm>
            <a:off x="3018756" y="5851525"/>
            <a:ext cx="385103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9 </a:t>
            </a:r>
            <a:r>
              <a:rPr lang="en-GB" sz="20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trilhões</a:t>
            </a:r>
            <a:r>
              <a:rPr lang="en-GB" sz="20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20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e 500 </a:t>
            </a:r>
            <a:r>
              <a:rPr lang="en-GB" sz="2000" b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bilhões</a:t>
            </a:r>
            <a:r>
              <a:rPr lang="en-GB" sz="20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de </a:t>
            </a:r>
            <a:r>
              <a:rPr lang="en-GB" sz="20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km</a:t>
            </a:r>
          </a:p>
        </p:txBody>
      </p:sp>
      <p:sp>
        <p:nvSpPr>
          <p:cNvPr id="27" name="AutoShape 11"/>
          <p:cNvSpPr>
            <a:spLocks noChangeAspect="1" noChangeArrowheads="1"/>
          </p:cNvSpPr>
          <p:nvPr/>
        </p:nvSpPr>
        <p:spPr bwMode="auto">
          <a:xfrm>
            <a:off x="-1882449" y="-171400"/>
            <a:ext cx="7074850" cy="72360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" name="AutoShape 11"/>
          <p:cNvSpPr>
            <a:spLocks noChangeAspect="1" noChangeArrowheads="1"/>
          </p:cNvSpPr>
          <p:nvPr/>
        </p:nvSpPr>
        <p:spPr bwMode="auto">
          <a:xfrm>
            <a:off x="-3356513" y="-1251520"/>
            <a:ext cx="9197305" cy="94068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" name="AutoShape 11"/>
          <p:cNvSpPr>
            <a:spLocks noChangeAspect="1" noChangeArrowheads="1"/>
          </p:cNvSpPr>
          <p:nvPr/>
        </p:nvSpPr>
        <p:spPr bwMode="auto">
          <a:xfrm>
            <a:off x="-5365104" y="-2632081"/>
            <a:ext cx="11956494" cy="1222884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Text Box 17"/>
          <p:cNvSpPr txBox="1">
            <a:spLocks noChangeArrowheads="1"/>
          </p:cNvSpPr>
          <p:nvPr/>
        </p:nvSpPr>
        <p:spPr bwMode="auto">
          <a:xfrm flipH="1">
            <a:off x="6664373" y="2348880"/>
            <a:ext cx="931963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300.000</a:t>
            </a:r>
          </a:p>
          <a:p>
            <a:pPr defTabSz="449263">
              <a:buClr>
                <a:srgbClr val="00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km/s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1316462" y="2780928"/>
            <a:ext cx="1324948" cy="1324948"/>
            <a:chOff x="1330088" y="2824132"/>
            <a:chExt cx="1324948" cy="1324948"/>
          </a:xfrm>
        </p:grpSpPr>
        <p:grpSp>
          <p:nvGrpSpPr>
            <p:cNvPr id="26" name="Grupo 25"/>
            <p:cNvGrpSpPr/>
            <p:nvPr/>
          </p:nvGrpSpPr>
          <p:grpSpPr>
            <a:xfrm>
              <a:off x="1330088" y="2824132"/>
              <a:ext cx="1324948" cy="1324948"/>
              <a:chOff x="3900196" y="2800905"/>
              <a:chExt cx="1324948" cy="1324948"/>
            </a:xfrm>
          </p:grpSpPr>
          <p:sp>
            <p:nvSpPr>
              <p:cNvPr id="7178" name="Oval 12"/>
              <p:cNvSpPr>
                <a:spLocks noChangeArrowheads="1"/>
              </p:cNvSpPr>
              <p:nvPr/>
            </p:nvSpPr>
            <p:spPr bwMode="auto">
              <a:xfrm flipH="1">
                <a:off x="4419430" y="3309938"/>
                <a:ext cx="301625" cy="301625"/>
              </a:xfrm>
              <a:prstGeom prst="ellipse">
                <a:avLst/>
              </a:prstGeom>
              <a:gradFill>
                <a:gsLst>
                  <a:gs pos="100000">
                    <a:srgbClr val="FF3300">
                      <a:alpha val="83000"/>
                    </a:srgbClr>
                  </a:gs>
                  <a:gs pos="33000">
                    <a:srgbClr val="FFFF00"/>
                  </a:gs>
                  <a:gs pos="33000">
                    <a:srgbClr val="FFFF00"/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126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24" name="Subtítulo 3"/>
              <p:cNvSpPr txBox="1">
                <a:spLocks noChangeAspect="1"/>
              </p:cNvSpPr>
              <p:nvPr/>
            </p:nvSpPr>
            <p:spPr bwMode="auto">
              <a:xfrm rot="18900000">
                <a:off x="3900196" y="2800905"/>
                <a:ext cx="1324948" cy="1324948"/>
              </a:xfrm>
              <a:prstGeom prst="rect">
                <a:avLst/>
              </a:prstGeom>
              <a:gradFill flip="none" rotWithShape="1">
                <a:gsLst>
                  <a:gs pos="12000">
                    <a:schemeClr val="bg1">
                      <a:alpha val="79000"/>
                    </a:schemeClr>
                  </a:gs>
                  <a:gs pos="32000">
                    <a:srgbClr val="FFC000">
                      <a:alpha val="87000"/>
                    </a:srgb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4800" kern="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8800" kern="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4800" kern="0" dirty="0">
                  <a:ln w="34925">
                    <a:gradFill flip="none" rotWithShape="1">
                      <a:gsLst>
                        <a:gs pos="0">
                          <a:srgbClr val="F67526"/>
                        </a:gs>
                        <a:gs pos="50000">
                          <a:srgbClr val="F67526">
                            <a:alpha val="41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ln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7179" name="Text Box 13"/>
            <p:cNvSpPr txBox="1">
              <a:spLocks noChangeArrowheads="1"/>
            </p:cNvSpPr>
            <p:nvPr/>
          </p:nvSpPr>
          <p:spPr bwMode="auto">
            <a:xfrm flipH="1">
              <a:off x="1633298" y="3519488"/>
              <a:ext cx="750887" cy="341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buClr>
                  <a:srgbClr val="FFFF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dirty="0" err="1">
                  <a:solidFill>
                    <a:schemeClr val="accent5">
                      <a:lumMod val="75000"/>
                    </a:schemeClr>
                  </a:solidFill>
                  <a:latin typeface="Century Gothic" pitchFamily="34" charset="0"/>
                  <a:cs typeface="MS Shell Dlg" charset="0"/>
                </a:rPr>
                <a:t>Fóton</a:t>
              </a:r>
              <a:endParaRPr lang="en-GB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MS Shell Dlg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51181 -0.00208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-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60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1" grpId="1" animBg="1"/>
      <p:bldP spid="9222" grpId="0" animBg="1"/>
      <p:bldP spid="9222" grpId="1" animBg="1"/>
      <p:bldP spid="9223" grpId="0" animBg="1"/>
      <p:bldP spid="9223" grpId="1" animBg="1"/>
      <p:bldP spid="9224" grpId="0" animBg="1"/>
      <p:bldP spid="9224" grpId="1" animBg="1"/>
      <p:bldP spid="9225" grpId="0" animBg="1"/>
      <p:bldP spid="9225" grpId="1" animBg="1"/>
      <p:bldP spid="9230" grpId="0"/>
      <p:bldP spid="9230" grpId="1"/>
      <p:bldP spid="9231" grpId="0" animBg="1"/>
      <p:bldP spid="9232" grpId="0"/>
      <p:bldP spid="9234" grpId="0" animBg="1"/>
      <p:bldP spid="9234" grpId="1" animBg="1"/>
      <p:bldP spid="7185" grpId="0"/>
      <p:bldP spid="3" grpId="0"/>
      <p:bldP spid="7187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500063"/>
            <a:ext cx="4030662" cy="728662"/>
          </a:xfrm>
          <a:noFill/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Parsec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91224" name="Rectangle 24"/>
          <p:cNvSpPr>
            <a:spLocks noChangeArrowheads="1"/>
          </p:cNvSpPr>
          <p:nvPr/>
        </p:nvSpPr>
        <p:spPr bwMode="auto">
          <a:xfrm>
            <a:off x="1025431" y="4000500"/>
            <a:ext cx="363080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1 </a:t>
            </a:r>
            <a:r>
              <a:rPr lang="pt-BR" sz="28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pc</a:t>
            </a: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 = </a:t>
            </a:r>
            <a:r>
              <a:rPr lang="pt-BR" sz="2800" dirty="0" smtClean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3,26 </a:t>
            </a: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anos-luz</a:t>
            </a:r>
          </a:p>
        </p:txBody>
      </p:sp>
      <p:sp>
        <p:nvSpPr>
          <p:cNvPr id="691225" name="Rectangle 25"/>
          <p:cNvSpPr>
            <a:spLocks noChangeArrowheads="1"/>
          </p:cNvSpPr>
          <p:nvPr/>
        </p:nvSpPr>
        <p:spPr bwMode="auto">
          <a:xfrm>
            <a:off x="379413" y="1628775"/>
            <a:ext cx="50498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defRPr/>
            </a:pPr>
            <a:r>
              <a:rPr lang="pt-BR" sz="2800" b="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É a distância tal que se  observaria a distância Terra-Sol subentendida por um ângulo de 1”</a:t>
            </a:r>
          </a:p>
        </p:txBody>
      </p:sp>
      <p:sp>
        <p:nvSpPr>
          <p:cNvPr id="691226" name="Rectangle 26"/>
          <p:cNvSpPr>
            <a:spLocks noChangeArrowheads="1"/>
          </p:cNvSpPr>
          <p:nvPr/>
        </p:nvSpPr>
        <p:spPr bwMode="auto">
          <a:xfrm>
            <a:off x="992005" y="5805488"/>
            <a:ext cx="5947141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1 </a:t>
            </a:r>
            <a:r>
              <a:rPr lang="pt-BR" sz="28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pc</a:t>
            </a: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 = </a:t>
            </a:r>
            <a:r>
              <a:rPr lang="pt-BR" sz="2800" dirty="0" smtClean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3,26 </a:t>
            </a: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anos-luz = 206.265 UA</a:t>
            </a:r>
          </a:p>
        </p:txBody>
      </p:sp>
      <p:sp>
        <p:nvSpPr>
          <p:cNvPr id="691227" name="Text Box 27"/>
          <p:cNvSpPr txBox="1">
            <a:spLocks noChangeArrowheads="1"/>
          </p:cNvSpPr>
          <p:nvPr/>
        </p:nvSpPr>
        <p:spPr bwMode="auto">
          <a:xfrm>
            <a:off x="1020561" y="4941888"/>
            <a:ext cx="312778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1 </a:t>
            </a:r>
            <a:r>
              <a:rPr lang="pt-BR" sz="28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a.l.</a:t>
            </a: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 = 63.240 UA</a:t>
            </a:r>
          </a:p>
        </p:txBody>
      </p:sp>
      <p:sp>
        <p:nvSpPr>
          <p:cNvPr id="30" name="Text Box 141"/>
          <p:cNvSpPr txBox="1">
            <a:spLocks noChangeArrowheads="1"/>
          </p:cNvSpPr>
          <p:nvPr/>
        </p:nvSpPr>
        <p:spPr bwMode="auto">
          <a:xfrm>
            <a:off x="4572000" y="6581775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imagem:Prof. Roberto </a:t>
            </a:r>
            <a:r>
              <a:rPr lang="pt-BR" sz="1200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com adapt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ações</a:t>
            </a: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7003097" y="2421987"/>
            <a:ext cx="665247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3600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1”</a:t>
            </a:r>
          </a:p>
        </p:txBody>
      </p:sp>
      <p:sp>
        <p:nvSpPr>
          <p:cNvPr id="47" name="Rectangle 21"/>
          <p:cNvSpPr>
            <a:spLocks noChangeArrowheads="1"/>
          </p:cNvSpPr>
          <p:nvPr/>
        </p:nvSpPr>
        <p:spPr bwMode="auto">
          <a:xfrm>
            <a:off x="5184679" y="3614765"/>
            <a:ext cx="831959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3600" dirty="0" smtClean="0">
                <a:solidFill>
                  <a:srgbClr val="FFFF00"/>
                </a:solidFill>
                <a:latin typeface="Century Gothic" pitchFamily="34" charset="0"/>
                <a:cs typeface="MS Shell Dlg" charset="0"/>
              </a:rPr>
              <a:t>Sol</a:t>
            </a:r>
            <a:endParaRPr lang="pt-BR" sz="3600" dirty="0">
              <a:solidFill>
                <a:srgbClr val="FFFF00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48" name="Rectangle 22"/>
          <p:cNvSpPr>
            <a:spLocks noChangeArrowheads="1"/>
          </p:cNvSpPr>
          <p:nvPr/>
        </p:nvSpPr>
        <p:spPr bwMode="auto">
          <a:xfrm>
            <a:off x="6241720" y="2492896"/>
            <a:ext cx="49052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3600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d</a:t>
            </a:r>
          </a:p>
        </p:txBody>
      </p:sp>
      <p:sp>
        <p:nvSpPr>
          <p:cNvPr id="49" name="Arc 23"/>
          <p:cNvSpPr>
            <a:spLocks/>
          </p:cNvSpPr>
          <p:nvPr/>
        </p:nvSpPr>
        <p:spPr bwMode="auto">
          <a:xfrm rot="21367603">
            <a:off x="7246111" y="2058655"/>
            <a:ext cx="844468" cy="319112"/>
          </a:xfrm>
          <a:custGeom>
            <a:avLst/>
            <a:gdLst>
              <a:gd name="T0" fmla="*/ 2147483647 w 18406"/>
              <a:gd name="T1" fmla="*/ 2147483647 h 18494"/>
              <a:gd name="T2" fmla="*/ 0 w 18406"/>
              <a:gd name="T3" fmla="*/ 2147483647 h 18494"/>
              <a:gd name="T4" fmla="*/ 2147483647 w 18406"/>
              <a:gd name="T5" fmla="*/ 0 h 18494"/>
              <a:gd name="T6" fmla="*/ 0 60000 65536"/>
              <a:gd name="T7" fmla="*/ 0 60000 65536"/>
              <a:gd name="T8" fmla="*/ 0 60000 65536"/>
              <a:gd name="T9" fmla="*/ 0 w 18406"/>
              <a:gd name="T10" fmla="*/ 0 h 18494"/>
              <a:gd name="T11" fmla="*/ 18406 w 18406"/>
              <a:gd name="T12" fmla="*/ 18494 h 184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06" h="18494" fill="none" extrusionOk="0">
                <a:moveTo>
                  <a:pt x="7246" y="18494"/>
                </a:moveTo>
                <a:cubicBezTo>
                  <a:pt x="4291" y="16710"/>
                  <a:pt x="1806" y="14245"/>
                  <a:pt x="0" y="11303"/>
                </a:cubicBezTo>
              </a:path>
              <a:path w="18406" h="18494" stroke="0" extrusionOk="0">
                <a:moveTo>
                  <a:pt x="7246" y="18494"/>
                </a:moveTo>
                <a:cubicBezTo>
                  <a:pt x="4291" y="16710"/>
                  <a:pt x="1806" y="14245"/>
                  <a:pt x="0" y="11303"/>
                </a:cubicBezTo>
                <a:lnTo>
                  <a:pt x="18406" y="0"/>
                </a:lnTo>
                <a:close/>
              </a:path>
            </a:pathLst>
          </a:custGeom>
          <a:noFill/>
          <a:ln w="3175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3"/>
          <p:cNvSpPr>
            <a:spLocks noChangeArrowheads="1"/>
          </p:cNvSpPr>
          <p:nvPr/>
        </p:nvSpPr>
        <p:spPr bwMode="auto">
          <a:xfrm>
            <a:off x="7643834" y="1000108"/>
            <a:ext cx="428628" cy="428628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  <a:alpha val="71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1" name="Elipse 50"/>
          <p:cNvSpPr/>
          <p:nvPr/>
        </p:nvSpPr>
        <p:spPr bwMode="auto">
          <a:xfrm>
            <a:off x="5417046" y="4058022"/>
            <a:ext cx="864096" cy="864096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100000">
                <a:schemeClr val="tx1"/>
              </a:gs>
              <a:gs pos="40000">
                <a:srgbClr val="EE880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66FF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5519828" y="4180344"/>
            <a:ext cx="662700" cy="639743"/>
          </a:xfrm>
          <a:prstGeom prst="ellipse">
            <a:avLst/>
          </a:prstGeom>
          <a:gradFill>
            <a:gsLst>
              <a:gs pos="54000">
                <a:srgbClr val="FFFF00"/>
              </a:gs>
              <a:gs pos="71000">
                <a:schemeClr val="tx1">
                  <a:alpha val="0"/>
                </a:schemeClr>
              </a:gs>
              <a:gs pos="58000">
                <a:srgbClr val="EE8800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66FF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6070780" y="4557674"/>
            <a:ext cx="842094" cy="2043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accent5"/>
              </a:solidFill>
              <a:latin typeface="Century Gothic" pitchFamily="34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H="1">
            <a:off x="6012159" y="1398588"/>
            <a:ext cx="1752302" cy="28945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 flipV="1">
            <a:off x="7231063" y="1412776"/>
            <a:ext cx="581297" cy="31862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7452320" y="4581128"/>
            <a:ext cx="136815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Terra</a:t>
            </a:r>
            <a:endParaRPr lang="pt-BR" sz="3600" dirty="0">
              <a:solidFill>
                <a:srgbClr val="00B0F0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54" name="Rectangle 21"/>
          <p:cNvSpPr>
            <a:spLocks noChangeArrowheads="1"/>
          </p:cNvSpPr>
          <p:nvPr/>
        </p:nvSpPr>
        <p:spPr bwMode="auto">
          <a:xfrm>
            <a:off x="6026674" y="836712"/>
            <a:ext cx="1944216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Estrela</a:t>
            </a:r>
            <a:endParaRPr lang="pt-BR" sz="3600" dirty="0">
              <a:solidFill>
                <a:schemeClr val="bg1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>
            <a:off x="6156176" y="4581128"/>
            <a:ext cx="49052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a</a:t>
            </a:r>
            <a:endParaRPr lang="pt-BR" sz="3600" dirty="0">
              <a:solidFill>
                <a:schemeClr val="bg1"/>
              </a:solidFill>
              <a:latin typeface="Century Gothic" pitchFamily="34" charset="0"/>
              <a:cs typeface="MS Shell Dlg" charset="0"/>
            </a:endParaRPr>
          </a:p>
        </p:txBody>
      </p:sp>
      <p:grpSp>
        <p:nvGrpSpPr>
          <p:cNvPr id="68" name="Grupo 67"/>
          <p:cNvGrpSpPr>
            <a:grpSpLocks noChangeAspect="1"/>
          </p:cNvGrpSpPr>
          <p:nvPr/>
        </p:nvGrpSpPr>
        <p:grpSpPr>
          <a:xfrm>
            <a:off x="6819413" y="4458770"/>
            <a:ext cx="681967" cy="671941"/>
            <a:chOff x="5253947" y="5637436"/>
            <a:chExt cx="974237" cy="959916"/>
          </a:xfrm>
        </p:grpSpPr>
        <p:grpSp>
          <p:nvGrpSpPr>
            <p:cNvPr id="69" name="Grupo 54"/>
            <p:cNvGrpSpPr>
              <a:grpSpLocks noChangeAspect="1"/>
            </p:cNvGrpSpPr>
            <p:nvPr/>
          </p:nvGrpSpPr>
          <p:grpSpPr>
            <a:xfrm>
              <a:off x="5253947" y="5637436"/>
              <a:ext cx="974237" cy="959916"/>
              <a:chOff x="1436812" y="954231"/>
              <a:chExt cx="5991841" cy="5903769"/>
            </a:xfrm>
          </p:grpSpPr>
          <p:sp>
            <p:nvSpPr>
              <p:cNvPr id="71" name="Elipse 70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72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73" name="Elipse 72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Forma livre 73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Forma livre 74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6" name="Forma livre 75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7" name="Forma livre 76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0" name="Elipse 69"/>
            <p:cNvSpPr/>
            <p:nvPr/>
          </p:nvSpPr>
          <p:spPr bwMode="auto">
            <a:xfrm rot="17679432">
              <a:off x="5511322" y="5897278"/>
              <a:ext cx="565200" cy="500280"/>
            </a:xfrm>
            <a:prstGeom prst="ellipse">
              <a:avLst/>
            </a:prstGeom>
            <a:solidFill>
              <a:schemeClr val="tx1">
                <a:alpha val="5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1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1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24" grpId="0"/>
      <p:bldP spid="691225" grpId="0" autoUpdateAnimBg="0"/>
      <p:bldP spid="691226" grpId="0" autoUpdateAnimBg="0"/>
      <p:bldP spid="691227" grpId="0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8650</TotalTime>
  <Words>770</Words>
  <Application>Microsoft Office PowerPoint</Application>
  <PresentationFormat>Apresentação na tela (4:3)</PresentationFormat>
  <Paragraphs>164</Paragraphs>
  <Slides>24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Blank Presentation</vt:lpstr>
      <vt:lpstr>Slide 1</vt:lpstr>
      <vt:lpstr>Slide 2</vt:lpstr>
      <vt:lpstr>Slide 3</vt:lpstr>
      <vt:lpstr>Slide 4</vt:lpstr>
      <vt:lpstr>Paralaxe de uma estrela</vt:lpstr>
      <vt:lpstr>Cálculo da distância, a partir da paralaxe</vt:lpstr>
      <vt:lpstr>Slide 7</vt:lpstr>
      <vt:lpstr>Unidade mais popular: o ano-luz</vt:lpstr>
      <vt:lpstr>Parsec</vt:lpstr>
      <vt:lpstr>Slide 10</vt:lpstr>
      <vt:lpstr>O brilho das estrelas: magnitudes</vt:lpstr>
      <vt:lpstr>Magnitudes aparentes</vt:lpstr>
      <vt:lpstr>Atenção: perigo!</vt:lpstr>
      <vt:lpstr>Magnitudes aparentes modernas com exemplos</vt:lpstr>
      <vt:lpstr>Magnitude absoluta</vt:lpstr>
      <vt:lpstr>Slide 16</vt:lpstr>
      <vt:lpstr>As cores das estrelas</vt:lpstr>
      <vt:lpstr>As cores e as temperaturas</vt:lpstr>
      <vt:lpstr>Slide 19</vt:lpstr>
      <vt:lpstr>espectros</vt:lpstr>
      <vt:lpstr>Slide 21</vt:lpstr>
      <vt:lpstr>Slide 22</vt:lpstr>
      <vt:lpstr>Slide 23</vt:lpstr>
      <vt:lpstr>Diagrama de Hertzprung-Russel (diagrama H-R)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531</cp:revision>
  <cp:lastPrinted>2000-05-01T12:23:36Z</cp:lastPrinted>
  <dcterms:created xsi:type="dcterms:W3CDTF">1995-06-17T23:31:02Z</dcterms:created>
  <dcterms:modified xsi:type="dcterms:W3CDTF">2014-04-04T20:51:35Z</dcterms:modified>
</cp:coreProperties>
</file>