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1039" r:id="rId2"/>
    <p:sldId id="1002" r:id="rId3"/>
    <p:sldId id="1040" r:id="rId4"/>
    <p:sldId id="1041" r:id="rId5"/>
    <p:sldId id="1043" r:id="rId6"/>
    <p:sldId id="1042" r:id="rId7"/>
    <p:sldId id="955" r:id="rId8"/>
    <p:sldId id="1004" r:id="rId9"/>
    <p:sldId id="1044" r:id="rId10"/>
    <p:sldId id="956" r:id="rId11"/>
    <p:sldId id="1006" r:id="rId12"/>
    <p:sldId id="1007" r:id="rId13"/>
    <p:sldId id="1045" r:id="rId14"/>
    <p:sldId id="1008" r:id="rId15"/>
    <p:sldId id="1009" r:id="rId16"/>
    <p:sldId id="1010" r:id="rId17"/>
    <p:sldId id="1011" r:id="rId18"/>
    <p:sldId id="1012" r:id="rId19"/>
    <p:sldId id="1023" r:id="rId20"/>
    <p:sldId id="1013" r:id="rId21"/>
    <p:sldId id="1014" r:id="rId22"/>
    <p:sldId id="1015" r:id="rId23"/>
    <p:sldId id="1017" r:id="rId24"/>
    <p:sldId id="1018" r:id="rId25"/>
    <p:sldId id="1019" r:id="rId26"/>
    <p:sldId id="1021" r:id="rId27"/>
    <p:sldId id="1022" r:id="rId28"/>
    <p:sldId id="1024" r:id="rId29"/>
    <p:sldId id="1025" r:id="rId30"/>
    <p:sldId id="1026" r:id="rId31"/>
    <p:sldId id="1028" r:id="rId32"/>
    <p:sldId id="1034" r:id="rId33"/>
    <p:sldId id="1029" r:id="rId34"/>
    <p:sldId id="1031" r:id="rId35"/>
    <p:sldId id="1046" r:id="rId36"/>
    <p:sldId id="1032" r:id="rId37"/>
    <p:sldId id="1047" r:id="rId38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5392"/>
    <a:srgbClr val="0000FF"/>
    <a:srgbClr val="0066FF"/>
    <a:srgbClr val="EE8800"/>
    <a:srgbClr val="00CC99"/>
    <a:srgbClr val="CC6600"/>
    <a:srgbClr val="FFFFCC"/>
    <a:srgbClr val="143C2B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52" autoAdjust="0"/>
    <p:restoredTop sz="94671" autoAdjust="0"/>
  </p:normalViewPr>
  <p:slideViewPr>
    <p:cSldViewPr>
      <p:cViewPr>
        <p:scale>
          <a:sx n="80" d="100"/>
          <a:sy n="80" d="100"/>
        </p:scale>
        <p:origin x="-1470" y="-13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4B1CD6-53F7-4671-A733-C3A342D04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3B2880E-EC6A-4ED7-8498-4BDFCD845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ACC44-3151-474B-9A67-543D3EDB93B6}" type="slidenum">
              <a:rPr lang="pt-BR" smtClean="0">
                <a:latin typeface="Arial" pitchFamily="34" charset="0"/>
              </a:rPr>
              <a:pPr/>
              <a:t>17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Fonte</a:t>
            </a:r>
            <a:r>
              <a:rPr lang="pt-BR" baseline="0" dirty="0" smtClean="0"/>
              <a:t> das informações</a:t>
            </a:r>
            <a:r>
              <a:rPr lang="pt-BR" dirty="0" smtClean="0"/>
              <a:t>: Prof. Roberto </a:t>
            </a:r>
            <a:r>
              <a:rPr lang="pt-BR" dirty="0" err="1" smtClean="0"/>
              <a:t>Boczko</a:t>
            </a:r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EDB63-0B79-45BB-A69A-82C5B74FA9A8}" type="slidenum">
              <a:rPr lang="pt-BR" smtClean="0">
                <a:latin typeface="Arial" pitchFamily="34" charset="0"/>
              </a:rPr>
              <a:pPr/>
              <a:t>18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Fonte</a:t>
            </a:r>
            <a:r>
              <a:rPr lang="pt-BR" baseline="0" dirty="0" smtClean="0"/>
              <a:t> das informações</a:t>
            </a:r>
            <a:r>
              <a:rPr lang="pt-BR" dirty="0" smtClean="0"/>
              <a:t>: Prof. Roberto </a:t>
            </a:r>
            <a:r>
              <a:rPr lang="pt-BR" dirty="0" err="1" smtClean="0"/>
              <a:t>Boczko</a:t>
            </a:r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558C8-A65B-44AE-9FAF-94AAEB40D656}" type="slidenum">
              <a:rPr lang="pt-BR" smtClean="0">
                <a:latin typeface="Arial" pitchFamily="34" charset="0"/>
              </a:rPr>
              <a:pPr/>
              <a:t>19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Fonte</a:t>
            </a:r>
            <a:r>
              <a:rPr lang="pt-BR" baseline="0" dirty="0" smtClean="0"/>
              <a:t> das informações</a:t>
            </a:r>
            <a:r>
              <a:rPr lang="pt-BR" dirty="0" smtClean="0"/>
              <a:t>: Prof. Roberto </a:t>
            </a:r>
            <a:r>
              <a:rPr lang="pt-BR" dirty="0" err="1" smtClean="0"/>
              <a:t>Boczko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Fonte</a:t>
            </a:r>
            <a:r>
              <a:rPr lang="pt-BR" baseline="0" dirty="0" smtClean="0"/>
              <a:t> das informações</a:t>
            </a:r>
            <a:r>
              <a:rPr lang="pt-BR" dirty="0" smtClean="0"/>
              <a:t>: Prof. Roberto </a:t>
            </a:r>
            <a:r>
              <a:rPr lang="pt-BR" dirty="0" err="1" smtClean="0"/>
              <a:t>Boczko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562E8-351A-4067-8803-4261E4889319}" type="slidenum">
              <a:rPr lang="pt-BR" smtClean="0">
                <a:latin typeface="Arial" pitchFamily="34" charset="0"/>
              </a:rPr>
              <a:pPr/>
              <a:t>22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62DEC7-E469-486C-ADB0-5C45B1D36A04}" type="slidenum">
              <a:rPr lang="pt-BR" smtClean="0">
                <a:latin typeface="Arial" pitchFamily="34" charset="0"/>
              </a:rPr>
              <a:pPr/>
              <a:t>23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383453-0752-425E-9203-2962611C8F1D}" type="slidenum">
              <a:rPr lang="pt-BR" smtClean="0">
                <a:latin typeface="Arial" pitchFamily="34" charset="0"/>
              </a:rPr>
              <a:pPr/>
              <a:t>24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833438"/>
            <a:ext cx="4011612" cy="300831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132263"/>
            <a:ext cx="4740275" cy="3265487"/>
          </a:xfrm>
          <a:noFill/>
          <a:ln/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Fonte</a:t>
            </a:r>
            <a:r>
              <a:rPr lang="pt-BR" baseline="0" dirty="0" smtClean="0"/>
              <a:t> das informações</a:t>
            </a:r>
            <a:r>
              <a:rPr lang="pt-BR" dirty="0" smtClean="0"/>
              <a:t>: Prof. Roberto </a:t>
            </a:r>
            <a:r>
              <a:rPr lang="pt-BR" dirty="0" err="1" smtClean="0"/>
              <a:t>Boczko</a:t>
            </a:r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CFB93-0F82-4FBA-B18C-F0A1C0361C90}" type="slidenum">
              <a:rPr lang="pt-BR" smtClean="0">
                <a:latin typeface="Arial" pitchFamily="34" charset="0"/>
              </a:rPr>
              <a:pPr/>
              <a:t>25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654050"/>
            <a:ext cx="4337050" cy="3252788"/>
          </a:xfrm>
          <a:ln cap="flat"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E707BA-350C-46EF-80E1-6C6C444A6411}" type="slidenum">
              <a:rPr lang="pt-BR" smtClean="0">
                <a:latin typeface="Arial" pitchFamily="34" charset="0"/>
              </a:rPr>
              <a:pPr/>
              <a:t>26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833438"/>
            <a:ext cx="4011612" cy="3008312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132263"/>
            <a:ext cx="4740275" cy="3265487"/>
          </a:xfrm>
          <a:noFill/>
          <a:ln/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Fonte</a:t>
            </a:r>
            <a:r>
              <a:rPr lang="pt-BR" baseline="0" dirty="0" smtClean="0"/>
              <a:t> das informações</a:t>
            </a:r>
            <a:r>
              <a:rPr lang="pt-BR" dirty="0" smtClean="0"/>
              <a:t>: Prof. Roberto </a:t>
            </a:r>
            <a:r>
              <a:rPr lang="pt-BR" dirty="0" err="1" smtClean="0"/>
              <a:t>Boczko</a:t>
            </a:r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62D92-8F47-43C5-A87E-DBAA98E89C71}" type="slidenum">
              <a:rPr lang="pt-BR" smtClean="0">
                <a:latin typeface="Arial" pitchFamily="34" charset="0"/>
              </a:rPr>
              <a:pPr/>
              <a:t>2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833438"/>
            <a:ext cx="4011612" cy="300831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132263"/>
            <a:ext cx="4740275" cy="3265487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75DE46-4211-4726-ADCF-1D39C16AB100}" type="slidenum">
              <a:rPr lang="pt-BR" smtClean="0">
                <a:latin typeface="Arial" pitchFamily="34" charset="0"/>
              </a:rPr>
              <a:pPr/>
              <a:t>28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833438"/>
            <a:ext cx="4011612" cy="30083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132263"/>
            <a:ext cx="4740275" cy="3265487"/>
          </a:xfrm>
          <a:noFill/>
          <a:ln/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Fonte</a:t>
            </a:r>
            <a:r>
              <a:rPr lang="pt-BR" baseline="0" dirty="0" smtClean="0"/>
              <a:t> das informações</a:t>
            </a:r>
            <a:r>
              <a:rPr lang="pt-BR" dirty="0" smtClean="0"/>
              <a:t>: Prof. Roberto </a:t>
            </a:r>
            <a:r>
              <a:rPr lang="pt-BR" dirty="0" err="1" smtClean="0"/>
              <a:t>Boczko</a:t>
            </a:r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D6BB0-8D4A-4EEE-AE34-2A85484B6146}" type="slidenum">
              <a:rPr lang="pt-BR" smtClean="0">
                <a:latin typeface="Arial" pitchFamily="34" charset="0"/>
              </a:rPr>
              <a:pPr/>
              <a:t>29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Fonte</a:t>
            </a:r>
            <a:r>
              <a:rPr lang="pt-BR" baseline="0" dirty="0" smtClean="0"/>
              <a:t> das informações</a:t>
            </a:r>
            <a:r>
              <a:rPr lang="pt-BR" dirty="0" smtClean="0"/>
              <a:t>: Prof. Roberto </a:t>
            </a:r>
            <a:r>
              <a:rPr lang="pt-BR" dirty="0" err="1" smtClean="0"/>
              <a:t>Boczko</a:t>
            </a:r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17647F-0E7A-42CD-BDC4-37800535F790}" type="slidenum">
              <a:rPr lang="pt-BR" smtClean="0">
                <a:latin typeface="Arial" pitchFamily="34" charset="0"/>
              </a:rPr>
              <a:pPr/>
              <a:t>30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dos dados: Bond, Peter: </a:t>
            </a:r>
            <a:r>
              <a:rPr lang="pt-BR" dirty="0" err="1" smtClean="0"/>
              <a:t>Exploring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Solar System</a:t>
            </a:r>
            <a:r>
              <a:rPr lang="pt-BR" baseline="0" dirty="0" smtClean="0"/>
              <a:t> (2012)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pt-BR" sz="1200" b="0" dirty="0" smtClean="0">
                <a:solidFill>
                  <a:srgbClr val="CC6600"/>
                </a:solidFill>
                <a:latin typeface="Century Gothic" pitchFamily="34" charset="0"/>
              </a:rPr>
              <a:t>Crédito da imagem: Prof. Roberto </a:t>
            </a:r>
            <a:r>
              <a:rPr lang="pt-BR" sz="1200" b="0" dirty="0" err="1" smtClean="0">
                <a:solidFill>
                  <a:srgbClr val="CC6600"/>
                </a:solidFill>
                <a:latin typeface="Century Gothic" pitchFamily="34" charset="0"/>
              </a:rPr>
              <a:t>Boczko</a:t>
            </a:r>
            <a:r>
              <a:rPr lang="pt-BR" sz="1200" b="0" dirty="0" smtClean="0">
                <a:solidFill>
                  <a:srgbClr val="CC6600"/>
                </a:solidFill>
                <a:latin typeface="Century Gothic" pitchFamily="34" charset="0"/>
              </a:rPr>
              <a:t>, com adaptações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http://discovermagazine.com/2004/nov/cover#.UjtJr3-O74w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36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37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/>
              <a:t>Fonte </a:t>
            </a:r>
            <a:r>
              <a:rPr lang="pt-BR" smtClean="0"/>
              <a:t>da imagem: </a:t>
            </a:r>
            <a:r>
              <a:rPr lang="pt-BR" dirty="0" smtClean="0"/>
              <a:t>http://gaea-numero.blogspot.com.br/2013/02/meteoro-cai-na-russia-e-deixa-centenas.html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3C1FFB-C533-452D-A21E-EF8F08125DA6}" type="slidenum">
              <a:rPr lang="pt-BR" smtClean="0">
                <a:latin typeface="Arial" pitchFamily="34" charset="0"/>
              </a:rPr>
              <a:pPr/>
              <a:t>8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833438"/>
            <a:ext cx="4011612" cy="3008312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132263"/>
            <a:ext cx="4740275" cy="3265487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Fonte: NASA/James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Webb</a:t>
            </a:r>
            <a:r>
              <a:rPr lang="pt-BR" baseline="0" dirty="0" smtClean="0"/>
              <a:t> Telescope, disponível em: http://jwst.nasa.gov/videos_science.html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91815-C24C-4DA2-AC2D-AD2A088D4F22}" type="slidenum">
              <a:rPr lang="pt-BR" smtClean="0">
                <a:latin typeface="Arial" pitchFamily="34" charset="0"/>
              </a:rPr>
              <a:pPr/>
              <a:t>11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/>
              <a:t>fonte: Prof. Roberto </a:t>
            </a:r>
            <a:r>
              <a:rPr lang="pt-BR" dirty="0" err="1" smtClean="0"/>
              <a:t>Boczko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fonte: Prof. Roberto </a:t>
            </a:r>
            <a:r>
              <a:rPr lang="pt-BR" dirty="0" err="1" smtClean="0"/>
              <a:t>Boczko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CD3F1-7D29-4813-9F4D-844153DA1BF5}" type="slidenum">
              <a:rPr lang="pt-BR" smtClean="0">
                <a:latin typeface="Arial" pitchFamily="34" charset="0"/>
              </a:rPr>
              <a:pPr/>
              <a:t>14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Fonte</a:t>
            </a:r>
            <a:r>
              <a:rPr lang="pt-BR" baseline="0" dirty="0" smtClean="0"/>
              <a:t> das informações</a:t>
            </a:r>
            <a:r>
              <a:rPr lang="pt-BR" dirty="0" smtClean="0"/>
              <a:t>: Prof. Roberto </a:t>
            </a:r>
            <a:r>
              <a:rPr lang="pt-BR" dirty="0" err="1" smtClean="0"/>
              <a:t>Boczko</a:t>
            </a:r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EFCA2-2B28-44F4-9B5F-DE89FE427140}" type="slidenum">
              <a:rPr lang="pt-BR" smtClean="0">
                <a:latin typeface="Arial" pitchFamily="34" charset="0"/>
              </a:rPr>
              <a:pPr/>
              <a:t>15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Fonte</a:t>
            </a:r>
            <a:r>
              <a:rPr lang="pt-BR" baseline="0" dirty="0" smtClean="0"/>
              <a:t> das informações</a:t>
            </a:r>
            <a:r>
              <a:rPr lang="pt-BR" dirty="0" smtClean="0"/>
              <a:t>: Prof. Roberto </a:t>
            </a:r>
            <a:r>
              <a:rPr lang="pt-BR" dirty="0" err="1" smtClean="0"/>
              <a:t>Boczko</a:t>
            </a:r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AFF15-FBAB-42B6-81FC-2D39236253EF}" type="slidenum">
              <a:rPr lang="pt-BR" smtClean="0">
                <a:latin typeface="Arial" pitchFamily="34" charset="0"/>
              </a:rPr>
              <a:pPr/>
              <a:t>16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73F-2765-4B57-AE6B-A82B159AD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4B-24FB-422F-BF07-D98BD475C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11FF-2C1D-4EA9-BEC1-9AD83273BD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C0FF-BF03-478F-9249-8968140DE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93BF-6E20-4A31-A7BF-B45AB4DCEE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B816-6C78-488E-AE2C-6B418D54D2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9819-4C2D-4B67-995C-4B1CCD5A3C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358-D533-4DE3-BB7E-0C918E9F74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89A7-BFA8-41F9-B30C-7A2DEB9A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5EF1-8C41-43D4-99BF-3F551ED9A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A29B-EE7E-4422-9787-20B6E8AD7A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6ACD8F-111F-433C-9055-4389A1697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../../../../../Desktop/Celestia161-ED.lnk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ow%20the%20Moon%20Was%20Born_.mp4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tamanhos-relativos-Sist-Solar.wmv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ormacao-Sistema-Solar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CC660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CC660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CC660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CC660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CC6600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Subtítulo 3"/>
          <p:cNvSpPr txBox="1">
            <a:spLocks/>
          </p:cNvSpPr>
          <p:nvPr/>
        </p:nvSpPr>
        <p:spPr bwMode="auto">
          <a:xfrm>
            <a:off x="539552" y="2756520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rgbClr val="FF0066"/>
              </a:buClr>
              <a:defRPr/>
            </a:pPr>
            <a:r>
              <a:rPr kumimoji="0" lang="pt-BR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Sistema </a:t>
            </a:r>
            <a:r>
              <a:rPr lang="pt-BR" sz="7200" kern="0" dirty="0" smtClean="0">
                <a:solidFill>
                  <a:srgbClr val="CC6600"/>
                </a:solidFill>
                <a:latin typeface="Century Gothic" pitchFamily="34" charset="0"/>
              </a:rPr>
              <a:t>Solar - parte 2</a:t>
            </a:r>
            <a:endParaRPr kumimoji="0" lang="pt-BR" sz="7200" b="1" i="0" u="none" strike="noStrike" kern="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CC66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CC66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CC66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CC66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CC66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2643188"/>
            <a:ext cx="7772400" cy="1714500"/>
          </a:xfrm>
        </p:spPr>
        <p:txBody>
          <a:bodyPr/>
          <a:lstStyle/>
          <a:p>
            <a:r>
              <a:rPr lang="pt-BR" b="0" dirty="0" smtClean="0">
                <a:solidFill>
                  <a:srgbClr val="EE8800"/>
                </a:solidFill>
                <a:latin typeface="Century Gothic" pitchFamily="34" charset="0"/>
              </a:rPr>
              <a:t>Como é o Sistema Solar?</a:t>
            </a:r>
            <a:br>
              <a:rPr lang="pt-BR" b="0" dirty="0" smtClean="0">
                <a:solidFill>
                  <a:srgbClr val="EE88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EE8800"/>
                </a:solidFill>
                <a:latin typeface="Century Gothic" pitchFamily="34" charset="0"/>
              </a:rPr>
              <a:t>O que há nele?</a:t>
            </a:r>
            <a:endParaRPr lang="pt-BR" dirty="0" smtClean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85750"/>
            <a:ext cx="3071813" cy="4495800"/>
          </a:xfrm>
          <a:noFill/>
        </p:spPr>
        <p:txBody>
          <a:bodyPr/>
          <a:lstStyle/>
          <a:p>
            <a:pPr algn="l"/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Objetos  no Sistema Solar</a:t>
            </a:r>
          </a:p>
        </p:txBody>
      </p:sp>
      <p:sp>
        <p:nvSpPr>
          <p:cNvPr id="648195" name="Text Box 3"/>
          <p:cNvSpPr txBox="1">
            <a:spLocks noChangeArrowheads="1"/>
          </p:cNvSpPr>
          <p:nvPr/>
        </p:nvSpPr>
        <p:spPr bwMode="auto">
          <a:xfrm>
            <a:off x="2643188" y="428625"/>
            <a:ext cx="6254750" cy="62976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Estrela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SzPct val="75000"/>
              <a:buFont typeface="Wingdings" pitchFamily="2" charset="2"/>
              <a:buChar char="Ø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Sol</a:t>
            </a:r>
          </a:p>
          <a:p>
            <a:pPr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Planetas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Mercúrio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Vênus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Terra 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Marte 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Júpiter 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Saturno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Urano 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Netuno</a:t>
            </a:r>
          </a:p>
          <a:p>
            <a:pPr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Planetas-anões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Plutão 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800" b="0" dirty="0" err="1">
                <a:solidFill>
                  <a:srgbClr val="EE8800"/>
                </a:solidFill>
                <a:latin typeface="Century Gothic" pitchFamily="34" charset="0"/>
              </a:rPr>
              <a:t>Eris</a:t>
            </a: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Ceres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b="0" dirty="0">
                <a:solidFill>
                  <a:srgbClr val="EE8800"/>
                </a:solidFill>
                <a:latin typeface="Century Gothic" pitchFamily="34" charset="0"/>
              </a:rPr>
              <a:t>  </a:t>
            </a:r>
            <a:r>
              <a:rPr lang="pt-BR" sz="1800" b="0" dirty="0" err="1">
                <a:solidFill>
                  <a:srgbClr val="EE8800"/>
                </a:solidFill>
                <a:latin typeface="Century Gothic" pitchFamily="34" charset="0"/>
              </a:rPr>
              <a:t>Makemake</a:t>
            </a: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800" b="0" dirty="0" err="1">
                <a:solidFill>
                  <a:srgbClr val="EE8800"/>
                </a:solidFill>
                <a:latin typeface="Century Gothic" pitchFamily="34" charset="0"/>
              </a:rPr>
              <a:t>Haumea</a:t>
            </a:r>
            <a:endParaRPr lang="pt-BR" sz="1800" b="0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Satélites 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Lua 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800" b="0" dirty="0" err="1">
                <a:solidFill>
                  <a:srgbClr val="EE8800"/>
                </a:solidFill>
                <a:latin typeface="Century Gothic" pitchFamily="34" charset="0"/>
              </a:rPr>
              <a:t>etc</a:t>
            </a: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(várias dezenas)</a:t>
            </a:r>
          </a:p>
          <a:p>
            <a:pPr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Pequenos Corpos do Sistema Solar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Cometas 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800" b="0" dirty="0" err="1">
                <a:solidFill>
                  <a:srgbClr val="EE8800"/>
                </a:solidFill>
                <a:latin typeface="Century Gothic" pitchFamily="34" charset="0"/>
              </a:rPr>
              <a:t>Asteroides</a:t>
            </a:r>
            <a:endParaRPr lang="pt-BR" sz="1800" b="0" dirty="0">
              <a:solidFill>
                <a:srgbClr val="EE8800"/>
              </a:solidFill>
              <a:latin typeface="Century Gothic" pitchFamily="34" charset="0"/>
            </a:endParaRP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800" b="0" dirty="0" err="1">
                <a:solidFill>
                  <a:srgbClr val="EE8800"/>
                </a:solidFill>
                <a:latin typeface="Century Gothic" pitchFamily="34" charset="0"/>
              </a:rPr>
              <a:t>Meteoroides</a:t>
            </a:r>
            <a:endParaRPr lang="pt-BR" sz="1800" b="0" dirty="0">
              <a:solidFill>
                <a:srgbClr val="EE8800"/>
              </a:solidFill>
              <a:latin typeface="Century Gothic" pitchFamily="34" charset="0"/>
            </a:endParaRP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Poeira interplanetária</a:t>
            </a:r>
          </a:p>
          <a:p>
            <a:pPr marL="571500" lvl="1" algn="l" defTabSz="7620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1800" b="0" dirty="0">
                <a:solidFill>
                  <a:srgbClr val="EE8800"/>
                </a:solidFill>
                <a:latin typeface="Century Gothic" pitchFamily="34" charset="0"/>
              </a:rPr>
              <a:t> Gás interplanetário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738" y="404813"/>
            <a:ext cx="2733675" cy="4572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Satélites</a:t>
            </a:r>
            <a:b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principais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6200" y="4059238"/>
            <a:ext cx="9556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00FFFF"/>
              </a:buClr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Terra</a:t>
            </a:r>
          </a:p>
          <a:p>
            <a:pPr marL="457200" indent="-457200" algn="l">
              <a:buClr>
                <a:srgbClr val="00FFFF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Lua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6200" y="5989638"/>
            <a:ext cx="1244600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00FFFF"/>
              </a:buClr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Marte</a:t>
            </a:r>
          </a:p>
          <a:p>
            <a:pPr marL="457200" indent="-457200" algn="l">
              <a:buClr>
                <a:srgbClr val="00FFFF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Fobos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FFFF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Deimos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71713" y="128588"/>
            <a:ext cx="1544012" cy="67403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Júpiter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Io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Europa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Ganymede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Callisto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Amalthea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Himalia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Elara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Pasiphae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Sinope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Lysithea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Carme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Ananke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Leda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Thebe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Adrastea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Metis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Callirrhoe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Themisto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Megaclite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Taygete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Chaldene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Harpalyke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Kalyke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Iocaste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Erinome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Isonoe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Praxidike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Autonoe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Thyone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Hermippe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Aitne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Eurydome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Euanthe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Sponde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Kale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989513" y="1608138"/>
            <a:ext cx="1577975" cy="50784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Saturno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Mimas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Enceladus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Tethys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Dione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Rhea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Titan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Hyperion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Iapetus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Phobe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Janus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Epimetheus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Helene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Telesto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Calypso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Atlas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Prometheus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Pandora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Pan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Ymir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Paaliaq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Tarvos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Ijirak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Kiviuk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Albiorix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Erriapo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Siarnaq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7521575" y="201613"/>
            <a:ext cx="1596912" cy="28623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Urano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Ariel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Umbriel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Titania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Oberon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Miranda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Cressida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Desdemona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Juliet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Portia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Rosalind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Belinda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Puck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Caliban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Sycorax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521575" y="4268788"/>
            <a:ext cx="1297150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Netuno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Naiara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Talassa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Despina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Galateia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Larissa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Proteus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 err="1">
                <a:solidFill>
                  <a:srgbClr val="EE8800"/>
                </a:solidFill>
                <a:latin typeface="Century Gothic" pitchFamily="34" charset="0"/>
              </a:rPr>
              <a:t>Tritão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Nereida</a:t>
            </a:r>
          </a:p>
          <a:p>
            <a:pPr marL="457200" indent="-457200" algn="l">
              <a:buClr>
                <a:srgbClr val="C00000"/>
              </a:buClr>
              <a:defRPr/>
            </a:pP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76200" y="201613"/>
            <a:ext cx="84510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00FFFF"/>
              </a:buClr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Mercúrio</a:t>
            </a:r>
          </a:p>
          <a:p>
            <a:pPr marL="457200" indent="-457200" algn="l">
              <a:buClr>
                <a:srgbClr val="00FFFF"/>
              </a:buClr>
              <a:buFontTx/>
              <a:buChar char="•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>
                <a:solidFill>
                  <a:srgbClr val="EE8800"/>
                </a:solidFill>
                <a:latin typeface="Century Gothic" pitchFamily="34" charset="0"/>
                <a:sym typeface="Symbol" pitchFamily="18" charset="2"/>
              </a:rPr>
              <a:t>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76200" y="2130425"/>
            <a:ext cx="8096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00FFFF"/>
              </a:buClr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Vênus</a:t>
            </a:r>
          </a:p>
          <a:p>
            <a:pPr marL="457200" indent="-457200" algn="l">
              <a:buClr>
                <a:srgbClr val="00FFFF"/>
              </a:buClr>
              <a:buFontTx/>
              <a:buChar char="•"/>
              <a:defRPr/>
            </a:pPr>
            <a:r>
              <a:rPr lang="pt-BR" sz="12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dirty="0">
                <a:solidFill>
                  <a:srgbClr val="EE8800"/>
                </a:solidFill>
                <a:latin typeface="Century Gothic" pitchFamily="34" charset="0"/>
                <a:sym typeface="Symbol" pitchFamily="18" charset="2"/>
              </a:rPr>
              <a:t></a:t>
            </a: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611560" y="908720"/>
            <a:ext cx="77724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Vamos fazer uma viagem pelo Sistema Solar com o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Celestia</a:t>
            </a:r>
            <a:endParaRPr lang="pt-BR" sz="4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491880" y="3717032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rrowheads="1"/>
          </p:cNvPicPr>
          <p:nvPr/>
        </p:nvPicPr>
        <p:blipFill>
          <a:blip r:embed="rId3" cstate="print">
            <a:lum contrast="16000"/>
          </a:blip>
          <a:srcRect b="3872"/>
          <a:stretch>
            <a:fillRect/>
          </a:stretch>
        </p:blipFill>
        <p:spPr bwMode="auto">
          <a:xfrm>
            <a:off x="2571750" y="5143500"/>
            <a:ext cx="4071938" cy="171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33400" y="285750"/>
            <a:ext cx="8253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t-BR" sz="4000">
                <a:solidFill>
                  <a:schemeClr val="bg1"/>
                </a:solidFill>
                <a:latin typeface="Century Gothic" pitchFamily="34" charset="0"/>
              </a:rPr>
              <a:t>Planetas telúricos: Mercúrio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614174" y="3286125"/>
            <a:ext cx="1811714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rgbClr val="EE8800"/>
                </a:solidFill>
                <a:latin typeface="Century Gothic" pitchFamily="34" charset="0"/>
              </a:rPr>
              <a:t>Silicatos</a:t>
            </a:r>
          </a:p>
          <a:p>
            <a:pPr>
              <a:defRPr/>
            </a:pPr>
            <a:r>
              <a:rPr lang="pt-BR" sz="3200" dirty="0">
                <a:solidFill>
                  <a:srgbClr val="EE8800"/>
                </a:solidFill>
                <a:latin typeface="Century Gothic" pitchFamily="34" charset="0"/>
              </a:rPr>
              <a:t>e</a:t>
            </a:r>
          </a:p>
          <a:p>
            <a:pPr>
              <a:defRPr/>
            </a:pPr>
            <a:r>
              <a:rPr lang="pt-BR" sz="3200" dirty="0">
                <a:solidFill>
                  <a:srgbClr val="EE8800"/>
                </a:solidFill>
                <a:latin typeface="Century Gothic" pitchFamily="34" charset="0"/>
              </a:rPr>
              <a:t>Basaltos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6436134" y="3500438"/>
            <a:ext cx="2509021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rgbClr val="EE8800"/>
                </a:solidFill>
                <a:latin typeface="Century Gothic" pitchFamily="34" charset="0"/>
              </a:rPr>
              <a:t>Crateras</a:t>
            </a:r>
          </a:p>
          <a:p>
            <a:pPr>
              <a:defRPr/>
            </a:pPr>
            <a:r>
              <a:rPr lang="pt-BR" sz="3200" dirty="0">
                <a:solidFill>
                  <a:srgbClr val="EE8800"/>
                </a:solidFill>
                <a:latin typeface="Century Gothic" pitchFamily="34" charset="0"/>
              </a:rPr>
              <a:t>de impacto</a:t>
            </a:r>
          </a:p>
        </p:txBody>
      </p:sp>
      <p:sp>
        <p:nvSpPr>
          <p:cNvPr id="19462" name="Retângulo 5"/>
          <p:cNvSpPr>
            <a:spLocks noChangeArrowheads="1"/>
          </p:cNvSpPr>
          <p:nvPr/>
        </p:nvSpPr>
        <p:spPr bwMode="auto">
          <a:xfrm>
            <a:off x="6572250" y="5143500"/>
            <a:ext cx="71438" cy="1714500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581775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NASA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539552" y="1412776"/>
            <a:ext cx="3820284" cy="4084638"/>
            <a:chOff x="742" y="48"/>
            <a:chExt cx="3996" cy="4280"/>
          </a:xfrm>
        </p:grpSpPr>
        <p:pic>
          <p:nvPicPr>
            <p:cNvPr id="20487" name="Picture 3"/>
            <p:cNvPicPr>
              <a:picLocks noChangeArrowheads="1"/>
            </p:cNvPicPr>
            <p:nvPr/>
          </p:nvPicPr>
          <p:blipFill>
            <a:blip r:embed="rId3" cstate="print">
              <a:lum contrast="36000"/>
            </a:blip>
            <a:srcRect/>
            <a:stretch>
              <a:fillRect/>
            </a:stretch>
          </p:blipFill>
          <p:spPr bwMode="auto">
            <a:xfrm>
              <a:off x="742" y="48"/>
              <a:ext cx="3996" cy="4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8" name="Rectangle 4"/>
            <p:cNvSpPr>
              <a:spLocks noChangeArrowheads="1"/>
            </p:cNvSpPr>
            <p:nvPr/>
          </p:nvSpPr>
          <p:spPr bwMode="auto">
            <a:xfrm>
              <a:off x="800" y="77"/>
              <a:ext cx="3872" cy="4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pt-BR" sz="2400" b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</p:grpSp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>
          <a:xfrm>
            <a:off x="571500" y="76200"/>
            <a:ext cx="8572812" cy="1143000"/>
          </a:xfrm>
          <a:noFill/>
        </p:spPr>
        <p:txBody>
          <a:bodyPr/>
          <a:lstStyle/>
          <a:p>
            <a:r>
              <a:rPr lang="pt-BR" sz="3600" smtClean="0">
                <a:solidFill>
                  <a:schemeClr val="bg1"/>
                </a:solidFill>
                <a:latin typeface="Century Gothic" pitchFamily="34" charset="0"/>
              </a:rPr>
              <a:t>Planetas telúricos: Vênus</a:t>
            </a:r>
          </a:p>
        </p:txBody>
      </p:sp>
      <p:sp>
        <p:nvSpPr>
          <p:cNvPr id="653319" name="Rectangle 7"/>
          <p:cNvSpPr>
            <a:spLocks noChangeArrowheads="1"/>
          </p:cNvSpPr>
          <p:nvPr/>
        </p:nvSpPr>
        <p:spPr bwMode="auto">
          <a:xfrm>
            <a:off x="4644008" y="3857625"/>
            <a:ext cx="4534004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Atmosfera: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96,4% de gás carbônico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3,4% de nitrogênio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muito pouco vapor d’ água</a:t>
            </a:r>
          </a:p>
        </p:txBody>
      </p:sp>
      <p:sp>
        <p:nvSpPr>
          <p:cNvPr id="653320" name="Text Box 8"/>
          <p:cNvSpPr txBox="1">
            <a:spLocks noChangeArrowheads="1"/>
          </p:cNvSpPr>
          <p:nvPr/>
        </p:nvSpPr>
        <p:spPr bwMode="auto">
          <a:xfrm>
            <a:off x="4644008" y="1714500"/>
            <a:ext cx="3603823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Efeito estufa:</a:t>
            </a:r>
          </a:p>
          <a:p>
            <a:pPr algn="l"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Temperatura = 470 </a:t>
            </a:r>
            <a:r>
              <a:rPr lang="pt-BR" sz="2400" baseline="30000" dirty="0" err="1">
                <a:solidFill>
                  <a:srgbClr val="EE8800"/>
                </a:solidFill>
                <a:latin typeface="Century Gothic" pitchFamily="34" charset="0"/>
              </a:rPr>
              <a:t>o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C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Pressão = 90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atm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-1" y="6581775"/>
            <a:ext cx="37899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pt-BR" sz="1200" b="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b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: http://nssdc.gsfc.nasa.gov</a:t>
            </a:r>
            <a:endParaRPr lang="pt-BR" sz="1200" b="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457200"/>
            <a:ext cx="7337425" cy="1143000"/>
          </a:xfrm>
        </p:spPr>
        <p:txBody>
          <a:bodyPr/>
          <a:lstStyle/>
          <a:p>
            <a:r>
              <a:rPr lang="pt-BR" sz="4800" smtClean="0">
                <a:solidFill>
                  <a:schemeClr val="bg1"/>
                </a:solidFill>
                <a:latin typeface="Century Gothic" pitchFamily="34" charset="0"/>
              </a:rPr>
              <a:t>Efeito estufa em Vênus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0034" y="1441450"/>
            <a:ext cx="7248525" cy="5416550"/>
            <a:chOff x="292" y="676"/>
            <a:chExt cx="4566" cy="3412"/>
          </a:xfrm>
          <a:solidFill>
            <a:srgbClr val="EE8800"/>
          </a:solidFill>
        </p:grpSpPr>
        <p:sp>
          <p:nvSpPr>
            <p:cNvPr id="655364" name="Arc 4"/>
            <p:cNvSpPr>
              <a:spLocks/>
            </p:cNvSpPr>
            <p:nvPr/>
          </p:nvSpPr>
          <p:spPr bwMode="auto">
            <a:xfrm>
              <a:off x="634" y="1969"/>
              <a:ext cx="4224" cy="2112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355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0" y="21355"/>
                  </a:moveTo>
                  <a:cubicBezTo>
                    <a:pt x="134" y="9521"/>
                    <a:pt x="976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0" y="21355"/>
                  </a:moveTo>
                  <a:cubicBezTo>
                    <a:pt x="134" y="9521"/>
                    <a:pt x="976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grpFill/>
            <a:ln w="31750" cap="rnd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55365" name="AutoShape 5"/>
            <p:cNvSpPr>
              <a:spLocks noChangeArrowheads="1"/>
            </p:cNvSpPr>
            <p:nvPr/>
          </p:nvSpPr>
          <p:spPr bwMode="auto">
            <a:xfrm>
              <a:off x="292" y="676"/>
              <a:ext cx="472" cy="472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222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69" y="1152"/>
              <a:ext cx="1007" cy="960"/>
              <a:chOff x="769" y="1152"/>
              <a:chExt cx="1007" cy="960"/>
            </a:xfrm>
            <a:grpFill/>
          </p:grpSpPr>
          <p:sp>
            <p:nvSpPr>
              <p:cNvPr id="655367" name="Line 7"/>
              <p:cNvSpPr>
                <a:spLocks noChangeShapeType="1"/>
              </p:cNvSpPr>
              <p:nvPr/>
            </p:nvSpPr>
            <p:spPr bwMode="auto">
              <a:xfrm flipH="1" flipV="1">
                <a:off x="769" y="1152"/>
                <a:ext cx="383" cy="451"/>
              </a:xfrm>
              <a:prstGeom prst="line">
                <a:avLst/>
              </a:prstGeom>
              <a:grpFill/>
              <a:ln w="762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55368" name="Line 8"/>
              <p:cNvSpPr>
                <a:spLocks noChangeShapeType="1"/>
              </p:cNvSpPr>
              <p:nvPr/>
            </p:nvSpPr>
            <p:spPr bwMode="auto">
              <a:xfrm flipH="1" flipV="1">
                <a:off x="1057" y="1378"/>
                <a:ext cx="383" cy="451"/>
              </a:xfrm>
              <a:prstGeom prst="line">
                <a:avLst/>
              </a:prstGeom>
              <a:grpFill/>
              <a:ln w="762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55369" name="Line 9"/>
              <p:cNvSpPr>
                <a:spLocks noChangeShapeType="1"/>
              </p:cNvSpPr>
              <p:nvPr/>
            </p:nvSpPr>
            <p:spPr bwMode="auto">
              <a:xfrm flipH="1" flipV="1">
                <a:off x="1393" y="1661"/>
                <a:ext cx="383" cy="451"/>
              </a:xfrm>
              <a:prstGeom prst="line">
                <a:avLst/>
              </a:prstGeom>
              <a:grpFill/>
              <a:ln w="76200">
                <a:solidFill>
                  <a:srgbClr val="FFFF00"/>
                </a:solidFill>
                <a:round/>
                <a:headEnd type="stealth" w="med" len="lg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655370" name="Line 10"/>
            <p:cNvSpPr>
              <a:spLocks noChangeShapeType="1"/>
            </p:cNvSpPr>
            <p:nvPr/>
          </p:nvSpPr>
          <p:spPr bwMode="auto">
            <a:xfrm>
              <a:off x="2064" y="1585"/>
              <a:ext cx="0" cy="479"/>
            </a:xfrm>
            <a:prstGeom prst="line">
              <a:avLst/>
            </a:prstGeom>
            <a:grpFill/>
            <a:ln w="50800">
              <a:solidFill>
                <a:srgbClr val="FF3300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55371" name="Line 11"/>
            <p:cNvSpPr>
              <a:spLocks noChangeShapeType="1"/>
            </p:cNvSpPr>
            <p:nvPr/>
          </p:nvSpPr>
          <p:spPr bwMode="auto">
            <a:xfrm>
              <a:off x="1105" y="2352"/>
              <a:ext cx="479" cy="0"/>
            </a:xfrm>
            <a:prstGeom prst="line">
              <a:avLst/>
            </a:prstGeom>
            <a:grpFill/>
            <a:ln w="50800">
              <a:solidFill>
                <a:srgbClr val="FF3300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55372" name="Line 12"/>
            <p:cNvSpPr>
              <a:spLocks noChangeShapeType="1"/>
            </p:cNvSpPr>
            <p:nvPr/>
          </p:nvSpPr>
          <p:spPr bwMode="auto">
            <a:xfrm>
              <a:off x="1681" y="1633"/>
              <a:ext cx="383" cy="431"/>
            </a:xfrm>
            <a:prstGeom prst="line">
              <a:avLst/>
            </a:prstGeom>
            <a:grpFill/>
            <a:ln w="50800">
              <a:solidFill>
                <a:srgbClr val="FF3300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55373" name="Line 13"/>
            <p:cNvSpPr>
              <a:spLocks noChangeShapeType="1"/>
            </p:cNvSpPr>
            <p:nvPr/>
          </p:nvSpPr>
          <p:spPr bwMode="auto">
            <a:xfrm>
              <a:off x="1201" y="1921"/>
              <a:ext cx="383" cy="431"/>
            </a:xfrm>
            <a:prstGeom prst="line">
              <a:avLst/>
            </a:prstGeom>
            <a:grpFill/>
            <a:ln w="50800">
              <a:solidFill>
                <a:srgbClr val="FF3300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55374" name="Rectangle 14"/>
            <p:cNvSpPr>
              <a:spLocks noChangeArrowheads="1"/>
            </p:cNvSpPr>
            <p:nvPr/>
          </p:nvSpPr>
          <p:spPr bwMode="auto">
            <a:xfrm>
              <a:off x="551" y="1958"/>
              <a:ext cx="6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defRPr/>
              </a:pPr>
              <a:r>
                <a:rPr lang="pt-BR" sz="2400" dirty="0">
                  <a:solidFill>
                    <a:srgbClr val="FF3300"/>
                  </a:solidFill>
                  <a:latin typeface="Century Gothic" pitchFamily="34" charset="0"/>
                </a:rPr>
                <a:t>Calor</a:t>
              </a:r>
            </a:p>
          </p:txBody>
        </p:sp>
        <p:sp>
          <p:nvSpPr>
            <p:cNvPr id="655375" name="Rectangle 15"/>
            <p:cNvSpPr>
              <a:spLocks noChangeArrowheads="1"/>
            </p:cNvSpPr>
            <p:nvPr/>
          </p:nvSpPr>
          <p:spPr bwMode="auto">
            <a:xfrm>
              <a:off x="1511" y="1238"/>
              <a:ext cx="6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defRPr/>
              </a:pPr>
              <a:r>
                <a:rPr lang="pt-BR" sz="2400" dirty="0">
                  <a:solidFill>
                    <a:srgbClr val="FF3300"/>
                  </a:solidFill>
                  <a:latin typeface="Century Gothic" pitchFamily="34" charset="0"/>
                </a:rPr>
                <a:t>Calor</a:t>
              </a:r>
            </a:p>
          </p:txBody>
        </p:sp>
        <p:sp>
          <p:nvSpPr>
            <p:cNvPr id="655376" name="Arc 16"/>
            <p:cNvSpPr>
              <a:spLocks/>
            </p:cNvSpPr>
            <p:nvPr/>
          </p:nvSpPr>
          <p:spPr bwMode="auto">
            <a:xfrm>
              <a:off x="1519" y="2840"/>
              <a:ext cx="2496" cy="1248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358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0" y="21358"/>
                  </a:moveTo>
                  <a:cubicBezTo>
                    <a:pt x="132" y="9523"/>
                    <a:pt x="9764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0" y="21358"/>
                  </a:moveTo>
                  <a:cubicBezTo>
                    <a:pt x="132" y="9523"/>
                    <a:pt x="9764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800000"/>
            </a:solidFill>
            <a:ln w="31750" cap="rnd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1834" y="2304"/>
              <a:ext cx="605" cy="576"/>
              <a:chOff x="1834" y="2304"/>
              <a:chExt cx="605" cy="576"/>
            </a:xfrm>
            <a:grpFill/>
          </p:grpSpPr>
          <p:sp>
            <p:nvSpPr>
              <p:cNvPr id="655378" name="Line 18"/>
              <p:cNvSpPr>
                <a:spLocks noChangeShapeType="1"/>
              </p:cNvSpPr>
              <p:nvPr/>
            </p:nvSpPr>
            <p:spPr bwMode="auto">
              <a:xfrm flipH="1" flipV="1">
                <a:off x="1834" y="2304"/>
                <a:ext cx="230" cy="270"/>
              </a:xfrm>
              <a:prstGeom prst="line">
                <a:avLst/>
              </a:prstGeom>
              <a:grpFill/>
              <a:ln w="762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55379" name="Line 19"/>
              <p:cNvSpPr>
                <a:spLocks noChangeShapeType="1"/>
              </p:cNvSpPr>
              <p:nvPr/>
            </p:nvSpPr>
            <p:spPr bwMode="auto">
              <a:xfrm flipH="1" flipV="1">
                <a:off x="2007" y="2440"/>
                <a:ext cx="230" cy="270"/>
              </a:xfrm>
              <a:prstGeom prst="line">
                <a:avLst/>
              </a:prstGeom>
              <a:grpFill/>
              <a:ln w="762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55380" name="Line 20"/>
              <p:cNvSpPr>
                <a:spLocks noChangeShapeType="1"/>
              </p:cNvSpPr>
              <p:nvPr/>
            </p:nvSpPr>
            <p:spPr bwMode="auto">
              <a:xfrm flipH="1" flipV="1">
                <a:off x="2209" y="2610"/>
                <a:ext cx="230" cy="270"/>
              </a:xfrm>
              <a:prstGeom prst="line">
                <a:avLst/>
              </a:prstGeom>
              <a:grpFill/>
              <a:ln w="76200">
                <a:solidFill>
                  <a:srgbClr val="FFFF00"/>
                </a:solidFill>
                <a:round/>
                <a:headEnd type="stealth" w="med" len="lg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655381" name="Line 21"/>
            <p:cNvSpPr>
              <a:spLocks noChangeShapeType="1"/>
            </p:cNvSpPr>
            <p:nvPr/>
          </p:nvSpPr>
          <p:spPr bwMode="auto">
            <a:xfrm>
              <a:off x="2688" y="2353"/>
              <a:ext cx="0" cy="479"/>
            </a:xfrm>
            <a:prstGeom prst="line">
              <a:avLst/>
            </a:prstGeom>
            <a:grpFill/>
            <a:ln w="50800">
              <a:solidFill>
                <a:srgbClr val="FF3300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55382" name="Line 22"/>
            <p:cNvSpPr>
              <a:spLocks noChangeShapeType="1"/>
            </p:cNvSpPr>
            <p:nvPr/>
          </p:nvSpPr>
          <p:spPr bwMode="auto">
            <a:xfrm>
              <a:off x="1681" y="2976"/>
              <a:ext cx="479" cy="0"/>
            </a:xfrm>
            <a:prstGeom prst="line">
              <a:avLst/>
            </a:prstGeom>
            <a:grpFill/>
            <a:ln w="50800">
              <a:solidFill>
                <a:srgbClr val="FF3300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55383" name="Line 23"/>
            <p:cNvSpPr>
              <a:spLocks noChangeShapeType="1"/>
            </p:cNvSpPr>
            <p:nvPr/>
          </p:nvSpPr>
          <p:spPr bwMode="auto">
            <a:xfrm>
              <a:off x="2305" y="2401"/>
              <a:ext cx="383" cy="431"/>
            </a:xfrm>
            <a:prstGeom prst="line">
              <a:avLst/>
            </a:prstGeom>
            <a:grpFill/>
            <a:ln w="50800">
              <a:solidFill>
                <a:srgbClr val="FF3300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55384" name="Line 24"/>
            <p:cNvSpPr>
              <a:spLocks noChangeShapeType="1"/>
            </p:cNvSpPr>
            <p:nvPr/>
          </p:nvSpPr>
          <p:spPr bwMode="auto">
            <a:xfrm>
              <a:off x="1777" y="2545"/>
              <a:ext cx="383" cy="431"/>
            </a:xfrm>
            <a:prstGeom prst="line">
              <a:avLst/>
            </a:prstGeom>
            <a:grpFill/>
            <a:ln w="50800">
              <a:solidFill>
                <a:srgbClr val="FF3300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55385" name="Rectangle 25"/>
            <p:cNvSpPr>
              <a:spLocks noChangeArrowheads="1"/>
            </p:cNvSpPr>
            <p:nvPr/>
          </p:nvSpPr>
          <p:spPr bwMode="auto">
            <a:xfrm>
              <a:off x="1367" y="2678"/>
              <a:ext cx="6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defRPr/>
              </a:pPr>
              <a:r>
                <a:rPr lang="pt-BR" sz="2400" dirty="0">
                  <a:solidFill>
                    <a:srgbClr val="FF3300"/>
                  </a:solidFill>
                  <a:latin typeface="Century Gothic" pitchFamily="34" charset="0"/>
                </a:rPr>
                <a:t>Calor</a:t>
              </a:r>
            </a:p>
          </p:txBody>
        </p:sp>
        <p:sp>
          <p:nvSpPr>
            <p:cNvPr id="655386" name="Rectangle 26"/>
            <p:cNvSpPr>
              <a:spLocks noChangeArrowheads="1"/>
            </p:cNvSpPr>
            <p:nvPr/>
          </p:nvSpPr>
          <p:spPr bwMode="auto">
            <a:xfrm>
              <a:off x="2087" y="2198"/>
              <a:ext cx="6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defRPr/>
              </a:pPr>
              <a:r>
                <a:rPr lang="pt-BR" sz="2400" dirty="0">
                  <a:solidFill>
                    <a:srgbClr val="FF3300"/>
                  </a:solidFill>
                  <a:latin typeface="Century Gothic" pitchFamily="34" charset="0"/>
                </a:rPr>
                <a:t>Calor</a:t>
              </a:r>
            </a:p>
          </p:txBody>
        </p:sp>
        <p:sp>
          <p:nvSpPr>
            <p:cNvPr id="655387" name="Freeform 27"/>
            <p:cNvSpPr>
              <a:spLocks/>
            </p:cNvSpPr>
            <p:nvPr/>
          </p:nvSpPr>
          <p:spPr bwMode="auto">
            <a:xfrm>
              <a:off x="2688" y="2016"/>
              <a:ext cx="289" cy="289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0" y="0"/>
                </a:cxn>
                <a:cxn ang="0">
                  <a:pos x="288" y="288"/>
                </a:cxn>
              </a:cxnLst>
              <a:rect l="0" t="0" r="r" b="b"/>
              <a:pathLst>
                <a:path w="289" h="289">
                  <a:moveTo>
                    <a:pt x="0" y="240"/>
                  </a:moveTo>
                  <a:lnTo>
                    <a:pt x="0" y="0"/>
                  </a:lnTo>
                  <a:lnTo>
                    <a:pt x="288" y="288"/>
                  </a:lnTo>
                </a:path>
              </a:pathLst>
            </a:custGeom>
            <a:grpFill/>
            <a:ln w="50800" cap="rnd" cmpd="sng">
              <a:solidFill>
                <a:srgbClr val="FF0033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55388" name="Freeform 28"/>
            <p:cNvSpPr>
              <a:spLocks/>
            </p:cNvSpPr>
            <p:nvPr/>
          </p:nvSpPr>
          <p:spPr bwMode="auto">
            <a:xfrm>
              <a:off x="2304" y="2016"/>
              <a:ext cx="289" cy="289"/>
            </a:xfrm>
            <a:custGeom>
              <a:avLst/>
              <a:gdLst/>
              <a:ahLst/>
              <a:cxnLst>
                <a:cxn ang="0">
                  <a:pos x="288" y="240"/>
                </a:cxn>
                <a:cxn ang="0">
                  <a:pos x="288" y="0"/>
                </a:cxn>
                <a:cxn ang="0">
                  <a:pos x="0" y="288"/>
                </a:cxn>
              </a:cxnLst>
              <a:rect l="0" t="0" r="r" b="b"/>
              <a:pathLst>
                <a:path w="289" h="289">
                  <a:moveTo>
                    <a:pt x="288" y="240"/>
                  </a:moveTo>
                  <a:lnTo>
                    <a:pt x="288" y="0"/>
                  </a:lnTo>
                  <a:lnTo>
                    <a:pt x="0" y="288"/>
                  </a:lnTo>
                </a:path>
              </a:pathLst>
            </a:custGeom>
            <a:grpFill/>
            <a:ln w="50800" cap="rnd" cmpd="sng">
              <a:solidFill>
                <a:srgbClr val="FF0033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55389" name="Freeform 29"/>
            <p:cNvSpPr>
              <a:spLocks/>
            </p:cNvSpPr>
            <p:nvPr/>
          </p:nvSpPr>
          <p:spPr bwMode="auto">
            <a:xfrm>
              <a:off x="1056" y="2976"/>
              <a:ext cx="241" cy="193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0" y="0"/>
                </a:cxn>
                <a:cxn ang="0">
                  <a:pos x="192" y="192"/>
                </a:cxn>
              </a:cxnLst>
              <a:rect l="0" t="0" r="r" b="b"/>
              <a:pathLst>
                <a:path w="241" h="193">
                  <a:moveTo>
                    <a:pt x="240" y="0"/>
                  </a:moveTo>
                  <a:lnTo>
                    <a:pt x="0" y="0"/>
                  </a:lnTo>
                  <a:lnTo>
                    <a:pt x="192" y="192"/>
                  </a:lnTo>
                </a:path>
              </a:pathLst>
            </a:custGeom>
            <a:grpFill/>
            <a:ln w="50800" cap="rnd" cmpd="sng">
              <a:solidFill>
                <a:srgbClr val="FF0033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55390" name="Freeform 30"/>
            <p:cNvSpPr>
              <a:spLocks/>
            </p:cNvSpPr>
            <p:nvPr/>
          </p:nvSpPr>
          <p:spPr bwMode="auto">
            <a:xfrm>
              <a:off x="1056" y="2736"/>
              <a:ext cx="241" cy="193"/>
            </a:xfrm>
            <a:custGeom>
              <a:avLst/>
              <a:gdLst/>
              <a:ahLst/>
              <a:cxnLst>
                <a:cxn ang="0">
                  <a:pos x="240" y="192"/>
                </a:cxn>
                <a:cxn ang="0">
                  <a:pos x="0" y="192"/>
                </a:cxn>
                <a:cxn ang="0">
                  <a:pos x="192" y="0"/>
                </a:cxn>
              </a:cxnLst>
              <a:rect l="0" t="0" r="r" b="b"/>
              <a:pathLst>
                <a:path w="241" h="193">
                  <a:moveTo>
                    <a:pt x="240" y="192"/>
                  </a:moveTo>
                  <a:lnTo>
                    <a:pt x="0" y="192"/>
                  </a:lnTo>
                  <a:lnTo>
                    <a:pt x="192" y="0"/>
                  </a:lnTo>
                </a:path>
              </a:pathLst>
            </a:custGeom>
            <a:grpFill/>
            <a:ln w="50800" cap="rnd" cmpd="sng">
              <a:solidFill>
                <a:srgbClr val="FF0033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55391" name="Rectangle 31"/>
            <p:cNvSpPr>
              <a:spLocks noChangeArrowheads="1"/>
            </p:cNvSpPr>
            <p:nvPr/>
          </p:nvSpPr>
          <p:spPr bwMode="auto">
            <a:xfrm>
              <a:off x="3349" y="2582"/>
              <a:ext cx="1089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pt-BR" sz="2400" b="0" dirty="0">
                  <a:solidFill>
                    <a:schemeClr val="bg1"/>
                  </a:solidFill>
                  <a:latin typeface="Century Gothic" pitchFamily="34" charset="0"/>
                </a:rPr>
                <a:t>Atmosfera</a:t>
              </a:r>
            </a:p>
            <a:p>
              <a:pPr>
                <a:defRPr/>
              </a:pPr>
              <a:r>
                <a:rPr lang="pt-BR" sz="2400" b="0" dirty="0">
                  <a:solidFill>
                    <a:schemeClr val="bg1"/>
                  </a:solidFill>
                  <a:latin typeface="Century Gothic" pitchFamily="34" charset="0"/>
                </a:rPr>
                <a:t>de Vênus</a:t>
              </a:r>
            </a:p>
          </p:txBody>
        </p:sp>
        <p:sp>
          <p:nvSpPr>
            <p:cNvPr id="655392" name="Rectangle 32"/>
            <p:cNvSpPr>
              <a:spLocks noChangeArrowheads="1"/>
            </p:cNvSpPr>
            <p:nvPr/>
          </p:nvSpPr>
          <p:spPr bwMode="auto">
            <a:xfrm>
              <a:off x="2535" y="3254"/>
              <a:ext cx="6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pt-BR" sz="2400" b="0" dirty="0">
                  <a:solidFill>
                    <a:schemeClr val="bg1"/>
                  </a:solidFill>
                  <a:latin typeface="Century Gothic" pitchFamily="34" charset="0"/>
                </a:rPr>
                <a:t>Vênus</a:t>
              </a:r>
            </a:p>
          </p:txBody>
        </p:sp>
        <p:sp>
          <p:nvSpPr>
            <p:cNvPr id="655393" name="Rectangle 33"/>
            <p:cNvSpPr>
              <a:spLocks noChangeArrowheads="1"/>
            </p:cNvSpPr>
            <p:nvPr/>
          </p:nvSpPr>
          <p:spPr bwMode="auto">
            <a:xfrm>
              <a:off x="854" y="998"/>
              <a:ext cx="40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pt-BR" sz="2400" dirty="0">
                  <a:solidFill>
                    <a:srgbClr val="FFFF00"/>
                  </a:solidFill>
                  <a:latin typeface="Century Gothic" pitchFamily="34" charset="0"/>
                </a:rPr>
                <a:t>Luz</a:t>
              </a:r>
            </a:p>
          </p:txBody>
        </p:sp>
        <p:sp>
          <p:nvSpPr>
            <p:cNvPr id="655394" name="Text Box 34"/>
            <p:cNvSpPr txBox="1">
              <a:spLocks noChangeArrowheads="1"/>
            </p:cNvSpPr>
            <p:nvPr/>
          </p:nvSpPr>
          <p:spPr bwMode="auto">
            <a:xfrm>
              <a:off x="3687" y="3024"/>
              <a:ext cx="503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2400" dirty="0">
                  <a:solidFill>
                    <a:srgbClr val="FF0033"/>
                  </a:solidFill>
                  <a:latin typeface="Century Gothic" pitchFamily="34" charset="0"/>
                </a:rPr>
                <a:t>CO</a:t>
              </a:r>
              <a:r>
                <a:rPr lang="pt-BR" sz="2400" baseline="-25000" dirty="0">
                  <a:solidFill>
                    <a:srgbClr val="FF0033"/>
                  </a:solidFill>
                  <a:latin typeface="Century Gothic" pitchFamily="34" charset="0"/>
                </a:rPr>
                <a:t>2</a:t>
              </a:r>
              <a:endParaRPr lang="pt-BR" sz="2400" dirty="0">
                <a:solidFill>
                  <a:srgbClr val="FF0033"/>
                </a:solidFill>
                <a:latin typeface="Century Gothic" pitchFamily="34" charset="0"/>
              </a:endParaRPr>
            </a:p>
          </p:txBody>
        </p:sp>
      </p:grp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5857875" y="6215063"/>
            <a:ext cx="3392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>
                <a:solidFill>
                  <a:schemeClr val="bg1"/>
                </a:solidFill>
                <a:latin typeface="Century Gothic" pitchFamily="34" charset="0"/>
              </a:rPr>
              <a:t>Crédito da imagem: Prof. Roberto Boczko, </a:t>
            </a:r>
          </a:p>
          <a:p>
            <a:pPr algn="l" eaLnBrk="1" hangingPunct="1"/>
            <a:r>
              <a:rPr lang="pt-BR" sz="1200" b="0">
                <a:solidFill>
                  <a:schemeClr val="bg1"/>
                </a:solidFill>
                <a:latin typeface="Century Gothic" pitchFamily="34" charset="0"/>
              </a:rPr>
              <a:t>com adapraçõe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1625600"/>
            <a:ext cx="3478212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7215188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t-BR" sz="4000">
                <a:solidFill>
                  <a:schemeClr val="bg1"/>
                </a:solidFill>
                <a:latin typeface="Century Gothic" pitchFamily="34" charset="0"/>
              </a:rPr>
              <a:t>Planetas telúricos: Terra</a:t>
            </a:r>
          </a:p>
        </p:txBody>
      </p:sp>
      <p:sp>
        <p:nvSpPr>
          <p:cNvPr id="657412" name="Rectangle 4"/>
          <p:cNvSpPr>
            <a:spLocks noChangeArrowheads="1"/>
          </p:cNvSpPr>
          <p:nvPr/>
        </p:nvSpPr>
        <p:spPr bwMode="auto">
          <a:xfrm>
            <a:off x="285750" y="2286000"/>
            <a:ext cx="4984057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Atmosfera: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nitrogênio (78% das partículas)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21% de oxigênio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1% de vapor d’ água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argônio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gás carbônico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429375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pt-BR" sz="1200" b="0">
                <a:solidFill>
                  <a:srgbClr val="EE8800"/>
                </a:solidFill>
                <a:latin typeface="Century Gothic" pitchFamily="34" charset="0"/>
              </a:rPr>
              <a:t>Crédito da imagem: NASA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2357438"/>
            <a:ext cx="21431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857250" y="0"/>
            <a:ext cx="7281863" cy="1143000"/>
          </a:xfrm>
          <a:noFill/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Planetas telúricos: Marte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915597" y="1857375"/>
            <a:ext cx="165462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Dia: 20 </a:t>
            </a:r>
            <a:r>
              <a:rPr lang="pt-BR" sz="2400" baseline="30000" dirty="0" err="1">
                <a:solidFill>
                  <a:srgbClr val="EE8800"/>
                </a:solidFill>
                <a:latin typeface="Century Gothic" pitchFamily="34" charset="0"/>
              </a:rPr>
              <a:t>o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C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5684098" y="4643438"/>
            <a:ext cx="225414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Noite: -140 </a:t>
            </a:r>
            <a:r>
              <a:rPr lang="pt-BR" sz="2400" baseline="30000" dirty="0" err="1">
                <a:solidFill>
                  <a:srgbClr val="EE8800"/>
                </a:solidFill>
                <a:latin typeface="Century Gothic" pitchFamily="34" charset="0"/>
              </a:rPr>
              <a:t>o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C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428750" y="1857375"/>
            <a:ext cx="2727029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Atmosfera:</a:t>
            </a:r>
          </a:p>
          <a:p>
            <a:pPr algn="l">
              <a:defRPr/>
            </a:pPr>
            <a:r>
              <a:rPr lang="pt-BR" sz="2800" dirty="0">
                <a:solidFill>
                  <a:srgbClr val="EE8800"/>
                </a:solidFill>
                <a:latin typeface="Century Gothic" pitchFamily="34" charset="0"/>
              </a:rPr>
              <a:t>gás carbônico</a:t>
            </a:r>
          </a:p>
          <a:p>
            <a:pPr algn="l">
              <a:defRPr/>
            </a:pPr>
            <a:r>
              <a:rPr lang="pt-BR" sz="2800" dirty="0">
                <a:solidFill>
                  <a:srgbClr val="EE8800"/>
                </a:solidFill>
                <a:latin typeface="Century Gothic" pitchFamily="34" charset="0"/>
              </a:rPr>
              <a:t>(0,001 </a:t>
            </a:r>
            <a:r>
              <a:rPr lang="pt-BR" sz="2800" dirty="0" err="1">
                <a:solidFill>
                  <a:srgbClr val="EE8800"/>
                </a:solidFill>
                <a:latin typeface="Century Gothic" pitchFamily="34" charset="0"/>
              </a:rPr>
              <a:t>p</a:t>
            </a:r>
            <a:r>
              <a:rPr lang="pt-BR" sz="2800" baseline="-25000" dirty="0" err="1">
                <a:solidFill>
                  <a:srgbClr val="EE8800"/>
                </a:solidFill>
                <a:latin typeface="Century Gothic" pitchFamily="34" charset="0"/>
              </a:rPr>
              <a:t>Terra</a:t>
            </a:r>
            <a:r>
              <a:rPr lang="pt-BR" sz="2800" dirty="0">
                <a:solidFill>
                  <a:srgbClr val="EE8800"/>
                </a:solidFill>
                <a:latin typeface="Century Gothic" pitchFamily="34" charset="0"/>
              </a:rPr>
              <a:t>)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357313" y="3286125"/>
            <a:ext cx="4188967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Crateras:</a:t>
            </a:r>
          </a:p>
          <a:p>
            <a:pPr algn="l">
              <a:buFontTx/>
              <a:buChar char="•"/>
              <a:defRPr/>
            </a:pPr>
            <a:r>
              <a:rPr lang="pt-BR" sz="2800" dirty="0">
                <a:solidFill>
                  <a:srgbClr val="EE8800"/>
                </a:solidFill>
                <a:latin typeface="Century Gothic" pitchFamily="34" charset="0"/>
              </a:rPr>
              <a:t>Impacto(maior parte)</a:t>
            </a:r>
          </a:p>
          <a:p>
            <a:pPr algn="l">
              <a:buFontTx/>
              <a:buChar char="•"/>
              <a:defRPr/>
            </a:pPr>
            <a:r>
              <a:rPr lang="pt-BR" sz="2800" dirty="0">
                <a:solidFill>
                  <a:srgbClr val="EE8800"/>
                </a:solidFill>
                <a:latin typeface="Century Gothic" pitchFamily="34" charset="0"/>
              </a:rPr>
              <a:t>Vulcões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429375"/>
            <a:ext cx="24801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NASA/JPL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C:\Documents and Settings\andre silva\Meus documentos\CONCURSO_CDCC\apresentações\Imagens\Sistema Solar\mars_olympus_m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50" y="5072063"/>
            <a:ext cx="7772400" cy="1143000"/>
          </a:xfrm>
          <a:noFill/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Vulcão em Marte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:\Documents and Settings\andre silva\Meus documentos\CONCURSO_CDCC\apresentações\Imagens\Sistema Solar\sistema_solar_no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8713"/>
            <a:ext cx="9144000" cy="57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Estrutura do Sistema Solar</a:t>
            </a:r>
          </a:p>
        </p:txBody>
      </p:sp>
      <p:sp>
        <p:nvSpPr>
          <p:cNvPr id="4" name="Elipse 3"/>
          <p:cNvSpPr/>
          <p:nvPr/>
        </p:nvSpPr>
        <p:spPr bwMode="auto">
          <a:xfrm>
            <a:off x="7380312" y="3645024"/>
            <a:ext cx="936104" cy="936104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6" name="Conector de seta reta 5"/>
          <p:cNvCxnSpPr/>
          <p:nvPr/>
        </p:nvCxnSpPr>
        <p:spPr bwMode="auto">
          <a:xfrm>
            <a:off x="8100392" y="4053832"/>
            <a:ext cx="72008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arrow" w="sm" len="sm"/>
            <a:tailEnd type="none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hobos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286250" y="1785938"/>
            <a:ext cx="35433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4313" y="4572000"/>
            <a:ext cx="5943600" cy="1508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FontTx/>
              <a:buChar char="–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Dimensões : 28x23x20 km</a:t>
            </a:r>
          </a:p>
          <a:p>
            <a:pPr algn="l">
              <a:spcBef>
                <a:spcPct val="20000"/>
              </a:spcBef>
              <a:buFontTx/>
              <a:buChar char="–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Distância da superfície : (9.400-3.400) km</a:t>
            </a:r>
          </a:p>
          <a:p>
            <a:pPr algn="l">
              <a:spcBef>
                <a:spcPct val="20000"/>
              </a:spcBef>
              <a:buFontTx/>
              <a:buChar char="–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Período de revolução : 7 h 40 m </a:t>
            </a:r>
          </a:p>
          <a:p>
            <a:pPr algn="l">
              <a:spcBef>
                <a:spcPct val="20000"/>
              </a:spcBef>
              <a:buFontTx/>
              <a:buChar char="–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Velocidade orbital : 2,18 km/s</a:t>
            </a:r>
            <a:endParaRPr lang="pt-BR" sz="18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Fobos: satélite de Marte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6429375"/>
            <a:ext cx="24801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pt-BR" sz="1200" b="0">
                <a:solidFill>
                  <a:srgbClr val="EE8800"/>
                </a:solidFill>
                <a:latin typeface="Century Gothic" pitchFamily="34" charset="0"/>
              </a:rPr>
              <a:t>Crédito da imagem: NASA/JPL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imos2"/>
          <p:cNvPicPr>
            <a:picLocks noChangeAspect="1" noChangeArrowheads="1"/>
          </p:cNvPicPr>
          <p:nvPr/>
        </p:nvPicPr>
        <p:blipFill>
          <a:blip r:embed="rId3" cstate="print">
            <a:lum contrast="14000"/>
          </a:blip>
          <a:srcRect/>
          <a:stretch>
            <a:fillRect/>
          </a:stretch>
        </p:blipFill>
        <p:spPr bwMode="auto">
          <a:xfrm>
            <a:off x="1214438" y="1643063"/>
            <a:ext cx="39782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Deimos: Satélite de Marte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217863" y="4778375"/>
            <a:ext cx="6032421" cy="15081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lvl="1" algn="l">
              <a:spcBef>
                <a:spcPct val="20000"/>
              </a:spcBef>
              <a:buFontTx/>
              <a:buChar char="–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Dimensões : 16x12x10 km</a:t>
            </a:r>
          </a:p>
          <a:p>
            <a:pPr lvl="1" algn="l">
              <a:spcBef>
                <a:spcPct val="20000"/>
              </a:spcBef>
              <a:buFontTx/>
              <a:buChar char="–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Distância da superfície : (23.500-3.400) km</a:t>
            </a:r>
          </a:p>
          <a:p>
            <a:pPr lvl="1" algn="l">
              <a:spcBef>
                <a:spcPct val="20000"/>
              </a:spcBef>
              <a:buFontTx/>
              <a:buChar char="–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Período de revolução : 30 h 18 m</a:t>
            </a:r>
          </a:p>
          <a:p>
            <a:pPr lvl="1" algn="l">
              <a:spcBef>
                <a:spcPct val="20000"/>
              </a:spcBef>
              <a:buFontTx/>
              <a:buChar char="–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Velocidade orbital : 1,36 km/s</a:t>
            </a:r>
            <a:endParaRPr lang="pt-BR" sz="18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6429375"/>
            <a:ext cx="24801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pt-BR" sz="1200" b="0">
                <a:solidFill>
                  <a:srgbClr val="EE8800"/>
                </a:solidFill>
                <a:latin typeface="Century Gothic" pitchFamily="34" charset="0"/>
              </a:rPr>
              <a:t>Crédito da imagem: NASA/JPL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914400"/>
          </a:xfrm>
          <a:noFill/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Cinturão dos Asteroides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588" y="1588"/>
            <a:ext cx="606425" cy="3778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7652" name="Oval 5"/>
          <p:cNvSpPr>
            <a:spLocks noChangeArrowheads="1"/>
          </p:cNvSpPr>
          <p:nvPr/>
        </p:nvSpPr>
        <p:spPr bwMode="auto">
          <a:xfrm>
            <a:off x="7189788" y="3262313"/>
            <a:ext cx="95250" cy="95250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pt-BR">
              <a:solidFill>
                <a:srgbClr val="EE8800"/>
              </a:solidFill>
              <a:latin typeface="Century Gothic" pitchFamily="34" charset="0"/>
            </a:endParaRPr>
          </a:p>
        </p:txBody>
      </p:sp>
      <p:pic>
        <p:nvPicPr>
          <p:cNvPr id="27653" name="Picture 8" descr="C:\Documents and Settings\andre silva\Meus documentos\CONCURSO_CDCC\apresentações\Imagens\Sistema Solar\cinturão de asteroid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63"/>
            <a:ext cx="9144000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CaixaDeTexto 8"/>
          <p:cNvSpPr txBox="1">
            <a:spLocks noChangeArrowheads="1"/>
          </p:cNvSpPr>
          <p:nvPr/>
        </p:nvSpPr>
        <p:spPr bwMode="auto">
          <a:xfrm>
            <a:off x="928688" y="1643063"/>
            <a:ext cx="1500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EE8800"/>
                </a:solidFill>
                <a:latin typeface="Century Gothic" pitchFamily="34" charset="0"/>
              </a:rPr>
              <a:t>Órbita de Júpiter</a:t>
            </a:r>
          </a:p>
        </p:txBody>
      </p:sp>
      <p:sp>
        <p:nvSpPr>
          <p:cNvPr id="27655" name="CaixaDeTexto 9"/>
          <p:cNvSpPr txBox="1">
            <a:spLocks noChangeArrowheads="1"/>
          </p:cNvSpPr>
          <p:nvPr/>
        </p:nvSpPr>
        <p:spPr bwMode="auto">
          <a:xfrm>
            <a:off x="3643313" y="4572000"/>
            <a:ext cx="1500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EE8800"/>
                </a:solidFill>
                <a:latin typeface="Century Gothic" pitchFamily="34" charset="0"/>
              </a:rPr>
              <a:t>Órbita de Marte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6334125"/>
            <a:ext cx="9144000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b="0">
                <a:solidFill>
                  <a:srgbClr val="EE8800"/>
                </a:solidFill>
                <a:latin typeface="Century Gothic" pitchFamily="34" charset="0"/>
              </a:rPr>
              <a:t>Crédito da imagem: NASA, disponível em  http://www.nasa.gov/mission_pages/WISE/multimedia/pia12469.html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699" name="Picture 3"/>
          <p:cNvPicPr>
            <a:picLocks noChangeArrowheads="1"/>
          </p:cNvPicPr>
          <p:nvPr/>
        </p:nvPicPr>
        <p:blipFill>
          <a:blip r:embed="rId3" cstate="print">
            <a:lum contrast="26000"/>
          </a:blip>
          <a:srcRect/>
          <a:stretch>
            <a:fillRect/>
          </a:stretch>
        </p:blipFill>
        <p:spPr bwMode="auto">
          <a:xfrm>
            <a:off x="642938" y="1143000"/>
            <a:ext cx="7643812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Asteroide Gaspra</a:t>
            </a:r>
          </a:p>
        </p:txBody>
      </p:sp>
      <p:sp>
        <p:nvSpPr>
          <p:cNvPr id="28676" name="Retângulo 4"/>
          <p:cNvSpPr>
            <a:spLocks noChangeArrowheads="1"/>
          </p:cNvSpPr>
          <p:nvPr/>
        </p:nvSpPr>
        <p:spPr bwMode="auto">
          <a:xfrm>
            <a:off x="428625" y="5929313"/>
            <a:ext cx="7929563" cy="357187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677" name="Retângulo 6"/>
          <p:cNvSpPr>
            <a:spLocks noChangeArrowheads="1"/>
          </p:cNvSpPr>
          <p:nvPr/>
        </p:nvSpPr>
        <p:spPr bwMode="auto">
          <a:xfrm rot="16200000" flipV="1">
            <a:off x="5536406" y="3393282"/>
            <a:ext cx="5500687" cy="285750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29375"/>
            <a:ext cx="24801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NASA/JPL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pt-BR" sz="3600" smtClean="0">
                <a:solidFill>
                  <a:schemeClr val="bg1"/>
                </a:solidFill>
                <a:latin typeface="Century Gothic" pitchFamily="34" charset="0"/>
              </a:rPr>
              <a:t>Planetas jovianos: Júpiter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57313" y="1071563"/>
            <a:ext cx="6772275" cy="4968875"/>
          </a:xfrm>
        </p:spPr>
      </p:pic>
      <p:sp>
        <p:nvSpPr>
          <p:cNvPr id="671748" name="Rectangle 4"/>
          <p:cNvSpPr>
            <a:spLocks noChangeArrowheads="1"/>
          </p:cNvSpPr>
          <p:nvPr/>
        </p:nvSpPr>
        <p:spPr bwMode="auto">
          <a:xfrm>
            <a:off x="-41275" y="4357688"/>
            <a:ext cx="4144083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Composição: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gás hidrogênio (90</a:t>
            </a:r>
            <a:r>
              <a:rPr lang="pt-BR" sz="2400" dirty="0" smtClean="0">
                <a:solidFill>
                  <a:srgbClr val="EE8800"/>
                </a:solidFill>
                <a:latin typeface="Century Gothic" pitchFamily="34" charset="0"/>
              </a:rPr>
              <a:t>%)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hélio (10%)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traços de gás metano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gás amônia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pouco de vapor d’ água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740525" y="6581775"/>
            <a:ext cx="24801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pt-BR" sz="1200" b="0">
                <a:solidFill>
                  <a:srgbClr val="EE8800"/>
                </a:solidFill>
                <a:latin typeface="Century Gothic" pitchFamily="34" charset="0"/>
              </a:rPr>
              <a:t>Crédito da imagem: NASA/JPL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28575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defTabSz="762000"/>
            <a:endParaRPr lang="pt-BR" sz="4000">
              <a:solidFill>
                <a:srgbClr val="EE8800"/>
              </a:solidFill>
              <a:latin typeface="Century Gothic" pitchFamily="34" charset="0"/>
            </a:endParaRPr>
          </a:p>
        </p:txBody>
      </p:sp>
      <p:pic>
        <p:nvPicPr>
          <p:cNvPr id="3072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38"/>
            <a:ext cx="91567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328613"/>
            <a:ext cx="9144000" cy="4572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Satélites Galileanos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429375"/>
            <a:ext cx="2246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pt-BR" sz="1200" b="0">
                <a:solidFill>
                  <a:srgbClr val="EE8800"/>
                </a:solidFill>
                <a:latin typeface="Century Gothic" pitchFamily="34" charset="0"/>
              </a:rPr>
              <a:t>Crédito das imagens: NASA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3" cstate="print">
            <a:lum contrast="7000"/>
          </a:blip>
          <a:srcRect l="13632" t="33214" r="14389" b="34690"/>
          <a:stretch>
            <a:fillRect/>
          </a:stretch>
        </p:blipFill>
        <p:spPr bwMode="auto">
          <a:xfrm rot="10800000">
            <a:off x="-19316" y="2564903"/>
            <a:ext cx="9127820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r>
              <a:rPr lang="pt-BR" sz="3600" smtClean="0">
                <a:solidFill>
                  <a:schemeClr val="bg1"/>
                </a:solidFill>
                <a:latin typeface="Century Gothic" pitchFamily="34" charset="0"/>
              </a:rPr>
              <a:t>Planetas jovianos: Saturno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339725" y="6491288"/>
            <a:ext cx="2031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ESA</a:t>
            </a:r>
          </a:p>
        </p:txBody>
      </p:sp>
      <p:sp>
        <p:nvSpPr>
          <p:cNvPr id="677893" name="Rectangle 5"/>
          <p:cNvSpPr>
            <a:spLocks noChangeArrowheads="1"/>
          </p:cNvSpPr>
          <p:nvPr/>
        </p:nvSpPr>
        <p:spPr bwMode="auto">
          <a:xfrm>
            <a:off x="214313" y="1500188"/>
            <a:ext cx="4057521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Composição: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gás hidrogênio (97</a:t>
            </a:r>
            <a:r>
              <a:rPr lang="pt-BR" sz="2400" dirty="0" smtClean="0">
                <a:solidFill>
                  <a:srgbClr val="EE8800"/>
                </a:solidFill>
                <a:latin typeface="Century Gothic" pitchFamily="34" charset="0"/>
              </a:rPr>
              <a:t>%)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hélio (3%)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traços de gás metano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gás amônia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pouco de vapor d’ água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0115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38" y="31750"/>
            <a:ext cx="8518525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3200400" cy="1905000"/>
          </a:xfrm>
          <a:solidFill>
            <a:schemeClr val="tx1"/>
          </a:solidFill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Visão dos anéis de Saturno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2771800" y="476672"/>
            <a:ext cx="633670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pt-BR" sz="3600" smtClean="0">
                <a:solidFill>
                  <a:schemeClr val="bg1"/>
                </a:solidFill>
                <a:latin typeface="Century Gothic" pitchFamily="34" charset="0"/>
              </a:rPr>
              <a:t>Planetas jovianos: Urano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23850" y="6491288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>
                <a:solidFill>
                  <a:srgbClr val="EE8800"/>
                </a:solidFill>
                <a:latin typeface="Century Gothic" pitchFamily="34" charset="0"/>
              </a:rPr>
              <a:t>Crédito da imagem: NASA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95288" y="2134542"/>
            <a:ext cx="457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Composição:</a:t>
            </a:r>
          </a:p>
          <a:p>
            <a:pPr algn="l" eaLnBrk="1" hangingPunct="1">
              <a:defRPr/>
            </a:pPr>
            <a:r>
              <a:rPr lang="pt-BR" sz="1800" dirty="0">
                <a:solidFill>
                  <a:srgbClr val="EE8800"/>
                </a:solidFill>
                <a:latin typeface="Century Gothic" pitchFamily="34" charset="0"/>
              </a:rPr>
              <a:t>gás hidrogênio (83</a:t>
            </a:r>
            <a:r>
              <a:rPr lang="pt-BR" sz="1800" dirty="0" smtClean="0">
                <a:solidFill>
                  <a:srgbClr val="EE8800"/>
                </a:solidFill>
                <a:latin typeface="Century Gothic" pitchFamily="34" charset="0"/>
              </a:rPr>
              <a:t>%)</a:t>
            </a:r>
            <a:endParaRPr lang="pt-BR" sz="1800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 eaLnBrk="1" hangingPunct="1">
              <a:defRPr/>
            </a:pPr>
            <a:r>
              <a:rPr lang="pt-BR" sz="1800" dirty="0">
                <a:solidFill>
                  <a:srgbClr val="EE8800"/>
                </a:solidFill>
                <a:latin typeface="Century Gothic" pitchFamily="34" charset="0"/>
              </a:rPr>
              <a:t>hélio (15%)</a:t>
            </a:r>
          </a:p>
          <a:p>
            <a:pPr algn="l" eaLnBrk="1" hangingPunct="1">
              <a:defRPr/>
            </a:pPr>
            <a:r>
              <a:rPr lang="pt-BR" sz="1800" dirty="0">
                <a:solidFill>
                  <a:srgbClr val="EE8800"/>
                </a:solidFill>
                <a:latin typeface="Century Gothic" pitchFamily="34" charset="0"/>
              </a:rPr>
              <a:t>gás metano (2%)</a:t>
            </a:r>
          </a:p>
          <a:p>
            <a:pPr algn="l" eaLnBrk="1" hangingPunct="1">
              <a:defRPr/>
            </a:pPr>
            <a:r>
              <a:rPr lang="pt-BR" sz="1800" dirty="0">
                <a:solidFill>
                  <a:srgbClr val="EE8800"/>
                </a:solidFill>
                <a:latin typeface="Century Gothic" pitchFamily="34" charset="0"/>
              </a:rPr>
              <a:t>gás amônia</a:t>
            </a:r>
          </a:p>
          <a:p>
            <a:pPr algn="l" eaLnBrk="1" hangingPunct="1">
              <a:defRPr/>
            </a:pPr>
            <a:r>
              <a:rPr lang="pt-BR" sz="1800" dirty="0">
                <a:solidFill>
                  <a:srgbClr val="EE8800"/>
                </a:solidFill>
                <a:latin typeface="Century Gothic" pitchFamily="34" charset="0"/>
              </a:rPr>
              <a:t>pouco de vapor d’ água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928688"/>
            <a:ext cx="5436096" cy="523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05788" cy="973138"/>
          </a:xfrm>
          <a:noFill/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Planetas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jovianos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: Netuno</a:t>
            </a:r>
          </a:p>
        </p:txBody>
      </p:sp>
      <p:sp>
        <p:nvSpPr>
          <p:cNvPr id="683012" name="Rectangle 4"/>
          <p:cNvSpPr>
            <a:spLocks noChangeArrowheads="1"/>
          </p:cNvSpPr>
          <p:nvPr/>
        </p:nvSpPr>
        <p:spPr bwMode="auto">
          <a:xfrm>
            <a:off x="214313" y="3214688"/>
            <a:ext cx="4057521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Composição: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gás hidrogênio (74</a:t>
            </a:r>
            <a:r>
              <a:rPr lang="pt-BR" sz="2400" dirty="0" smtClean="0">
                <a:solidFill>
                  <a:srgbClr val="EE8800"/>
                </a:solidFill>
                <a:latin typeface="Century Gothic" pitchFamily="34" charset="0"/>
              </a:rPr>
              <a:t>%)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hélio (25%)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gás metano (1%)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gás amônia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pouco de vapor d’ água</a:t>
            </a: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323850" y="6491288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>
                <a:solidFill>
                  <a:srgbClr val="EE8800"/>
                </a:solidFill>
                <a:latin typeface="Century Gothic" pitchFamily="34" charset="0"/>
              </a:rPr>
              <a:t>Crédito da imagem: NASA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ADADEB"/>
                </a:solidFill>
              </a:rPr>
              <a:t/>
            </a:r>
            <a:br>
              <a:rPr lang="pt-BR" b="0" dirty="0" smtClean="0">
                <a:solidFill>
                  <a:srgbClr val="ADADEB"/>
                </a:solidFill>
              </a:rPr>
            </a:br>
            <a:r>
              <a:rPr lang="pt-BR" b="0" dirty="0" smtClean="0">
                <a:solidFill>
                  <a:srgbClr val="EE8800"/>
                </a:solidFill>
                <a:latin typeface="Century Gothic" pitchFamily="34" charset="0"/>
              </a:rPr>
              <a:t>Como a Lua se formou?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142875"/>
            <a:ext cx="4786312" cy="2143125"/>
          </a:xfrm>
          <a:noFill/>
        </p:spPr>
        <p:txBody>
          <a:bodyPr/>
          <a:lstStyle/>
          <a:p>
            <a:pPr algn="l"/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Tritão: </a:t>
            </a:r>
            <a:br>
              <a:rPr lang="pt-BR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Satélite de Netuno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944475" y="3857625"/>
            <a:ext cx="2991525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Tempertura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superficial: -236 </a:t>
            </a:r>
            <a:r>
              <a:rPr lang="pt-BR" sz="2400" baseline="30000" dirty="0" err="1">
                <a:solidFill>
                  <a:srgbClr val="EE8800"/>
                </a:solidFill>
                <a:latin typeface="Century Gothic" pitchFamily="34" charset="0"/>
              </a:rPr>
              <a:t>o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C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35845" name="Rectangle 3"/>
          <p:cNvSpPr>
            <a:spLocks noChangeArrowheads="1"/>
          </p:cNvSpPr>
          <p:nvPr/>
        </p:nvSpPr>
        <p:spPr bwMode="auto">
          <a:xfrm>
            <a:off x="323850" y="6491288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>
                <a:solidFill>
                  <a:srgbClr val="EE8800"/>
                </a:solidFill>
                <a:latin typeface="Century Gothic" pitchFamily="34" charset="0"/>
              </a:rPr>
              <a:t>Crédito da imagem: NASA</a:t>
            </a:r>
          </a:p>
        </p:txBody>
      </p:sp>
      <p:pic>
        <p:nvPicPr>
          <p:cNvPr id="13314" name="Picture 2" descr="http://photojournal.jpl.nasa.gov/jpegMod/PIA00317_mod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14379"/>
            <a:ext cx="4464496" cy="347466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Planetas anões, a Terra e a Lua</a:t>
            </a:r>
          </a:p>
        </p:txBody>
      </p:sp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114425"/>
            <a:ext cx="8258175" cy="574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309320"/>
            <a:ext cx="2316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endParaRPr lang="pt-BR" sz="1200" b="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algn="l" eaLnBrk="1" hangingPunct="1"/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http</a:t>
            </a: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://spaceplace.nasa.gov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O caso de Plutão</a:t>
            </a:r>
          </a:p>
        </p:txBody>
      </p:sp>
      <p:pic>
        <p:nvPicPr>
          <p:cNvPr id="37891" name="Picture 2" descr="C:\Documents and Settings\andre silva\Meus documentos\OBSERVATÓRIO_MAGNO\Apresentações\Apresentações_várias\Anões Amarelos\pobre_Plutã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55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5857875" y="6429375"/>
            <a:ext cx="34323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MathiasPedersen.com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65125" y="1208112"/>
            <a:ext cx="8534400" cy="563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Mercúrio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4.879 km   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5,43 g/cm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3          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260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°C       Rochoso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Vênus    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12.104 km          5,24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3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 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467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°C       Rochoso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Terra      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12.756 km  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5,52 g/cm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            22 °C          Rochoso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Marte     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6.792 km            3,91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3         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-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63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°C        Rochoso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      </a:t>
            </a:r>
            <a:endParaRPr lang="pt-BR" sz="2000" i="1" dirty="0">
              <a:solidFill>
                <a:srgbClr val="66CC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Júpiter    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142.984 km  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1,33 g/cm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          -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148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°C 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Saturno  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120.536 km        0,69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          -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178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°C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Urano     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51.118 km     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1,29 g/cm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          -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218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°C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Netuno   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49.528 km          1,64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          -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220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°C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Planetas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Anões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Ceres            </a:t>
            </a:r>
            <a:r>
              <a:rPr lang="pt-BR" sz="2000" i="1" dirty="0" smtClean="0">
                <a:solidFill>
                  <a:srgbClr val="C00000"/>
                </a:solidFill>
                <a:latin typeface="Consolas"/>
                <a:cs typeface="Consolas"/>
              </a:rPr>
              <a:t>≈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952x975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km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2,08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C000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           -106 °C  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Rochoso</a:t>
            </a:r>
            <a:b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Plutão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              2324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km 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2,03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C00000"/>
                </a:solidFill>
                <a:latin typeface="Century Gothic" pitchFamily="34" charset="0"/>
              </a:rPr>
              <a:t>3</a:t>
            </a:r>
            <a:r>
              <a:rPr lang="pt-BR" sz="2000" dirty="0">
                <a:solidFill>
                  <a:srgbClr val="C00000"/>
                </a:solidFill>
                <a:latin typeface="Century Gothic" pitchFamily="34" charset="0"/>
              </a:rPr>
              <a:t>         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-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228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°C   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Rochoso</a:t>
            </a:r>
          </a:p>
          <a:p>
            <a:pPr algn="l">
              <a:spcBef>
                <a:spcPts val="0"/>
              </a:spcBef>
              <a:defRPr/>
            </a:pPr>
            <a:r>
              <a:rPr lang="pt-BR" sz="2000" i="1" dirty="0" err="1" smtClean="0">
                <a:solidFill>
                  <a:srgbClr val="C00000"/>
                </a:solidFill>
                <a:latin typeface="Century Gothic" pitchFamily="34" charset="0"/>
              </a:rPr>
              <a:t>Haumea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</a:t>
            </a:r>
            <a:r>
              <a:rPr lang="pt-BR" sz="2000" i="1" dirty="0" smtClean="0">
                <a:solidFill>
                  <a:srgbClr val="C00000"/>
                </a:solidFill>
                <a:latin typeface="Consolas"/>
                <a:cs typeface="Consolas"/>
              </a:rPr>
              <a:t>≈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1960x1520 km    2,6 g/cm</a:t>
            </a:r>
            <a:r>
              <a:rPr lang="pt-BR" sz="2000" i="1" baseline="30000" dirty="0" smtClean="0">
                <a:solidFill>
                  <a:srgbClr val="C00000"/>
                </a:solidFill>
                <a:latin typeface="Century Gothic" pitchFamily="34" charset="0"/>
              </a:rPr>
              <a:t>3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          -241 °C        Rochoso</a:t>
            </a:r>
          </a:p>
          <a:p>
            <a:pPr algn="l">
              <a:spcBef>
                <a:spcPts val="0"/>
              </a:spcBef>
              <a:defRPr/>
            </a:pPr>
            <a:r>
              <a:rPr lang="pt-BR" sz="2000" i="1" dirty="0" err="1" smtClean="0">
                <a:solidFill>
                  <a:srgbClr val="C00000"/>
                </a:solidFill>
                <a:latin typeface="Century Gothic" pitchFamily="34" charset="0"/>
              </a:rPr>
              <a:t>Makemake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    </a:t>
            </a:r>
            <a:r>
              <a:rPr lang="pt-BR" sz="2000" i="1" dirty="0" smtClean="0">
                <a:solidFill>
                  <a:srgbClr val="C00000"/>
                </a:solidFill>
                <a:latin typeface="Consolas"/>
                <a:cs typeface="Consolas"/>
              </a:rPr>
              <a:t>≈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1500 km     2,0 g/cm</a:t>
            </a:r>
            <a:r>
              <a:rPr lang="pt-BR" sz="2000" i="1" baseline="30000" dirty="0" smtClean="0">
                <a:solidFill>
                  <a:srgbClr val="C00000"/>
                </a:solidFill>
                <a:latin typeface="Century Gothic" pitchFamily="34" charset="0"/>
              </a:rPr>
              <a:t>3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          -240 °C        Rochoso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000" i="1" dirty="0" err="1">
                <a:solidFill>
                  <a:srgbClr val="C00000"/>
                </a:solidFill>
                <a:latin typeface="Century Gothic" pitchFamily="34" charset="0"/>
              </a:rPr>
              <a:t>Eris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     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            2326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km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2,5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C000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      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-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238 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°C  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Rochoso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-381000" y="838224"/>
            <a:ext cx="10439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900" i="1" dirty="0">
                <a:solidFill>
                  <a:srgbClr val="FF5229"/>
                </a:solidFill>
                <a:latin typeface="Century Gothic" pitchFamily="34" charset="0"/>
              </a:rPr>
              <a:t>            </a:t>
            </a:r>
            <a:r>
              <a:rPr lang="pt-BR" sz="1900" i="1" dirty="0">
                <a:solidFill>
                  <a:schemeClr val="bg1"/>
                </a:solidFill>
                <a:latin typeface="Century Gothic" pitchFamily="34" charset="0"/>
              </a:rPr>
              <a:t>Planeta         Diâmetro            Dens.  </a:t>
            </a:r>
            <a:r>
              <a:rPr lang="pt-BR" sz="1900" i="1" dirty="0" smtClean="0">
                <a:solidFill>
                  <a:schemeClr val="bg1"/>
                </a:solidFill>
                <a:latin typeface="Century Gothic" pitchFamily="34" charset="0"/>
              </a:rPr>
              <a:t>Média  Temp</a:t>
            </a:r>
            <a:r>
              <a:rPr lang="pt-BR" sz="1900" i="1" dirty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pt-BR" sz="1900" i="1" dirty="0" smtClean="0">
                <a:solidFill>
                  <a:schemeClr val="bg1"/>
                </a:solidFill>
                <a:latin typeface="Century Gothic" pitchFamily="34" charset="0"/>
              </a:rPr>
              <a:t>Média    </a:t>
            </a:r>
            <a:r>
              <a:rPr lang="pt-BR" sz="1900" i="1" dirty="0">
                <a:solidFill>
                  <a:schemeClr val="bg1"/>
                </a:solidFill>
                <a:latin typeface="Century Gothic" pitchFamily="34" charset="0"/>
              </a:rPr>
              <a:t>Composição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 flipH="1">
            <a:off x="1619672" y="1162074"/>
            <a:ext cx="26566" cy="3779094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274638" y="4927624"/>
            <a:ext cx="8412162" cy="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3706267" y="1196999"/>
            <a:ext cx="1637" cy="5472361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H="1">
            <a:off x="5580112" y="1196999"/>
            <a:ext cx="36910" cy="5472361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7072312" y="1233512"/>
            <a:ext cx="19967" cy="536384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274638" y="819174"/>
            <a:ext cx="8686800" cy="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274638" y="1201762"/>
            <a:ext cx="8686800" cy="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-315416"/>
            <a:ext cx="82296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Dados físicos</a:t>
            </a: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251520" y="5229200"/>
            <a:ext cx="8412162" cy="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152400" y="228600"/>
            <a:ext cx="6235700" cy="6235700"/>
          </a:xfrm>
          <a:prstGeom prst="ellipse">
            <a:avLst/>
          </a:prstGeom>
          <a:gradFill flip="none" rotWithShape="1">
            <a:gsLst>
              <a:gs pos="70000">
                <a:schemeClr val="tx1">
                  <a:alpha val="0"/>
                </a:schemeClr>
              </a:gs>
              <a:gs pos="0">
                <a:srgbClr val="0A128C">
                  <a:alpha val="65000"/>
                </a:srgbClr>
              </a:gs>
              <a:gs pos="82000">
                <a:srgbClr val="181CC7">
                  <a:alpha val="43000"/>
                </a:srgbClr>
              </a:gs>
              <a:gs pos="100000">
                <a:srgbClr val="7030A0">
                  <a:alpha val="72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9940" name="Arc 4"/>
          <p:cNvSpPr>
            <a:spLocks/>
          </p:cNvSpPr>
          <p:nvPr/>
        </p:nvSpPr>
        <p:spPr bwMode="auto">
          <a:xfrm>
            <a:off x="1939999" y="968853"/>
            <a:ext cx="1339106" cy="3570635"/>
          </a:xfrm>
          <a:custGeom>
            <a:avLst/>
            <a:gdLst>
              <a:gd name="T0" fmla="*/ 80319 w 21600"/>
              <a:gd name="T1" fmla="*/ 4322763 h 28982"/>
              <a:gd name="T2" fmla="*/ 1331648 w 21600"/>
              <a:gd name="T3" fmla="*/ 0 h 28982"/>
              <a:gd name="T4" fmla="*/ 1333500 w 21600"/>
              <a:gd name="T5" fmla="*/ 3221713 h 28982"/>
              <a:gd name="T6" fmla="*/ 0 60000 65536"/>
              <a:gd name="T7" fmla="*/ 0 60000 65536"/>
              <a:gd name="T8" fmla="*/ 0 60000 65536"/>
              <a:gd name="T9" fmla="*/ 0 w 21600"/>
              <a:gd name="T10" fmla="*/ 0 h 28982"/>
              <a:gd name="T11" fmla="*/ 21600 w 21600"/>
              <a:gd name="T12" fmla="*/ 28982 h 289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982" fill="none" extrusionOk="0">
                <a:moveTo>
                  <a:pt x="1300" y="28982"/>
                </a:moveTo>
                <a:cubicBezTo>
                  <a:pt x="440" y="26616"/>
                  <a:pt x="0" y="24117"/>
                  <a:pt x="0" y="21600"/>
                </a:cubicBezTo>
                <a:cubicBezTo>
                  <a:pt x="-1" y="9682"/>
                  <a:pt x="9652" y="16"/>
                  <a:pt x="21570" y="0"/>
                </a:cubicBezTo>
              </a:path>
              <a:path w="21600" h="28982" stroke="0" extrusionOk="0">
                <a:moveTo>
                  <a:pt x="1300" y="28982"/>
                </a:moveTo>
                <a:cubicBezTo>
                  <a:pt x="440" y="26616"/>
                  <a:pt x="0" y="24117"/>
                  <a:pt x="0" y="21600"/>
                </a:cubicBezTo>
                <a:cubicBezTo>
                  <a:pt x="-1" y="9682"/>
                  <a:pt x="9652" y="16"/>
                  <a:pt x="21570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 cap="rnd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9941" name="Arc 5"/>
          <p:cNvSpPr>
            <a:spLocks/>
          </p:cNvSpPr>
          <p:nvPr/>
        </p:nvSpPr>
        <p:spPr bwMode="auto">
          <a:xfrm rot="10800000">
            <a:off x="3272226" y="963474"/>
            <a:ext cx="2109114" cy="3168354"/>
          </a:xfrm>
          <a:custGeom>
            <a:avLst/>
            <a:gdLst>
              <a:gd name="T0" fmla="*/ 2471738 w 21632"/>
              <a:gd name="T1" fmla="*/ 4048125 h 27287"/>
              <a:gd name="T2" fmla="*/ 87068 w 21632"/>
              <a:gd name="T3" fmla="*/ 0 h 27287"/>
              <a:gd name="T4" fmla="*/ 2468082 w 21632"/>
              <a:gd name="T5" fmla="*/ 843687 h 27287"/>
              <a:gd name="T6" fmla="*/ 0 60000 65536"/>
              <a:gd name="T7" fmla="*/ 0 60000 65536"/>
              <a:gd name="T8" fmla="*/ 0 60000 65536"/>
              <a:gd name="T9" fmla="*/ 0 w 21632"/>
              <a:gd name="T10" fmla="*/ 0 h 27287"/>
              <a:gd name="T11" fmla="*/ 21632 w 21632"/>
              <a:gd name="T12" fmla="*/ 27287 h 272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2" h="27287" fill="none" extrusionOk="0">
                <a:moveTo>
                  <a:pt x="21631" y="27286"/>
                </a:moveTo>
                <a:cubicBezTo>
                  <a:pt x="21621" y="27286"/>
                  <a:pt x="21610" y="27286"/>
                  <a:pt x="21600" y="27287"/>
                </a:cubicBezTo>
                <a:cubicBezTo>
                  <a:pt x="9670" y="27287"/>
                  <a:pt x="0" y="17616"/>
                  <a:pt x="0" y="5687"/>
                </a:cubicBezTo>
                <a:cubicBezTo>
                  <a:pt x="-1" y="3765"/>
                  <a:pt x="256" y="1853"/>
                  <a:pt x="762" y="0"/>
                </a:cubicBezTo>
              </a:path>
              <a:path w="21632" h="27287" stroke="0" extrusionOk="0">
                <a:moveTo>
                  <a:pt x="21631" y="27286"/>
                </a:moveTo>
                <a:cubicBezTo>
                  <a:pt x="21621" y="27286"/>
                  <a:pt x="21610" y="27286"/>
                  <a:pt x="21600" y="27287"/>
                </a:cubicBezTo>
                <a:cubicBezTo>
                  <a:pt x="9670" y="27287"/>
                  <a:pt x="0" y="17616"/>
                  <a:pt x="0" y="5687"/>
                </a:cubicBezTo>
                <a:cubicBezTo>
                  <a:pt x="-1" y="3765"/>
                  <a:pt x="256" y="1853"/>
                  <a:pt x="762" y="0"/>
                </a:cubicBezTo>
                <a:lnTo>
                  <a:pt x="21600" y="568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 cap="rnd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40989" name="Line 8"/>
          <p:cNvSpPr>
            <a:spLocks noChangeShapeType="1"/>
          </p:cNvSpPr>
          <p:nvPr/>
        </p:nvSpPr>
        <p:spPr bwMode="auto">
          <a:xfrm flipH="1">
            <a:off x="2025650" y="3427834"/>
            <a:ext cx="1244058" cy="115527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943" name="Arc 10"/>
          <p:cNvSpPr>
            <a:spLocks/>
          </p:cNvSpPr>
          <p:nvPr/>
        </p:nvSpPr>
        <p:spPr bwMode="auto">
          <a:xfrm>
            <a:off x="2184400" y="1412776"/>
            <a:ext cx="1091456" cy="2924274"/>
          </a:xfrm>
          <a:custGeom>
            <a:avLst/>
            <a:gdLst>
              <a:gd name="T0" fmla="*/ 66008 w 21600"/>
              <a:gd name="T1" fmla="*/ 3479800 h 28969"/>
              <a:gd name="T2" fmla="*/ 1097591 w 21600"/>
              <a:gd name="T3" fmla="*/ 0 h 28969"/>
              <a:gd name="T4" fmla="*/ 1100138 w 21600"/>
              <a:gd name="T5" fmla="*/ 2594625 h 28969"/>
              <a:gd name="T6" fmla="*/ 0 60000 65536"/>
              <a:gd name="T7" fmla="*/ 0 60000 65536"/>
              <a:gd name="T8" fmla="*/ 0 60000 65536"/>
              <a:gd name="T9" fmla="*/ 0 w 21600"/>
              <a:gd name="T10" fmla="*/ 0 h 28969"/>
              <a:gd name="T11" fmla="*/ 21600 w 21600"/>
              <a:gd name="T12" fmla="*/ 28969 h 289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969" fill="none" extrusionOk="0">
                <a:moveTo>
                  <a:pt x="1295" y="28969"/>
                </a:moveTo>
                <a:cubicBezTo>
                  <a:pt x="438" y="26606"/>
                  <a:pt x="0" y="24113"/>
                  <a:pt x="0" y="21600"/>
                </a:cubicBezTo>
                <a:cubicBezTo>
                  <a:pt x="-1" y="9690"/>
                  <a:pt x="9640" y="27"/>
                  <a:pt x="21550" y="0"/>
                </a:cubicBezTo>
              </a:path>
              <a:path w="21600" h="28969" stroke="0" extrusionOk="0">
                <a:moveTo>
                  <a:pt x="1295" y="28969"/>
                </a:moveTo>
                <a:cubicBezTo>
                  <a:pt x="438" y="26606"/>
                  <a:pt x="0" y="24113"/>
                  <a:pt x="0" y="21600"/>
                </a:cubicBezTo>
                <a:cubicBezTo>
                  <a:pt x="-1" y="9690"/>
                  <a:pt x="9640" y="27"/>
                  <a:pt x="21550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" name="Arc 11"/>
          <p:cNvSpPr>
            <a:spLocks/>
          </p:cNvSpPr>
          <p:nvPr/>
        </p:nvSpPr>
        <p:spPr bwMode="auto">
          <a:xfrm rot="10800000">
            <a:off x="3267230" y="1412772"/>
            <a:ext cx="1728192" cy="2592291"/>
          </a:xfrm>
          <a:custGeom>
            <a:avLst/>
            <a:gdLst>
              <a:gd name="T0" fmla="*/ 2036762 w 21627"/>
              <a:gd name="T1" fmla="*/ 3260725 h 27304"/>
              <a:gd name="T2" fmla="*/ 72234 w 21627"/>
              <a:gd name="T3" fmla="*/ 0 h 27304"/>
              <a:gd name="T4" fmla="*/ 2034219 w 21627"/>
              <a:gd name="T5" fmla="*/ 681189 h 27304"/>
              <a:gd name="T6" fmla="*/ 0 60000 65536"/>
              <a:gd name="T7" fmla="*/ 0 60000 65536"/>
              <a:gd name="T8" fmla="*/ 0 60000 65536"/>
              <a:gd name="T9" fmla="*/ 0 w 21627"/>
              <a:gd name="T10" fmla="*/ 0 h 27304"/>
              <a:gd name="T11" fmla="*/ 21627 w 21627"/>
              <a:gd name="T12" fmla="*/ 27304 h 27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27" h="27304" fill="none" extrusionOk="0">
                <a:moveTo>
                  <a:pt x="21626" y="27303"/>
                </a:moveTo>
                <a:cubicBezTo>
                  <a:pt x="21617" y="27303"/>
                  <a:pt x="21608" y="27303"/>
                  <a:pt x="21600" y="27304"/>
                </a:cubicBezTo>
                <a:cubicBezTo>
                  <a:pt x="9670" y="27304"/>
                  <a:pt x="0" y="17633"/>
                  <a:pt x="0" y="5704"/>
                </a:cubicBezTo>
                <a:cubicBezTo>
                  <a:pt x="-1" y="3776"/>
                  <a:pt x="257" y="1858"/>
                  <a:pt x="766" y="-1"/>
                </a:cubicBezTo>
              </a:path>
              <a:path w="21627" h="27304" stroke="0" extrusionOk="0">
                <a:moveTo>
                  <a:pt x="21626" y="27303"/>
                </a:moveTo>
                <a:cubicBezTo>
                  <a:pt x="21617" y="27303"/>
                  <a:pt x="21608" y="27303"/>
                  <a:pt x="21600" y="27304"/>
                </a:cubicBezTo>
                <a:cubicBezTo>
                  <a:pt x="9670" y="27304"/>
                  <a:pt x="0" y="17633"/>
                  <a:pt x="0" y="5704"/>
                </a:cubicBezTo>
                <a:cubicBezTo>
                  <a:pt x="-1" y="3776"/>
                  <a:pt x="257" y="1858"/>
                  <a:pt x="766" y="-1"/>
                </a:cubicBezTo>
                <a:lnTo>
                  <a:pt x="21600" y="570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40986" name="Line 14"/>
          <p:cNvSpPr>
            <a:spLocks noChangeShapeType="1"/>
          </p:cNvSpPr>
          <p:nvPr/>
        </p:nvSpPr>
        <p:spPr bwMode="auto">
          <a:xfrm flipH="1">
            <a:off x="2259013" y="3430720"/>
            <a:ext cx="1025789" cy="93331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1" name="Arc 25"/>
          <p:cNvSpPr>
            <a:spLocks noChangeAspect="1"/>
          </p:cNvSpPr>
          <p:nvPr/>
        </p:nvSpPr>
        <p:spPr bwMode="auto">
          <a:xfrm rot="10800000">
            <a:off x="1924389" y="3419363"/>
            <a:ext cx="3410252" cy="1256468"/>
          </a:xfrm>
          <a:custGeom>
            <a:avLst/>
            <a:gdLst>
              <a:gd name="T0" fmla="*/ 0 w 25286"/>
              <a:gd name="T1" fmla="*/ 155443 h 21600"/>
              <a:gd name="T2" fmla="*/ 1349375 w 25286"/>
              <a:gd name="T3" fmla="*/ 39980 h 21600"/>
              <a:gd name="T4" fmla="*/ 873203 w 25286"/>
              <a:gd name="T5" fmla="*/ 447675 h 21600"/>
              <a:gd name="T6" fmla="*/ 0 60000 65536"/>
              <a:gd name="T7" fmla="*/ 0 60000 65536"/>
              <a:gd name="T8" fmla="*/ 0 60000 65536"/>
              <a:gd name="T9" fmla="*/ 0 w 25286"/>
              <a:gd name="T10" fmla="*/ 0 h 21600"/>
              <a:gd name="T11" fmla="*/ 25286 w 25286"/>
              <a:gd name="T12" fmla="*/ 21600 h 21600"/>
              <a:gd name="connsiteX0" fmla="*/ 0 w 25286"/>
              <a:gd name="connsiteY0" fmla="*/ 7500 h 20058"/>
              <a:gd name="connsiteX1" fmla="*/ 16364 w 25286"/>
              <a:gd name="connsiteY1" fmla="*/ 1 h 20058"/>
              <a:gd name="connsiteX2" fmla="*/ 25286 w 25286"/>
              <a:gd name="connsiteY2" fmla="*/ 1930 h 20058"/>
              <a:gd name="connsiteX0" fmla="*/ 0 w 25286"/>
              <a:gd name="connsiteY0" fmla="*/ 7500 h 20058"/>
              <a:gd name="connsiteX1" fmla="*/ 16364 w 25286"/>
              <a:gd name="connsiteY1" fmla="*/ 1 h 20058"/>
              <a:gd name="connsiteX2" fmla="*/ 25286 w 25286"/>
              <a:gd name="connsiteY2" fmla="*/ 1930 h 20058"/>
              <a:gd name="connsiteX3" fmla="*/ 15971 w 25286"/>
              <a:gd name="connsiteY3" fmla="*/ 20058 h 20058"/>
              <a:gd name="connsiteX4" fmla="*/ 0 w 25286"/>
              <a:gd name="connsiteY4" fmla="*/ 7500 h 20058"/>
              <a:gd name="connsiteX0" fmla="*/ 0 w 25287"/>
              <a:gd name="connsiteY0" fmla="*/ 8771 h 21329"/>
              <a:gd name="connsiteX1" fmla="*/ 16364 w 25287"/>
              <a:gd name="connsiteY1" fmla="*/ 1272 h 21329"/>
              <a:gd name="connsiteX2" fmla="*/ 25286 w 25287"/>
              <a:gd name="connsiteY2" fmla="*/ 3201 h 21329"/>
              <a:gd name="connsiteX0" fmla="*/ 0 w 25287"/>
              <a:gd name="connsiteY0" fmla="*/ 8771 h 21329"/>
              <a:gd name="connsiteX1" fmla="*/ 16364 w 25287"/>
              <a:gd name="connsiteY1" fmla="*/ 1272 h 21329"/>
              <a:gd name="connsiteX2" fmla="*/ 25287 w 25287"/>
              <a:gd name="connsiteY2" fmla="*/ 1272 h 21329"/>
              <a:gd name="connsiteX3" fmla="*/ 15971 w 25287"/>
              <a:gd name="connsiteY3" fmla="*/ 21329 h 21329"/>
              <a:gd name="connsiteX4" fmla="*/ 0 w 25287"/>
              <a:gd name="connsiteY4" fmla="*/ 8771 h 21329"/>
              <a:gd name="connsiteX0" fmla="*/ 0 w 25287"/>
              <a:gd name="connsiteY0" fmla="*/ 9043 h 21601"/>
              <a:gd name="connsiteX1" fmla="*/ 16364 w 25287"/>
              <a:gd name="connsiteY1" fmla="*/ 1544 h 21601"/>
              <a:gd name="connsiteX2" fmla="*/ 25286 w 25287"/>
              <a:gd name="connsiteY2" fmla="*/ 347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7 w 25287"/>
              <a:gd name="connsiteY2" fmla="*/ 1544 h 21601"/>
              <a:gd name="connsiteX3" fmla="*/ 15971 w 25287"/>
              <a:gd name="connsiteY3" fmla="*/ 21601 h 21601"/>
              <a:gd name="connsiteX4" fmla="*/ 0 w 25287"/>
              <a:gd name="connsiteY4" fmla="*/ 904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6 w 25287"/>
              <a:gd name="connsiteY2" fmla="*/ 347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7 w 25287"/>
              <a:gd name="connsiteY2" fmla="*/ 1544 h 21601"/>
              <a:gd name="connsiteX3" fmla="*/ 15971 w 25287"/>
              <a:gd name="connsiteY3" fmla="*/ 21601 h 21601"/>
              <a:gd name="connsiteX4" fmla="*/ 0 w 25287"/>
              <a:gd name="connsiteY4" fmla="*/ 9043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952 w 25952"/>
              <a:gd name="connsiteY2" fmla="*/ 1544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287 w 25952"/>
              <a:gd name="connsiteY2" fmla="*/ 1544 h 21601"/>
              <a:gd name="connsiteX3" fmla="*/ 15971 w 25952"/>
              <a:gd name="connsiteY3" fmla="*/ 21601 h 21601"/>
              <a:gd name="connsiteX4" fmla="*/ 0 w 25952"/>
              <a:gd name="connsiteY4" fmla="*/ 9043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952 w 25952"/>
              <a:gd name="connsiteY2" fmla="*/ 1544 h 21601"/>
              <a:gd name="connsiteX0" fmla="*/ 666 w 25952"/>
              <a:gd name="connsiteY0" fmla="*/ 9258 h 21601"/>
              <a:gd name="connsiteX1" fmla="*/ 16637 w 25952"/>
              <a:gd name="connsiteY1" fmla="*/ 1 h 21601"/>
              <a:gd name="connsiteX2" fmla="*/ 25287 w 25952"/>
              <a:gd name="connsiteY2" fmla="*/ 1544 h 21601"/>
              <a:gd name="connsiteX3" fmla="*/ 15971 w 25952"/>
              <a:gd name="connsiteY3" fmla="*/ 21601 h 21601"/>
              <a:gd name="connsiteX4" fmla="*/ 666 w 25952"/>
              <a:gd name="connsiteY4" fmla="*/ 9258 h 21601"/>
              <a:gd name="connsiteX0" fmla="*/ 0 w 25286"/>
              <a:gd name="connsiteY0" fmla="*/ 9258 h 21601"/>
              <a:gd name="connsiteX1" fmla="*/ 15971 w 25286"/>
              <a:gd name="connsiteY1" fmla="*/ 1 h 21601"/>
              <a:gd name="connsiteX2" fmla="*/ 25286 w 25286"/>
              <a:gd name="connsiteY2" fmla="*/ 1544 h 21601"/>
              <a:gd name="connsiteX0" fmla="*/ 0 w 25286"/>
              <a:gd name="connsiteY0" fmla="*/ 9258 h 21601"/>
              <a:gd name="connsiteX1" fmla="*/ 15971 w 25286"/>
              <a:gd name="connsiteY1" fmla="*/ 1 h 21601"/>
              <a:gd name="connsiteX2" fmla="*/ 24621 w 25286"/>
              <a:gd name="connsiteY2" fmla="*/ 1544 h 21601"/>
              <a:gd name="connsiteX3" fmla="*/ 15305 w 25286"/>
              <a:gd name="connsiteY3" fmla="*/ 21601 h 21601"/>
              <a:gd name="connsiteX4" fmla="*/ 0 w 25286"/>
              <a:gd name="connsiteY4" fmla="*/ 9258 h 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6" h="21601" fill="none" extrusionOk="0">
                <a:moveTo>
                  <a:pt x="0" y="9258"/>
                </a:moveTo>
                <a:cubicBezTo>
                  <a:pt x="4104" y="4497"/>
                  <a:pt x="9685" y="0"/>
                  <a:pt x="15971" y="1"/>
                </a:cubicBezTo>
                <a:cubicBezTo>
                  <a:pt x="19048" y="1"/>
                  <a:pt x="22484" y="272"/>
                  <a:pt x="25286" y="1544"/>
                </a:cubicBezTo>
              </a:path>
              <a:path w="25286" h="21601" stroke="0" extrusionOk="0">
                <a:moveTo>
                  <a:pt x="0" y="9258"/>
                </a:moveTo>
                <a:cubicBezTo>
                  <a:pt x="4104" y="4497"/>
                  <a:pt x="9685" y="0"/>
                  <a:pt x="15971" y="1"/>
                </a:cubicBezTo>
                <a:cubicBezTo>
                  <a:pt x="19048" y="1"/>
                  <a:pt x="21819" y="272"/>
                  <a:pt x="24621" y="1544"/>
                </a:cubicBezTo>
                <a:lnTo>
                  <a:pt x="15305" y="21601"/>
                </a:lnTo>
                <a:lnTo>
                  <a:pt x="0" y="9258"/>
                </a:lnTo>
                <a:close/>
              </a:path>
            </a:pathLst>
          </a:custGeom>
          <a:solidFill>
            <a:srgbClr val="005392"/>
          </a:solidFill>
          <a:ln w="3175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4" name="Arc 25"/>
          <p:cNvSpPr>
            <a:spLocks/>
          </p:cNvSpPr>
          <p:nvPr/>
        </p:nvSpPr>
        <p:spPr bwMode="auto">
          <a:xfrm rot="10800000">
            <a:off x="2187155" y="3411755"/>
            <a:ext cx="2736302" cy="1008159"/>
          </a:xfrm>
          <a:custGeom>
            <a:avLst/>
            <a:gdLst>
              <a:gd name="T0" fmla="*/ 0 w 25286"/>
              <a:gd name="T1" fmla="*/ 155443 h 21600"/>
              <a:gd name="T2" fmla="*/ 1349375 w 25286"/>
              <a:gd name="T3" fmla="*/ 39980 h 21600"/>
              <a:gd name="T4" fmla="*/ 873203 w 25286"/>
              <a:gd name="T5" fmla="*/ 447675 h 21600"/>
              <a:gd name="T6" fmla="*/ 0 60000 65536"/>
              <a:gd name="T7" fmla="*/ 0 60000 65536"/>
              <a:gd name="T8" fmla="*/ 0 60000 65536"/>
              <a:gd name="T9" fmla="*/ 0 w 25286"/>
              <a:gd name="T10" fmla="*/ 0 h 21600"/>
              <a:gd name="T11" fmla="*/ 25286 w 25286"/>
              <a:gd name="T12" fmla="*/ 21600 h 21600"/>
              <a:gd name="connsiteX0" fmla="*/ 0 w 25286"/>
              <a:gd name="connsiteY0" fmla="*/ 7500 h 20058"/>
              <a:gd name="connsiteX1" fmla="*/ 16364 w 25286"/>
              <a:gd name="connsiteY1" fmla="*/ 1 h 20058"/>
              <a:gd name="connsiteX2" fmla="*/ 25286 w 25286"/>
              <a:gd name="connsiteY2" fmla="*/ 1930 h 20058"/>
              <a:gd name="connsiteX0" fmla="*/ 0 w 25286"/>
              <a:gd name="connsiteY0" fmla="*/ 7500 h 20058"/>
              <a:gd name="connsiteX1" fmla="*/ 16364 w 25286"/>
              <a:gd name="connsiteY1" fmla="*/ 1 h 20058"/>
              <a:gd name="connsiteX2" fmla="*/ 25286 w 25286"/>
              <a:gd name="connsiteY2" fmla="*/ 1930 h 20058"/>
              <a:gd name="connsiteX3" fmla="*/ 15971 w 25286"/>
              <a:gd name="connsiteY3" fmla="*/ 20058 h 20058"/>
              <a:gd name="connsiteX4" fmla="*/ 0 w 25286"/>
              <a:gd name="connsiteY4" fmla="*/ 7500 h 20058"/>
              <a:gd name="connsiteX0" fmla="*/ 0 w 25287"/>
              <a:gd name="connsiteY0" fmla="*/ 8771 h 21329"/>
              <a:gd name="connsiteX1" fmla="*/ 16364 w 25287"/>
              <a:gd name="connsiteY1" fmla="*/ 1272 h 21329"/>
              <a:gd name="connsiteX2" fmla="*/ 25286 w 25287"/>
              <a:gd name="connsiteY2" fmla="*/ 3201 h 21329"/>
              <a:gd name="connsiteX0" fmla="*/ 0 w 25287"/>
              <a:gd name="connsiteY0" fmla="*/ 8771 h 21329"/>
              <a:gd name="connsiteX1" fmla="*/ 16364 w 25287"/>
              <a:gd name="connsiteY1" fmla="*/ 1272 h 21329"/>
              <a:gd name="connsiteX2" fmla="*/ 25287 w 25287"/>
              <a:gd name="connsiteY2" fmla="*/ 1272 h 21329"/>
              <a:gd name="connsiteX3" fmla="*/ 15971 w 25287"/>
              <a:gd name="connsiteY3" fmla="*/ 21329 h 21329"/>
              <a:gd name="connsiteX4" fmla="*/ 0 w 25287"/>
              <a:gd name="connsiteY4" fmla="*/ 8771 h 21329"/>
              <a:gd name="connsiteX0" fmla="*/ 0 w 25287"/>
              <a:gd name="connsiteY0" fmla="*/ 9043 h 21601"/>
              <a:gd name="connsiteX1" fmla="*/ 16364 w 25287"/>
              <a:gd name="connsiteY1" fmla="*/ 1544 h 21601"/>
              <a:gd name="connsiteX2" fmla="*/ 25286 w 25287"/>
              <a:gd name="connsiteY2" fmla="*/ 347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7 w 25287"/>
              <a:gd name="connsiteY2" fmla="*/ 1544 h 21601"/>
              <a:gd name="connsiteX3" fmla="*/ 15971 w 25287"/>
              <a:gd name="connsiteY3" fmla="*/ 21601 h 21601"/>
              <a:gd name="connsiteX4" fmla="*/ 0 w 25287"/>
              <a:gd name="connsiteY4" fmla="*/ 904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6 w 25287"/>
              <a:gd name="connsiteY2" fmla="*/ 347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7 w 25287"/>
              <a:gd name="connsiteY2" fmla="*/ 1544 h 21601"/>
              <a:gd name="connsiteX3" fmla="*/ 15971 w 25287"/>
              <a:gd name="connsiteY3" fmla="*/ 21601 h 21601"/>
              <a:gd name="connsiteX4" fmla="*/ 0 w 25287"/>
              <a:gd name="connsiteY4" fmla="*/ 9043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952 w 25952"/>
              <a:gd name="connsiteY2" fmla="*/ 1544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287 w 25952"/>
              <a:gd name="connsiteY2" fmla="*/ 1544 h 21601"/>
              <a:gd name="connsiteX3" fmla="*/ 15971 w 25952"/>
              <a:gd name="connsiteY3" fmla="*/ 21601 h 21601"/>
              <a:gd name="connsiteX4" fmla="*/ 0 w 25952"/>
              <a:gd name="connsiteY4" fmla="*/ 9043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952 w 25952"/>
              <a:gd name="connsiteY2" fmla="*/ 1544 h 21601"/>
              <a:gd name="connsiteX0" fmla="*/ 666 w 25952"/>
              <a:gd name="connsiteY0" fmla="*/ 9258 h 21601"/>
              <a:gd name="connsiteX1" fmla="*/ 16637 w 25952"/>
              <a:gd name="connsiteY1" fmla="*/ 1 h 21601"/>
              <a:gd name="connsiteX2" fmla="*/ 25287 w 25952"/>
              <a:gd name="connsiteY2" fmla="*/ 1544 h 21601"/>
              <a:gd name="connsiteX3" fmla="*/ 15971 w 25952"/>
              <a:gd name="connsiteY3" fmla="*/ 21601 h 21601"/>
              <a:gd name="connsiteX4" fmla="*/ 666 w 25952"/>
              <a:gd name="connsiteY4" fmla="*/ 9258 h 21601"/>
              <a:gd name="connsiteX0" fmla="*/ 0 w 25286"/>
              <a:gd name="connsiteY0" fmla="*/ 9258 h 21601"/>
              <a:gd name="connsiteX1" fmla="*/ 15971 w 25286"/>
              <a:gd name="connsiteY1" fmla="*/ 1 h 21601"/>
              <a:gd name="connsiteX2" fmla="*/ 25286 w 25286"/>
              <a:gd name="connsiteY2" fmla="*/ 1544 h 21601"/>
              <a:gd name="connsiteX0" fmla="*/ 0 w 25286"/>
              <a:gd name="connsiteY0" fmla="*/ 9258 h 21601"/>
              <a:gd name="connsiteX1" fmla="*/ 15971 w 25286"/>
              <a:gd name="connsiteY1" fmla="*/ 1 h 21601"/>
              <a:gd name="connsiteX2" fmla="*/ 24621 w 25286"/>
              <a:gd name="connsiteY2" fmla="*/ 1544 h 21601"/>
              <a:gd name="connsiteX3" fmla="*/ 15305 w 25286"/>
              <a:gd name="connsiteY3" fmla="*/ 21601 h 21601"/>
              <a:gd name="connsiteX4" fmla="*/ 0 w 25286"/>
              <a:gd name="connsiteY4" fmla="*/ 9258 h 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6" h="21601" fill="none" extrusionOk="0">
                <a:moveTo>
                  <a:pt x="0" y="9258"/>
                </a:moveTo>
                <a:cubicBezTo>
                  <a:pt x="4104" y="4497"/>
                  <a:pt x="9685" y="0"/>
                  <a:pt x="15971" y="1"/>
                </a:cubicBezTo>
                <a:cubicBezTo>
                  <a:pt x="19048" y="1"/>
                  <a:pt x="22484" y="272"/>
                  <a:pt x="25286" y="1544"/>
                </a:cubicBezTo>
              </a:path>
              <a:path w="25286" h="21601" stroke="0" extrusionOk="0">
                <a:moveTo>
                  <a:pt x="0" y="9258"/>
                </a:moveTo>
                <a:cubicBezTo>
                  <a:pt x="4104" y="4497"/>
                  <a:pt x="9685" y="0"/>
                  <a:pt x="15971" y="1"/>
                </a:cubicBezTo>
                <a:cubicBezTo>
                  <a:pt x="19048" y="1"/>
                  <a:pt x="21819" y="272"/>
                  <a:pt x="24621" y="1544"/>
                </a:cubicBezTo>
                <a:lnTo>
                  <a:pt x="15305" y="21601"/>
                </a:lnTo>
                <a:lnTo>
                  <a:pt x="0" y="925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3175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40979" name="Text Box 28"/>
          <p:cNvSpPr txBox="1">
            <a:spLocks noChangeArrowheads="1"/>
          </p:cNvSpPr>
          <p:nvPr/>
        </p:nvSpPr>
        <p:spPr bwMode="auto">
          <a:xfrm>
            <a:off x="3571875" y="1928813"/>
            <a:ext cx="2071688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Cinturão de 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asteroides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0980" name="Text Box 29"/>
          <p:cNvSpPr txBox="1">
            <a:spLocks noChangeArrowheads="1"/>
          </p:cNvSpPr>
          <p:nvPr/>
        </p:nvSpPr>
        <p:spPr bwMode="auto">
          <a:xfrm>
            <a:off x="539553" y="2786063"/>
            <a:ext cx="243224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Cinturão de </a:t>
            </a:r>
            <a:r>
              <a:rPr lang="pt-BR" sz="1800" dirty="0" err="1" smtClean="0">
                <a:solidFill>
                  <a:schemeClr val="bg1"/>
                </a:solidFill>
                <a:latin typeface="Century Gothic" pitchFamily="34" charset="0"/>
              </a:rPr>
              <a:t>Edgeworth-Kuiper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0981" name="Text Box 28"/>
          <p:cNvSpPr txBox="1">
            <a:spLocks noChangeArrowheads="1"/>
          </p:cNvSpPr>
          <p:nvPr/>
        </p:nvSpPr>
        <p:spPr bwMode="auto">
          <a:xfrm>
            <a:off x="683568" y="5157192"/>
            <a:ext cx="133985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Nuvem de </a:t>
            </a:r>
            <a:r>
              <a:rPr lang="pt-BR" sz="1800" dirty="0" err="1">
                <a:solidFill>
                  <a:schemeClr val="bg1"/>
                </a:solidFill>
                <a:latin typeface="Century Gothic" pitchFamily="34" charset="0"/>
              </a:rPr>
              <a:t>Oort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40982" name="Conector de seta reta 33"/>
          <p:cNvCxnSpPr>
            <a:cxnSpLocks noChangeShapeType="1"/>
          </p:cNvCxnSpPr>
          <p:nvPr/>
        </p:nvCxnSpPr>
        <p:spPr bwMode="auto">
          <a:xfrm>
            <a:off x="2286000" y="3500438"/>
            <a:ext cx="485800" cy="36061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  <p:cxnSp>
        <p:nvCxnSpPr>
          <p:cNvPr id="40983" name="Conector de seta reta 34"/>
          <p:cNvCxnSpPr>
            <a:cxnSpLocks noChangeShapeType="1"/>
          </p:cNvCxnSpPr>
          <p:nvPr/>
        </p:nvCxnSpPr>
        <p:spPr bwMode="auto">
          <a:xfrm flipH="1">
            <a:off x="3707904" y="2643188"/>
            <a:ext cx="792660" cy="92982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  <p:sp>
        <p:nvSpPr>
          <p:cNvPr id="30" name="Arc 25"/>
          <p:cNvSpPr>
            <a:spLocks/>
          </p:cNvSpPr>
          <p:nvPr/>
        </p:nvSpPr>
        <p:spPr bwMode="auto">
          <a:xfrm rot="10800000">
            <a:off x="2983913" y="3424102"/>
            <a:ext cx="727023" cy="273334"/>
          </a:xfrm>
          <a:custGeom>
            <a:avLst/>
            <a:gdLst>
              <a:gd name="T0" fmla="*/ 0 w 25286"/>
              <a:gd name="T1" fmla="*/ 155443 h 21600"/>
              <a:gd name="T2" fmla="*/ 1349375 w 25286"/>
              <a:gd name="T3" fmla="*/ 39980 h 21600"/>
              <a:gd name="T4" fmla="*/ 873203 w 25286"/>
              <a:gd name="T5" fmla="*/ 447675 h 21600"/>
              <a:gd name="T6" fmla="*/ 0 60000 65536"/>
              <a:gd name="T7" fmla="*/ 0 60000 65536"/>
              <a:gd name="T8" fmla="*/ 0 60000 65536"/>
              <a:gd name="T9" fmla="*/ 0 w 25286"/>
              <a:gd name="T10" fmla="*/ 0 h 21600"/>
              <a:gd name="T11" fmla="*/ 25286 w 25286"/>
              <a:gd name="T12" fmla="*/ 21600 h 21600"/>
              <a:gd name="connsiteX0" fmla="*/ 0 w 25286"/>
              <a:gd name="connsiteY0" fmla="*/ 7500 h 20058"/>
              <a:gd name="connsiteX1" fmla="*/ 16364 w 25286"/>
              <a:gd name="connsiteY1" fmla="*/ 1 h 20058"/>
              <a:gd name="connsiteX2" fmla="*/ 25286 w 25286"/>
              <a:gd name="connsiteY2" fmla="*/ 1930 h 20058"/>
              <a:gd name="connsiteX0" fmla="*/ 0 w 25286"/>
              <a:gd name="connsiteY0" fmla="*/ 7500 h 20058"/>
              <a:gd name="connsiteX1" fmla="*/ 16364 w 25286"/>
              <a:gd name="connsiteY1" fmla="*/ 1 h 20058"/>
              <a:gd name="connsiteX2" fmla="*/ 25286 w 25286"/>
              <a:gd name="connsiteY2" fmla="*/ 1930 h 20058"/>
              <a:gd name="connsiteX3" fmla="*/ 15971 w 25286"/>
              <a:gd name="connsiteY3" fmla="*/ 20058 h 20058"/>
              <a:gd name="connsiteX4" fmla="*/ 0 w 25286"/>
              <a:gd name="connsiteY4" fmla="*/ 7500 h 20058"/>
              <a:gd name="connsiteX0" fmla="*/ 0 w 25287"/>
              <a:gd name="connsiteY0" fmla="*/ 8771 h 21329"/>
              <a:gd name="connsiteX1" fmla="*/ 16364 w 25287"/>
              <a:gd name="connsiteY1" fmla="*/ 1272 h 21329"/>
              <a:gd name="connsiteX2" fmla="*/ 25286 w 25287"/>
              <a:gd name="connsiteY2" fmla="*/ 3201 h 21329"/>
              <a:gd name="connsiteX0" fmla="*/ 0 w 25287"/>
              <a:gd name="connsiteY0" fmla="*/ 8771 h 21329"/>
              <a:gd name="connsiteX1" fmla="*/ 16364 w 25287"/>
              <a:gd name="connsiteY1" fmla="*/ 1272 h 21329"/>
              <a:gd name="connsiteX2" fmla="*/ 25287 w 25287"/>
              <a:gd name="connsiteY2" fmla="*/ 1272 h 21329"/>
              <a:gd name="connsiteX3" fmla="*/ 15971 w 25287"/>
              <a:gd name="connsiteY3" fmla="*/ 21329 h 21329"/>
              <a:gd name="connsiteX4" fmla="*/ 0 w 25287"/>
              <a:gd name="connsiteY4" fmla="*/ 8771 h 21329"/>
              <a:gd name="connsiteX0" fmla="*/ 0 w 25287"/>
              <a:gd name="connsiteY0" fmla="*/ 9043 h 21601"/>
              <a:gd name="connsiteX1" fmla="*/ 16364 w 25287"/>
              <a:gd name="connsiteY1" fmla="*/ 1544 h 21601"/>
              <a:gd name="connsiteX2" fmla="*/ 25286 w 25287"/>
              <a:gd name="connsiteY2" fmla="*/ 347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7 w 25287"/>
              <a:gd name="connsiteY2" fmla="*/ 1544 h 21601"/>
              <a:gd name="connsiteX3" fmla="*/ 15971 w 25287"/>
              <a:gd name="connsiteY3" fmla="*/ 21601 h 21601"/>
              <a:gd name="connsiteX4" fmla="*/ 0 w 25287"/>
              <a:gd name="connsiteY4" fmla="*/ 904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6 w 25287"/>
              <a:gd name="connsiteY2" fmla="*/ 347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7 w 25287"/>
              <a:gd name="connsiteY2" fmla="*/ 1544 h 21601"/>
              <a:gd name="connsiteX3" fmla="*/ 15971 w 25287"/>
              <a:gd name="connsiteY3" fmla="*/ 21601 h 21601"/>
              <a:gd name="connsiteX4" fmla="*/ 0 w 25287"/>
              <a:gd name="connsiteY4" fmla="*/ 9043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952 w 25952"/>
              <a:gd name="connsiteY2" fmla="*/ 1544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287 w 25952"/>
              <a:gd name="connsiteY2" fmla="*/ 1544 h 21601"/>
              <a:gd name="connsiteX3" fmla="*/ 15971 w 25952"/>
              <a:gd name="connsiteY3" fmla="*/ 21601 h 21601"/>
              <a:gd name="connsiteX4" fmla="*/ 0 w 25952"/>
              <a:gd name="connsiteY4" fmla="*/ 9043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952 w 25952"/>
              <a:gd name="connsiteY2" fmla="*/ 1544 h 21601"/>
              <a:gd name="connsiteX0" fmla="*/ 666 w 25952"/>
              <a:gd name="connsiteY0" fmla="*/ 9258 h 21601"/>
              <a:gd name="connsiteX1" fmla="*/ 16637 w 25952"/>
              <a:gd name="connsiteY1" fmla="*/ 1 h 21601"/>
              <a:gd name="connsiteX2" fmla="*/ 25287 w 25952"/>
              <a:gd name="connsiteY2" fmla="*/ 1544 h 21601"/>
              <a:gd name="connsiteX3" fmla="*/ 15971 w 25952"/>
              <a:gd name="connsiteY3" fmla="*/ 21601 h 21601"/>
              <a:gd name="connsiteX4" fmla="*/ 666 w 25952"/>
              <a:gd name="connsiteY4" fmla="*/ 9258 h 21601"/>
              <a:gd name="connsiteX0" fmla="*/ 0 w 25286"/>
              <a:gd name="connsiteY0" fmla="*/ 9258 h 21601"/>
              <a:gd name="connsiteX1" fmla="*/ 15971 w 25286"/>
              <a:gd name="connsiteY1" fmla="*/ 1 h 21601"/>
              <a:gd name="connsiteX2" fmla="*/ 25286 w 25286"/>
              <a:gd name="connsiteY2" fmla="*/ 1544 h 21601"/>
              <a:gd name="connsiteX0" fmla="*/ 0 w 25286"/>
              <a:gd name="connsiteY0" fmla="*/ 9258 h 21601"/>
              <a:gd name="connsiteX1" fmla="*/ 15971 w 25286"/>
              <a:gd name="connsiteY1" fmla="*/ 1 h 21601"/>
              <a:gd name="connsiteX2" fmla="*/ 24621 w 25286"/>
              <a:gd name="connsiteY2" fmla="*/ 1544 h 21601"/>
              <a:gd name="connsiteX3" fmla="*/ 15305 w 25286"/>
              <a:gd name="connsiteY3" fmla="*/ 21601 h 21601"/>
              <a:gd name="connsiteX4" fmla="*/ 0 w 25286"/>
              <a:gd name="connsiteY4" fmla="*/ 9258 h 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6" h="21601" fill="none" extrusionOk="0">
                <a:moveTo>
                  <a:pt x="0" y="9258"/>
                </a:moveTo>
                <a:cubicBezTo>
                  <a:pt x="4104" y="4497"/>
                  <a:pt x="9685" y="0"/>
                  <a:pt x="15971" y="1"/>
                </a:cubicBezTo>
                <a:cubicBezTo>
                  <a:pt x="19048" y="1"/>
                  <a:pt x="22484" y="272"/>
                  <a:pt x="25286" y="1544"/>
                </a:cubicBezTo>
              </a:path>
              <a:path w="25286" h="21601" stroke="0" extrusionOk="0">
                <a:moveTo>
                  <a:pt x="0" y="9258"/>
                </a:moveTo>
                <a:cubicBezTo>
                  <a:pt x="4104" y="4497"/>
                  <a:pt x="9685" y="0"/>
                  <a:pt x="15971" y="1"/>
                </a:cubicBezTo>
                <a:cubicBezTo>
                  <a:pt x="19048" y="1"/>
                  <a:pt x="21819" y="272"/>
                  <a:pt x="24621" y="1544"/>
                </a:cubicBezTo>
                <a:lnTo>
                  <a:pt x="15305" y="21601"/>
                </a:lnTo>
                <a:lnTo>
                  <a:pt x="0" y="9258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61000"/>
            </a:schemeClr>
          </a:solidFill>
          <a:ln w="31750" cap="rnd">
            <a:solidFill>
              <a:schemeClr val="bg1">
                <a:lumMod val="9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3" name="Arc 25"/>
          <p:cNvSpPr>
            <a:spLocks noChangeAspect="1"/>
          </p:cNvSpPr>
          <p:nvPr/>
        </p:nvSpPr>
        <p:spPr bwMode="auto">
          <a:xfrm rot="10800000">
            <a:off x="2782169" y="3424678"/>
            <a:ext cx="1288200" cy="474622"/>
          </a:xfrm>
          <a:custGeom>
            <a:avLst/>
            <a:gdLst>
              <a:gd name="T0" fmla="*/ 0 w 25286"/>
              <a:gd name="T1" fmla="*/ 155443 h 21600"/>
              <a:gd name="T2" fmla="*/ 1349375 w 25286"/>
              <a:gd name="T3" fmla="*/ 39980 h 21600"/>
              <a:gd name="T4" fmla="*/ 873203 w 25286"/>
              <a:gd name="T5" fmla="*/ 447675 h 21600"/>
              <a:gd name="T6" fmla="*/ 0 60000 65536"/>
              <a:gd name="T7" fmla="*/ 0 60000 65536"/>
              <a:gd name="T8" fmla="*/ 0 60000 65536"/>
              <a:gd name="T9" fmla="*/ 0 w 25286"/>
              <a:gd name="T10" fmla="*/ 0 h 21600"/>
              <a:gd name="T11" fmla="*/ 25286 w 25286"/>
              <a:gd name="T12" fmla="*/ 21600 h 21600"/>
              <a:gd name="connsiteX0" fmla="*/ 0 w 25286"/>
              <a:gd name="connsiteY0" fmla="*/ 7500 h 20058"/>
              <a:gd name="connsiteX1" fmla="*/ 16364 w 25286"/>
              <a:gd name="connsiteY1" fmla="*/ 1 h 20058"/>
              <a:gd name="connsiteX2" fmla="*/ 25286 w 25286"/>
              <a:gd name="connsiteY2" fmla="*/ 1930 h 20058"/>
              <a:gd name="connsiteX0" fmla="*/ 0 w 25286"/>
              <a:gd name="connsiteY0" fmla="*/ 7500 h 20058"/>
              <a:gd name="connsiteX1" fmla="*/ 16364 w 25286"/>
              <a:gd name="connsiteY1" fmla="*/ 1 h 20058"/>
              <a:gd name="connsiteX2" fmla="*/ 25286 w 25286"/>
              <a:gd name="connsiteY2" fmla="*/ 1930 h 20058"/>
              <a:gd name="connsiteX3" fmla="*/ 15971 w 25286"/>
              <a:gd name="connsiteY3" fmla="*/ 20058 h 20058"/>
              <a:gd name="connsiteX4" fmla="*/ 0 w 25286"/>
              <a:gd name="connsiteY4" fmla="*/ 7500 h 20058"/>
              <a:gd name="connsiteX0" fmla="*/ 0 w 25287"/>
              <a:gd name="connsiteY0" fmla="*/ 8771 h 21329"/>
              <a:gd name="connsiteX1" fmla="*/ 16364 w 25287"/>
              <a:gd name="connsiteY1" fmla="*/ 1272 h 21329"/>
              <a:gd name="connsiteX2" fmla="*/ 25286 w 25287"/>
              <a:gd name="connsiteY2" fmla="*/ 3201 h 21329"/>
              <a:gd name="connsiteX0" fmla="*/ 0 w 25287"/>
              <a:gd name="connsiteY0" fmla="*/ 8771 h 21329"/>
              <a:gd name="connsiteX1" fmla="*/ 16364 w 25287"/>
              <a:gd name="connsiteY1" fmla="*/ 1272 h 21329"/>
              <a:gd name="connsiteX2" fmla="*/ 25287 w 25287"/>
              <a:gd name="connsiteY2" fmla="*/ 1272 h 21329"/>
              <a:gd name="connsiteX3" fmla="*/ 15971 w 25287"/>
              <a:gd name="connsiteY3" fmla="*/ 21329 h 21329"/>
              <a:gd name="connsiteX4" fmla="*/ 0 w 25287"/>
              <a:gd name="connsiteY4" fmla="*/ 8771 h 21329"/>
              <a:gd name="connsiteX0" fmla="*/ 0 w 25287"/>
              <a:gd name="connsiteY0" fmla="*/ 9043 h 21601"/>
              <a:gd name="connsiteX1" fmla="*/ 16364 w 25287"/>
              <a:gd name="connsiteY1" fmla="*/ 1544 h 21601"/>
              <a:gd name="connsiteX2" fmla="*/ 25286 w 25287"/>
              <a:gd name="connsiteY2" fmla="*/ 347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7 w 25287"/>
              <a:gd name="connsiteY2" fmla="*/ 1544 h 21601"/>
              <a:gd name="connsiteX3" fmla="*/ 15971 w 25287"/>
              <a:gd name="connsiteY3" fmla="*/ 21601 h 21601"/>
              <a:gd name="connsiteX4" fmla="*/ 0 w 25287"/>
              <a:gd name="connsiteY4" fmla="*/ 904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6 w 25287"/>
              <a:gd name="connsiteY2" fmla="*/ 347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7 w 25287"/>
              <a:gd name="connsiteY2" fmla="*/ 1544 h 21601"/>
              <a:gd name="connsiteX3" fmla="*/ 15971 w 25287"/>
              <a:gd name="connsiteY3" fmla="*/ 21601 h 21601"/>
              <a:gd name="connsiteX4" fmla="*/ 0 w 25287"/>
              <a:gd name="connsiteY4" fmla="*/ 9043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952 w 25952"/>
              <a:gd name="connsiteY2" fmla="*/ 1544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287 w 25952"/>
              <a:gd name="connsiteY2" fmla="*/ 1544 h 21601"/>
              <a:gd name="connsiteX3" fmla="*/ 15971 w 25952"/>
              <a:gd name="connsiteY3" fmla="*/ 21601 h 21601"/>
              <a:gd name="connsiteX4" fmla="*/ 0 w 25952"/>
              <a:gd name="connsiteY4" fmla="*/ 9043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952 w 25952"/>
              <a:gd name="connsiteY2" fmla="*/ 1544 h 21601"/>
              <a:gd name="connsiteX0" fmla="*/ 666 w 25952"/>
              <a:gd name="connsiteY0" fmla="*/ 9258 h 21601"/>
              <a:gd name="connsiteX1" fmla="*/ 16637 w 25952"/>
              <a:gd name="connsiteY1" fmla="*/ 1 h 21601"/>
              <a:gd name="connsiteX2" fmla="*/ 25287 w 25952"/>
              <a:gd name="connsiteY2" fmla="*/ 1544 h 21601"/>
              <a:gd name="connsiteX3" fmla="*/ 15971 w 25952"/>
              <a:gd name="connsiteY3" fmla="*/ 21601 h 21601"/>
              <a:gd name="connsiteX4" fmla="*/ 666 w 25952"/>
              <a:gd name="connsiteY4" fmla="*/ 9258 h 21601"/>
              <a:gd name="connsiteX0" fmla="*/ 0 w 25286"/>
              <a:gd name="connsiteY0" fmla="*/ 9258 h 21601"/>
              <a:gd name="connsiteX1" fmla="*/ 15971 w 25286"/>
              <a:gd name="connsiteY1" fmla="*/ 1 h 21601"/>
              <a:gd name="connsiteX2" fmla="*/ 25286 w 25286"/>
              <a:gd name="connsiteY2" fmla="*/ 1544 h 21601"/>
              <a:gd name="connsiteX0" fmla="*/ 0 w 25286"/>
              <a:gd name="connsiteY0" fmla="*/ 9258 h 21601"/>
              <a:gd name="connsiteX1" fmla="*/ 15971 w 25286"/>
              <a:gd name="connsiteY1" fmla="*/ 1 h 21601"/>
              <a:gd name="connsiteX2" fmla="*/ 24621 w 25286"/>
              <a:gd name="connsiteY2" fmla="*/ 1544 h 21601"/>
              <a:gd name="connsiteX3" fmla="*/ 15305 w 25286"/>
              <a:gd name="connsiteY3" fmla="*/ 21601 h 21601"/>
              <a:gd name="connsiteX4" fmla="*/ 0 w 25286"/>
              <a:gd name="connsiteY4" fmla="*/ 9258 h 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6" h="21601" fill="none" extrusionOk="0">
                <a:moveTo>
                  <a:pt x="0" y="9258"/>
                </a:moveTo>
                <a:cubicBezTo>
                  <a:pt x="4104" y="4497"/>
                  <a:pt x="9685" y="0"/>
                  <a:pt x="15971" y="1"/>
                </a:cubicBezTo>
                <a:cubicBezTo>
                  <a:pt x="19048" y="1"/>
                  <a:pt x="22484" y="272"/>
                  <a:pt x="25286" y="1544"/>
                </a:cubicBezTo>
              </a:path>
              <a:path w="25286" h="21601" stroke="0" extrusionOk="0">
                <a:moveTo>
                  <a:pt x="0" y="9258"/>
                </a:moveTo>
                <a:cubicBezTo>
                  <a:pt x="4104" y="4497"/>
                  <a:pt x="9685" y="0"/>
                  <a:pt x="15971" y="1"/>
                </a:cubicBezTo>
                <a:cubicBezTo>
                  <a:pt x="19048" y="1"/>
                  <a:pt x="21819" y="272"/>
                  <a:pt x="24621" y="1544"/>
                </a:cubicBezTo>
                <a:lnTo>
                  <a:pt x="15305" y="21601"/>
                </a:lnTo>
                <a:lnTo>
                  <a:pt x="0" y="9258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31000"/>
            </a:schemeClr>
          </a:solidFill>
          <a:ln w="31750" cap="rnd" cmpd="sng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9" name="Elipse 28"/>
          <p:cNvSpPr/>
          <p:nvPr/>
        </p:nvSpPr>
        <p:spPr bwMode="auto">
          <a:xfrm>
            <a:off x="2915816" y="3068960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0"/>
            <a:ext cx="3962400" cy="1295400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Estrutura do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Sistema Solar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35496" y="6372036"/>
            <a:ext cx="331236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8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1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3419872" y="5097958"/>
            <a:ext cx="5724128" cy="14773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Cinturão </a:t>
            </a:r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de 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asteroides: entre 1,5 e 5 UA</a:t>
            </a:r>
          </a:p>
          <a:p>
            <a:pPr algn="l">
              <a:buFont typeface="Arial" pitchFamily="34" charset="0"/>
              <a:buChar char="•"/>
            </a:pPr>
            <a:endParaRPr lang="pt-BR" sz="1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Cinturão de </a:t>
            </a:r>
            <a:r>
              <a:rPr lang="pt-BR" sz="1800" dirty="0" err="1" smtClean="0">
                <a:solidFill>
                  <a:schemeClr val="bg1"/>
                </a:solidFill>
                <a:latin typeface="Century Gothic" pitchFamily="34" charset="0"/>
              </a:rPr>
              <a:t>Edgeworth-Kuiper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: entre 30 e 50 UA</a:t>
            </a:r>
          </a:p>
          <a:p>
            <a:pPr algn="l">
              <a:buFont typeface="Arial" pitchFamily="34" charset="0"/>
              <a:buChar char="•"/>
            </a:pPr>
            <a:endParaRPr lang="pt-BR" sz="1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Nuvem de </a:t>
            </a:r>
            <a:r>
              <a:rPr lang="pt-BR" sz="1800" dirty="0" err="1" smtClean="0">
                <a:solidFill>
                  <a:schemeClr val="bg1"/>
                </a:solidFill>
                <a:latin typeface="Century Gothic" pitchFamily="34" charset="0"/>
              </a:rPr>
              <a:t>Oort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: entre 30 mil e 100 mil UA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39941" grpId="0" animBg="1"/>
      <p:bldP spid="40989" grpId="0" animBg="1"/>
      <p:bldP spid="39943" grpId="0" animBg="1"/>
      <p:bldP spid="2" grpId="0" animBg="1"/>
      <p:bldP spid="40986" grpId="0" animBg="1"/>
      <p:bldP spid="31" grpId="0" animBg="1"/>
      <p:bldP spid="4" grpId="0" animBg="1"/>
      <p:bldP spid="40979" grpId="0"/>
      <p:bldP spid="40980" grpId="0"/>
      <p:bldP spid="30" grpId="0" animBg="1"/>
      <p:bldP spid="33" grpId="0" animBg="1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scovermagazine.com/%7E/media/import/images/5/8/0/outer-il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02640"/>
            <a:ext cx="9144000" cy="605536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Estrutura em detalhe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  <a:noFill/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Cometa (Hale Bopp – 1997)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5000625" y="4643438"/>
            <a:ext cx="16160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r>
              <a:rPr lang="pt-BR" sz="1800">
                <a:solidFill>
                  <a:schemeClr val="tx1"/>
                </a:solidFill>
                <a:latin typeface="Century Gothic" pitchFamily="34" charset="0"/>
              </a:rPr>
              <a:t>Cauda de poeira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3786188" y="1571625"/>
            <a:ext cx="176847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r>
              <a:rPr lang="pt-BR" sz="1800">
                <a:solidFill>
                  <a:schemeClr val="bg1"/>
                </a:solidFill>
                <a:latin typeface="Century Gothic" pitchFamily="34" charset="0"/>
              </a:rPr>
              <a:t>Cauda de gás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1143000" y="4643438"/>
            <a:ext cx="1055097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400">
                <a:solidFill>
                  <a:schemeClr val="accent2"/>
                </a:solidFill>
                <a:latin typeface="Century Gothic" pitchFamily="34" charset="0"/>
              </a:rPr>
              <a:t>Cabeleira</a:t>
            </a:r>
          </a:p>
        </p:txBody>
      </p:sp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214313" y="6215063"/>
            <a:ext cx="29177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>
                <a:solidFill>
                  <a:schemeClr val="bg1"/>
                </a:solidFill>
                <a:latin typeface="Century Gothic" pitchFamily="34" charset="0"/>
              </a:rPr>
              <a:t>Crédito da imagem: apod.nasa.gov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http://3.bp.blogspot.com/-mpbOjY5cV3Y/USOFkEDFKSI/AAAAAAABE-Y/E1jRSn1Rud0/s1600/31463_552536251434057_869038162_n.jpg"/>
          <p:cNvPicPr>
            <a:picLocks noChangeAspect="1" noChangeArrowheads="1"/>
          </p:cNvPicPr>
          <p:nvPr/>
        </p:nvPicPr>
        <p:blipFill>
          <a:blip r:embed="rId3" cstate="print">
            <a:lum bright="9000" contrast="60000"/>
          </a:blip>
          <a:srcRect l="1167" t="1417" r="57743" b="10866"/>
          <a:stretch>
            <a:fillRect/>
          </a:stretch>
        </p:blipFill>
        <p:spPr bwMode="auto">
          <a:xfrm>
            <a:off x="35496" y="70645"/>
            <a:ext cx="2562446" cy="6753133"/>
          </a:xfrm>
          <a:prstGeom prst="rect">
            <a:avLst/>
          </a:prstGeom>
          <a:noFill/>
        </p:spPr>
      </p:pic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2592288" y="611396"/>
            <a:ext cx="6300192" cy="13542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Cometa: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corpo de alguns quilômetros de extensão composto de gelo e rocha, proveniente de regiões afastadas do Sistema Solar. Quando chega nas proximidades do Sol (planetas terrestres) desenvolve coma e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caudas. As caudas apontam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para a direção oposta à do Sol</a:t>
            </a:r>
            <a:endParaRPr lang="pt-BR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2592288" y="1988840"/>
            <a:ext cx="6300192" cy="11079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Asteroide: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corpo rochoso, com tamanhos bem variados,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chegando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a centenas de quilômetros. Se concentram no cinturão de asteroides, mas alguns têm órbitas fora  dessa região,  chegando nas proximidades da Terra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2592288" y="3131676"/>
            <a:ext cx="6300192" cy="11079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Meteoroide: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corpo rochoso menor que um asteroide. Não há tamanho limite estipulado entre eles; os que entram na atmosfera diariamente, cujo rastro é visto como “estrelas cadentes” </a:t>
            </a:r>
            <a:r>
              <a:rPr lang="pt-BR" smtClean="0">
                <a:solidFill>
                  <a:srgbClr val="FFC000"/>
                </a:solidFill>
                <a:latin typeface="Century Gothic" pitchFamily="34" charset="0"/>
              </a:rPr>
              <a:t>, </a:t>
            </a:r>
            <a:r>
              <a:rPr lang="pt-BR" smtClean="0">
                <a:solidFill>
                  <a:srgbClr val="FFC000"/>
                </a:solidFill>
                <a:latin typeface="Century Gothic" pitchFamily="34" charset="0"/>
              </a:rPr>
              <a:t>têm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tamanhos comparáveis ao de uma ervilha.</a:t>
            </a: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2592288" y="4355812"/>
            <a:ext cx="6300192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Meteoro: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o rastro luminoso causado pela entrada do meteoroide na atmosfera. Também conhecido como “estrela cadente”.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2627784" y="5661248"/>
            <a:ext cx="6444208" cy="6155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Meteorito: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nome dado ao meteoroide que atinge a superfície.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419872" y="3357192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1748640" y="1124744"/>
            <a:ext cx="5469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 formação da Lua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ADADEB"/>
                </a:solidFill>
              </a:rPr>
              <a:t/>
            </a:r>
            <a:br>
              <a:rPr lang="pt-BR" b="0" dirty="0" smtClean="0">
                <a:solidFill>
                  <a:srgbClr val="ADADEB"/>
                </a:solidFill>
              </a:rPr>
            </a:br>
            <a:r>
              <a:rPr lang="pt-BR" b="0" dirty="0" smtClean="0">
                <a:solidFill>
                  <a:srgbClr val="EE8800"/>
                </a:solidFill>
                <a:latin typeface="Century Gothic" pitchFamily="34" charset="0"/>
              </a:rPr>
              <a:t>Tamanhos relativos dos planetas e 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491880" y="3068960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1696554" y="1124744"/>
            <a:ext cx="55739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Tamanhos relativos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3"/>
          <p:cNvSpPr>
            <a:spLocks noGrp="1"/>
          </p:cNvSpPr>
          <p:nvPr>
            <p:ph type="title"/>
          </p:nvPr>
        </p:nvSpPr>
        <p:spPr>
          <a:xfrm>
            <a:off x="714375" y="2786063"/>
            <a:ext cx="7772400" cy="16430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EE8800"/>
                </a:solidFill>
                <a:latin typeface="Century Gothic" pitchFamily="34" charset="0"/>
              </a:rPr>
              <a:t>Teorias de formação do Sistema Solar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476250"/>
            <a:ext cx="8929687" cy="1143000"/>
          </a:xfrm>
        </p:spPr>
        <p:txBody>
          <a:bodyPr/>
          <a:lstStyle/>
          <a:p>
            <a:r>
              <a:rPr lang="pt-BR" sz="3600" smtClean="0">
                <a:solidFill>
                  <a:schemeClr val="bg1"/>
                </a:solidFill>
                <a:latin typeface="Century Gothic" pitchFamily="34" charset="0"/>
              </a:rPr>
              <a:t>Teorias de formação do Sistema Solar</a:t>
            </a:r>
            <a:br>
              <a:rPr lang="pt-BR" sz="360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360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857375"/>
            <a:ext cx="3814763" cy="4050340"/>
          </a:xfrm>
        </p:spPr>
        <p:txBody>
          <a:bodyPr lIns="0" tIns="0" rIns="0" bIns="0">
            <a:spAutoFit/>
          </a:bodyPr>
          <a:lstStyle/>
          <a:p>
            <a:pPr marL="431800" indent="-323850" defTabSz="449263">
              <a:buClr>
                <a:srgbClr val="C00000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pt-BR" b="0" dirty="0" smtClean="0">
                <a:solidFill>
                  <a:srgbClr val="EE8800"/>
                </a:solidFill>
                <a:latin typeface="Century Gothic" pitchFamily="34" charset="0"/>
              </a:rPr>
              <a:t>Teorias de captura</a:t>
            </a:r>
          </a:p>
          <a:p>
            <a:pPr marL="431800" indent="-323850" defTabSz="449263">
              <a:buClr>
                <a:srgbClr val="C00000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b="0" dirty="0" err="1" smtClean="0">
                <a:solidFill>
                  <a:srgbClr val="EE8800"/>
                </a:solidFill>
                <a:latin typeface="Century Gothic" pitchFamily="34" charset="0"/>
              </a:rPr>
              <a:t>Teoria</a:t>
            </a:r>
            <a:r>
              <a:rPr lang="en-GB" b="0" dirty="0" smtClean="0">
                <a:solidFill>
                  <a:srgbClr val="EE8800"/>
                </a:solidFill>
                <a:latin typeface="Century Gothic" pitchFamily="34" charset="0"/>
              </a:rPr>
              <a:t> nebular: </a:t>
            </a:r>
            <a:r>
              <a:rPr lang="en-GB" b="0" dirty="0" err="1" smtClean="0">
                <a:solidFill>
                  <a:srgbClr val="EE8800"/>
                </a:solidFill>
                <a:latin typeface="Century Gothic" pitchFamily="34" charset="0"/>
              </a:rPr>
              <a:t>mais</a:t>
            </a:r>
            <a:r>
              <a:rPr lang="en-GB" b="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en-GB" b="0" dirty="0" err="1" smtClean="0">
                <a:solidFill>
                  <a:srgbClr val="EE8800"/>
                </a:solidFill>
                <a:latin typeface="Century Gothic" pitchFamily="34" charset="0"/>
              </a:rPr>
              <a:t>aceita</a:t>
            </a:r>
            <a:endParaRPr lang="en-GB" b="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863600" lvl="1" indent="-287338" defTabSz="449263">
              <a:buClr>
                <a:srgbClr val="C00000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800" b="0" dirty="0" smtClean="0">
                <a:solidFill>
                  <a:srgbClr val="EE8800"/>
                </a:solidFill>
                <a:latin typeface="Century Gothic" pitchFamily="34" charset="0"/>
              </a:rPr>
              <a:t>O Sol e </a:t>
            </a:r>
            <a:r>
              <a:rPr lang="en-GB" sz="2800" b="0" dirty="0" err="1" smtClean="0">
                <a:solidFill>
                  <a:srgbClr val="EE8800"/>
                </a:solidFill>
                <a:latin typeface="Century Gothic" pitchFamily="34" charset="0"/>
              </a:rPr>
              <a:t>os</a:t>
            </a:r>
            <a:r>
              <a:rPr lang="en-GB" sz="2800" b="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en-GB" sz="2800" b="0" dirty="0" err="1" smtClean="0">
                <a:solidFill>
                  <a:srgbClr val="EE8800"/>
                </a:solidFill>
                <a:latin typeface="Century Gothic" pitchFamily="34" charset="0"/>
              </a:rPr>
              <a:t>planetas</a:t>
            </a:r>
            <a:r>
              <a:rPr lang="en-GB" sz="2800" b="0" dirty="0" smtClean="0">
                <a:solidFill>
                  <a:srgbClr val="EE8800"/>
                </a:solidFill>
                <a:latin typeface="Century Gothic" pitchFamily="34" charset="0"/>
              </a:rPr>
              <a:t> se </a:t>
            </a:r>
            <a:r>
              <a:rPr lang="en-GB" sz="2800" b="0" dirty="0" err="1" smtClean="0">
                <a:solidFill>
                  <a:srgbClr val="EE8800"/>
                </a:solidFill>
                <a:latin typeface="Century Gothic" pitchFamily="34" charset="0"/>
              </a:rPr>
              <a:t>formaram</a:t>
            </a:r>
            <a:r>
              <a:rPr lang="en-GB" sz="2800" b="0" dirty="0" smtClean="0">
                <a:solidFill>
                  <a:srgbClr val="EE8800"/>
                </a:solidFill>
                <a:latin typeface="Century Gothic" pitchFamily="34" charset="0"/>
              </a:rPr>
              <a:t> a </a:t>
            </a:r>
            <a:r>
              <a:rPr lang="en-GB" sz="2800" b="0" dirty="0" err="1" smtClean="0">
                <a:solidFill>
                  <a:srgbClr val="EE8800"/>
                </a:solidFill>
                <a:latin typeface="Century Gothic" pitchFamily="34" charset="0"/>
              </a:rPr>
              <a:t>partir</a:t>
            </a:r>
            <a:r>
              <a:rPr lang="en-GB" sz="2800" b="0" dirty="0" smtClean="0">
                <a:solidFill>
                  <a:srgbClr val="EE8800"/>
                </a:solidFill>
                <a:latin typeface="Century Gothic" pitchFamily="34" charset="0"/>
              </a:rPr>
              <a:t> de </a:t>
            </a:r>
            <a:r>
              <a:rPr lang="en-GB" sz="2800" b="0" dirty="0" err="1" smtClean="0">
                <a:solidFill>
                  <a:srgbClr val="EE8800"/>
                </a:solidFill>
                <a:latin typeface="Century Gothic" pitchFamily="34" charset="0"/>
              </a:rPr>
              <a:t>uma</a:t>
            </a:r>
            <a:r>
              <a:rPr lang="en-GB" sz="2800" b="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en-GB" sz="2800" b="0" dirty="0" err="1" smtClean="0">
                <a:solidFill>
                  <a:srgbClr val="EE8800"/>
                </a:solidFill>
                <a:latin typeface="Century Gothic" pitchFamily="34" charset="0"/>
              </a:rPr>
              <a:t>nuvem</a:t>
            </a:r>
            <a:r>
              <a:rPr lang="en-GB" sz="2800" b="0" dirty="0" smtClean="0">
                <a:solidFill>
                  <a:srgbClr val="EE8800"/>
                </a:solidFill>
                <a:latin typeface="Century Gothic" pitchFamily="34" charset="0"/>
              </a:rPr>
              <a:t> de </a:t>
            </a:r>
            <a:r>
              <a:rPr lang="en-GB" sz="2800" b="0" dirty="0" err="1" smtClean="0">
                <a:solidFill>
                  <a:srgbClr val="EE8800"/>
                </a:solidFill>
                <a:latin typeface="Century Gothic" pitchFamily="34" charset="0"/>
              </a:rPr>
              <a:t>gás</a:t>
            </a:r>
            <a:r>
              <a:rPr lang="en-GB" sz="2800" b="0" dirty="0" smtClean="0">
                <a:solidFill>
                  <a:srgbClr val="EE8800"/>
                </a:solidFill>
                <a:latin typeface="Century Gothic" pitchFamily="34" charset="0"/>
              </a:rPr>
              <a:t> e </a:t>
            </a:r>
            <a:r>
              <a:rPr lang="en-GB" sz="2800" b="0" dirty="0" err="1" smtClean="0">
                <a:solidFill>
                  <a:srgbClr val="EE8800"/>
                </a:solidFill>
                <a:latin typeface="Century Gothic" pitchFamily="34" charset="0"/>
              </a:rPr>
              <a:t>poeira</a:t>
            </a:r>
            <a:endParaRPr lang="en-GB" sz="2800" b="0" dirty="0" smtClean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endParaRPr lang="pt-BR" smtClean="0">
              <a:latin typeface="Century Gothic" pitchFamily="34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57338"/>
            <a:ext cx="4127500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3078" name="Rectangle 6"/>
          <p:cNvSpPr>
            <a:spLocks noChangeArrowheads="1"/>
          </p:cNvSpPr>
          <p:nvPr/>
        </p:nvSpPr>
        <p:spPr bwMode="auto">
          <a:xfrm>
            <a:off x="5857875" y="6215063"/>
            <a:ext cx="33041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http://hubblesite.org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3" action="ppaction://hlinkfile"/>
          </p:cNvPr>
          <p:cNvPicPr>
            <a:picLocks noChangeArrowheads="1"/>
          </p:cNvPicPr>
          <p:nvPr/>
        </p:nvPicPr>
        <p:blipFill>
          <a:blip r:embed="rId4" cstate="print">
            <a:lum bright="3000" contrast="13000"/>
          </a:blip>
          <a:stretch>
            <a:fillRect/>
          </a:stretch>
        </p:blipFill>
        <p:spPr bwMode="auto">
          <a:xfrm>
            <a:off x="3419872" y="3357192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429374" y="1124744"/>
            <a:ext cx="81083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 formação do Sistema Solar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7253</TotalTime>
  <Words>1285</Words>
  <Application>Microsoft Office PowerPoint</Application>
  <PresentationFormat>Apresentação na tela (4:3)</PresentationFormat>
  <Paragraphs>332</Paragraphs>
  <Slides>37</Slides>
  <Notes>27</Notes>
  <HiddenSlides>17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Blank Presentation</vt:lpstr>
      <vt:lpstr>Slide 1</vt:lpstr>
      <vt:lpstr>Estrutura do Sistema Solar</vt:lpstr>
      <vt:lpstr> Como a Lua se formou?</vt:lpstr>
      <vt:lpstr>Slide 4</vt:lpstr>
      <vt:lpstr> Tamanhos relativos dos planetas e do Sol</vt:lpstr>
      <vt:lpstr>Slide 6</vt:lpstr>
      <vt:lpstr>Teorias de formação do Sistema Solar</vt:lpstr>
      <vt:lpstr>Teorias de formação do Sistema Solar </vt:lpstr>
      <vt:lpstr>Slide 9</vt:lpstr>
      <vt:lpstr>Como é o Sistema Solar? O que há nele?</vt:lpstr>
      <vt:lpstr>Objetos  no Sistema Solar</vt:lpstr>
      <vt:lpstr>Satélites principais</vt:lpstr>
      <vt:lpstr>Vamos fazer uma viagem pelo Sistema Solar com o Celestia</vt:lpstr>
      <vt:lpstr>Slide 14</vt:lpstr>
      <vt:lpstr>Planetas telúricos: Vênus</vt:lpstr>
      <vt:lpstr>Efeito estufa em Vênus</vt:lpstr>
      <vt:lpstr>Slide 17</vt:lpstr>
      <vt:lpstr>Planetas telúricos: Marte</vt:lpstr>
      <vt:lpstr>Vulcão em Marte</vt:lpstr>
      <vt:lpstr>Fobos: satélite de Marte</vt:lpstr>
      <vt:lpstr>Deimos: Satélite de Marte</vt:lpstr>
      <vt:lpstr>Cinturão dos Asteroides</vt:lpstr>
      <vt:lpstr>Asteroide Gaspra</vt:lpstr>
      <vt:lpstr>Planetas jovianos: Júpiter</vt:lpstr>
      <vt:lpstr>Satélites Galileanos</vt:lpstr>
      <vt:lpstr>Planetas jovianos: Saturno</vt:lpstr>
      <vt:lpstr>Visão dos anéis de Saturno</vt:lpstr>
      <vt:lpstr>Planetas jovianos: Urano</vt:lpstr>
      <vt:lpstr>Planetas jovianos: Netuno</vt:lpstr>
      <vt:lpstr>Tritão:  Satélite de Netuno</vt:lpstr>
      <vt:lpstr>Planetas anões, a Terra e a Lua</vt:lpstr>
      <vt:lpstr>O caso de Plutão</vt:lpstr>
      <vt:lpstr>Dados físicos</vt:lpstr>
      <vt:lpstr>Estrutura do Sistema Solar</vt:lpstr>
      <vt:lpstr>Estrutura em detalhe</vt:lpstr>
      <vt:lpstr>Cometa (Hale Bopp – 1997)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420</cp:revision>
  <cp:lastPrinted>2000-05-01T12:23:36Z</cp:lastPrinted>
  <dcterms:created xsi:type="dcterms:W3CDTF">1995-06-17T23:31:02Z</dcterms:created>
  <dcterms:modified xsi:type="dcterms:W3CDTF">2014-03-25T17:53:40Z</dcterms:modified>
</cp:coreProperties>
</file>