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01" r:id="rId2"/>
    <p:sldId id="953" r:id="rId3"/>
    <p:sldId id="1002" r:id="rId4"/>
    <p:sldId id="1003" r:id="rId5"/>
    <p:sldId id="1004" r:id="rId6"/>
    <p:sldId id="1006" r:id="rId7"/>
    <p:sldId id="954" r:id="rId8"/>
    <p:sldId id="963" r:id="rId9"/>
    <p:sldId id="969" r:id="rId10"/>
    <p:sldId id="1023" r:id="rId11"/>
    <p:sldId id="1010" r:id="rId12"/>
    <p:sldId id="1012" r:id="rId13"/>
    <p:sldId id="1013" r:id="rId14"/>
    <p:sldId id="1022" r:id="rId15"/>
    <p:sldId id="1014" r:id="rId16"/>
    <p:sldId id="1015" r:id="rId17"/>
    <p:sldId id="1007" r:id="rId18"/>
    <p:sldId id="1008" r:id="rId19"/>
    <p:sldId id="1016" r:id="rId20"/>
    <p:sldId id="1018" r:id="rId21"/>
    <p:sldId id="1019" r:id="rId22"/>
    <p:sldId id="1020" r:id="rId23"/>
    <p:sldId id="1017" r:id="rId24"/>
    <p:sldId id="968" r:id="rId25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5632" autoAdjust="0"/>
  </p:normalViewPr>
  <p:slideViewPr>
    <p:cSldViewPr>
      <p:cViewPr>
        <p:scale>
          <a:sx n="68" d="100"/>
          <a:sy n="68" d="100"/>
        </p:scale>
        <p:origin x="-1194" y="-43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figuras: André Luiz da Silva/CDA/CDCC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imagem, NASA, disponível em http://eclipse.gsfc.nasa.gov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das imagens: gatinho: </a:t>
            </a:r>
          </a:p>
          <a:p>
            <a:r>
              <a:rPr lang="pt-BR" dirty="0" smtClean="0"/>
              <a:t>Nenê chorando :http://www.fotorkut.com.br</a:t>
            </a:r>
          </a:p>
          <a:p>
            <a:r>
              <a:rPr lang="pt-BR" dirty="0" err="1" smtClean="0"/>
              <a:t>minions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s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LE2014Apr15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hyperlink" Target="LE2015Sep28T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 da imagem: http://pt.wikipedia.org</a:t>
            </a:r>
          </a:p>
        </p:txBody>
      </p:sp>
      <p:pic>
        <p:nvPicPr>
          <p:cNvPr id="35842" name="Picture 2" descr="C:\Documents and Settings\andre silva\Meus documentos\CONCURSO_CDCC\apresentações\Imagens\Eclipses e marés\fases do ecl lun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97088"/>
            <a:ext cx="5214937" cy="3689350"/>
          </a:xfrm>
          <a:prstGeom prst="rect">
            <a:avLst/>
          </a:prstGeom>
          <a:solidFill>
            <a:schemeClr val="bg2">
              <a:lumMod val="40000"/>
              <a:lumOff val="60000"/>
              <a:alpha val="60000"/>
            </a:schemeClr>
          </a:solidFill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5617514" y="1928813"/>
            <a:ext cx="449910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5613201" y="3501008"/>
            <a:ext cx="378333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Courier New" pitchFamily="49" charset="0"/>
              <a:buChar char="o"/>
              <a:defRPr/>
            </a:pPr>
            <a:r>
              <a:rPr lang="pt-BR" sz="28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5620406" y="5085184"/>
            <a:ext cx="3272074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2800" b="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928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>
            <a:off x="15001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2071688" y="5000625"/>
            <a:ext cx="642937" cy="642938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Seta para a esquerda 13"/>
          <p:cNvSpPr/>
          <p:nvPr/>
        </p:nvSpPr>
        <p:spPr bwMode="auto">
          <a:xfrm rot="19708441">
            <a:off x="2250235" y="2364295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esquerda 16"/>
          <p:cNvSpPr/>
          <p:nvPr/>
        </p:nvSpPr>
        <p:spPr bwMode="auto">
          <a:xfrm rot="19708441">
            <a:off x="2610275" y="2712929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a esquerda 17"/>
          <p:cNvSpPr/>
          <p:nvPr/>
        </p:nvSpPr>
        <p:spPr bwMode="auto">
          <a:xfrm rot="19708441">
            <a:off x="2970315" y="3144976"/>
            <a:ext cx="978408" cy="484632"/>
          </a:xfrm>
          <a:prstGeom prst="leftArrow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  <p:bldP spid="9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52936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 mecanismo dos eclipses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solidFill>
            <a:schemeClr val="tx1">
              <a:alpha val="5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444544" y="3140968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22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77730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79912" y="3797059"/>
            <a:ext cx="2685214" cy="98454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891433" y="2708920"/>
            <a:ext cx="528439" cy="1440160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9"/>
          <p:cNvGrpSpPr>
            <a:grpSpLocks noChangeAspect="1"/>
          </p:cNvGrpSpPr>
          <p:nvPr/>
        </p:nvGrpSpPr>
        <p:grpSpPr bwMode="auto">
          <a:xfrm>
            <a:off x="3480453" y="3132946"/>
            <a:ext cx="623400" cy="638891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cxnSp>
        <p:nvCxnSpPr>
          <p:cNvPr id="72" name="Conector reto 71"/>
          <p:cNvCxnSpPr/>
          <p:nvPr/>
        </p:nvCxnSpPr>
        <p:spPr bwMode="auto">
          <a:xfrm rot="60000" flipH="1">
            <a:off x="3275856" y="3140968"/>
            <a:ext cx="432048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75856" y="3592440"/>
            <a:ext cx="504056" cy="196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6" name="Conector reto 45"/>
          <p:cNvCxnSpPr/>
          <p:nvPr/>
        </p:nvCxnSpPr>
        <p:spPr bwMode="auto">
          <a:xfrm rot="-180000" flipH="1" flipV="1">
            <a:off x="3131842" y="2699955"/>
            <a:ext cx="648050" cy="4240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7" name="Conector reto 46"/>
          <p:cNvCxnSpPr/>
          <p:nvPr/>
        </p:nvCxnSpPr>
        <p:spPr bwMode="auto">
          <a:xfrm flipH="1">
            <a:off x="3207064" y="3789040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3851920" y="3149933"/>
            <a:ext cx="2592288" cy="16318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rot="60000" flipH="1">
            <a:off x="3851920" y="2281925"/>
            <a:ext cx="2520280" cy="15160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2023757" y="2492896"/>
            <a:ext cx="1494335" cy="1494215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6" name="Group 9"/>
          <p:cNvGrpSpPr>
            <a:grpSpLocks noChangeAspect="1"/>
          </p:cNvGrpSpPr>
          <p:nvPr/>
        </p:nvGrpSpPr>
        <p:grpSpPr bwMode="auto">
          <a:xfrm>
            <a:off x="1910470" y="3240627"/>
            <a:ext cx="326179" cy="33428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51030"/>
            <a:ext cx="486026" cy="720080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13229"/>
            <a:ext cx="5161414" cy="31866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888698" y="3548862"/>
            <a:ext cx="5267478" cy="11762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899592" y="2132856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2" y="2780928"/>
            <a:ext cx="744463" cy="1512168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0.00185 C -0.00243 0.13796 -0.08524 0.24884 -0.18646 0.24884 C -0.28785 0.24884 -0.36979 0.13796 -0.36979 0.00185 C -0.36979 -0.13449 -0.28785 -0.24421 -0.18646 -0.24421 C -0.08524 -0.24421 -0.00243 -0.13449 -0.00243 0.00185 Z " pathEditMode="relative" rAng="5400000" ptsTypes="fffff">
                                      <p:cBhvr>
                                        <p:cTn id="10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 noChangeAspect="1"/>
          </p:cNvGrpSpPr>
          <p:nvPr/>
        </p:nvGrpSpPr>
        <p:grpSpPr bwMode="auto">
          <a:xfrm>
            <a:off x="541724" y="1700808"/>
            <a:ext cx="2878148" cy="2877917"/>
            <a:chOff x="4397386" y="4522849"/>
            <a:chExt cx="3798892" cy="3783297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25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6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23" name="Arc 37"/>
            <p:cNvSpPr>
              <a:spLocks noChangeAspect="1"/>
            </p:cNvSpPr>
            <p:nvPr/>
          </p:nvSpPr>
          <p:spPr bwMode="auto">
            <a:xfrm>
              <a:off x="5270164" y="5410046"/>
              <a:ext cx="1453900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925342" y="2780928"/>
            <a:ext cx="494530" cy="1368152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04440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3655734" y="3140968"/>
            <a:ext cx="628234" cy="643843"/>
            <a:chOff x="2982" y="1935"/>
            <a:chExt cx="483" cy="500"/>
          </a:xfrm>
        </p:grpSpPr>
        <p:sp>
          <p:nvSpPr>
            <p:cNvPr id="3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323528" y="3140968"/>
            <a:ext cx="628234" cy="643843"/>
            <a:chOff x="2982" y="1935"/>
            <a:chExt cx="483" cy="500"/>
          </a:xfrm>
        </p:grpSpPr>
        <p:sp>
          <p:nvSpPr>
            <p:cNvPr id="2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2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79511" y="2780928"/>
            <a:ext cx="936105" cy="1368152"/>
          </a:xfrm>
          <a:prstGeom prst="ellipse">
            <a:avLst/>
          </a:prstGeom>
          <a:gradFill>
            <a:gsLst>
              <a:gs pos="22000">
                <a:srgbClr val="820000">
                  <a:alpha val="85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Texto Explicativo 1 38"/>
          <p:cNvSpPr/>
          <p:nvPr/>
        </p:nvSpPr>
        <p:spPr bwMode="auto">
          <a:xfrm>
            <a:off x="3059832" y="620688"/>
            <a:ext cx="3600400" cy="648072"/>
          </a:xfrm>
          <a:prstGeom prst="borderCallout1">
            <a:avLst>
              <a:gd name="adj1" fmla="val 102526"/>
              <a:gd name="adj2" fmla="val 49789"/>
              <a:gd name="adj3" fmla="val 387343"/>
              <a:gd name="adj4" fmla="val 6961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do Sol</a:t>
            </a: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13056 C -0.02726 -0.12338 -0.02326 -0.11621 -0.02083 -0.10972 C -0.0184 -0.10324 -0.01823 -0.09746 -0.01667 -0.09167 C -0.0151 -0.08588 -0.01285 -0.08009 -0.01146 -0.075 C -0.01007 -0.06991 -0.00955 -0.06597 -0.00833 -0.06111 C -0.00712 -0.05625 -0.00538 -0.05255 -0.00417 -0.04584 C -0.00295 -0.03912 -0.00174 -0.02847 -0.00104 -0.02084 C -0.00035 -0.0132 -0.00017 -0.00347 1.38889E-6 3.33333E-6 " pathEditMode="relative" ptsTypes="aaaaaaaA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1875 C 0.05608 0.17824 0.05087 0.16898 0.04583 0.16111 C 0.0408 0.15324 0.0349 0.14838 0.03125 0.14028 C 0.0276 0.13218 0.02691 0.12106 0.02396 0.1125 C 0.02101 0.10394 0.0158 0.09653 0.01354 0.08889 C 0.01128 0.08125 0.01198 0.07384 0.01042 0.06667 C 0.00885 0.05949 0.00556 0.05185 0.00417 0.04583 C 0.00278 0.03981 0.00278 0.03611 0.00208 0.03056 C 0.00139 0.025 0.00035 0.01759 1.66667E-6 0.0125 C -0.00035 0.00741 -0.00017 0.0037 1.66667E-6 1.11111E-6 " pathEditMode="relative" ptsTypes="aaaaaaaaaA">
                                      <p:cBhvr>
                                        <p:cTn id="4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9" grpId="0" animBg="1"/>
      <p:bldP spid="49" grpId="1" animBg="1"/>
      <p:bldP spid="39" grpId="0" animBg="1"/>
      <p:bldP spid="39" grpId="1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Mecanismo dos eclipses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Crédito: Planetário de Milão</a:t>
            </a:r>
          </a:p>
        </p:txBody>
      </p:sp>
      <p:pic>
        <p:nvPicPr>
          <p:cNvPr id="6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500063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cada ano, observa-se no máximo 7 eclipses, sendo: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6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2 lunares e 5 solares ou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3 lunares e 4 solares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7188" y="4405288"/>
            <a:ext cx="80724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E, no mínimo, 2 eclipses </a:t>
            </a: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(os dois solares</a:t>
            </a:r>
            <a:r>
              <a:rPr lang="pt-BR" sz="36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)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251520" y="2862064"/>
            <a:ext cx="8568952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Os próximos eclipses </a:t>
            </a:r>
            <a:b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visíveis no Brasil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ANDRE\Documents\OBSERVATÓRIO\ATIVIDADES\Minicurso\Apresentacoes\aula-3-Andre\aula-3-mares-eclipses\SEatlas20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58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ANDRE\Documents\OBSERVATÓRIO\ATIVIDADES\Minicurso\Apresentacoes\aula-3-Andre\aula-3-mares-eclipses\SEatlas204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totais do Sol (visíveis do Brasil):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12 de agosto de 2045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11 de maio de 2059</a:t>
            </a: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95536" y="3429000"/>
            <a:ext cx="8496944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Próximos eclipses lunares totais visível no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indent="-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3" action="ppaction://hlinkfile"/>
              </a:rPr>
              <a:t>15 de abril de 2014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marL="266700" lvl="1" indent="190500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  <a:hlinkClick r:id="rId4" action="ppaction://hlinkfile"/>
              </a:rPr>
              <a:t>27 de setembro de 2015</a:t>
            </a:r>
            <a:endParaRPr lang="pt-BR" sz="28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2800" kern="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022686"/>
            <a:ext cx="1656184" cy="2347348"/>
          </a:xfrm>
          <a:prstGeom prst="rect">
            <a:avLst/>
          </a:prstGeom>
          <a:noFill/>
        </p:spPr>
      </p:pic>
      <p:pic>
        <p:nvPicPr>
          <p:cNvPr id="6150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305855"/>
            <a:ext cx="3635896" cy="1643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total</a:t>
            </a:r>
          </a:p>
        </p:txBody>
      </p:sp>
      <p:pic>
        <p:nvPicPr>
          <p:cNvPr id="22531" name="Picture 4" descr="C:\Documents and Settings\andre silva\Meus documentos\Downloads\imagens\eclipse_solar\T06-cmp105c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928813"/>
            <a:ext cx="6350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hadesofmidnight.files.wordpress.com/2011/06/solar-eclip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70" y="692696"/>
            <a:ext cx="7879262" cy="609329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anular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solar 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parcial</a:t>
            </a:r>
          </a:p>
        </p:txBody>
      </p:sp>
      <p:pic>
        <p:nvPicPr>
          <p:cNvPr id="56322" name="Picture 2" descr="http://en.es-static.us/upl/2010/03/sun_moon_same_siz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32698"/>
            <a:ext cx="4968552" cy="37183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Recordando... Eclipses do Sol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12437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20457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b="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000381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11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4" name="Grupo 28"/>
          <p:cNvGrpSpPr>
            <a:grpSpLocks noChangeAspect="1"/>
          </p:cNvGrpSpPr>
          <p:nvPr/>
        </p:nvGrpSpPr>
        <p:grpSpPr>
          <a:xfrm>
            <a:off x="3131840" y="2875454"/>
            <a:ext cx="2787349" cy="2787480"/>
            <a:chOff x="4230514" y="2138607"/>
            <a:chExt cx="4721895" cy="4674769"/>
          </a:xfrm>
        </p:grpSpPr>
        <p:sp>
          <p:nvSpPr>
            <p:cNvPr id="15" name="Elipse 1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17" name="Grupo 28"/>
          <p:cNvGrpSpPr>
            <a:grpSpLocks noChangeAspect="1"/>
          </p:cNvGrpSpPr>
          <p:nvPr/>
        </p:nvGrpSpPr>
        <p:grpSpPr>
          <a:xfrm>
            <a:off x="6249146" y="2891471"/>
            <a:ext cx="2787350" cy="2787480"/>
            <a:chOff x="4230514" y="2138607"/>
            <a:chExt cx="4721895" cy="4674769"/>
          </a:xfrm>
        </p:grpSpPr>
        <p:sp>
          <p:nvSpPr>
            <p:cNvPr id="18" name="Elipse 17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852690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463788" y="3790726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14375" y="300037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pt-BR" b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Eclipses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rPr>
              <a:t>eclipse lunar total</a:t>
            </a:r>
          </a:p>
        </p:txBody>
      </p:sp>
      <p:pic>
        <p:nvPicPr>
          <p:cNvPr id="19459" name="Picture 2" descr="C:\Documents and Settings\andre silva\Meus documentos\CONCURSO_CDCC\apresentações\Imagens\Eclipses e marés\lunar total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071563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Documents and Settings\andre silva\Meus documentos\CONCURSO_CDCC\apresentações\Imagens\Eclipses e marés\lunar umbral parcial.JPG"/>
          <p:cNvPicPr>
            <a:picLocks noChangeAspect="1" noChangeArrowheads="1"/>
          </p:cNvPicPr>
          <p:nvPr/>
        </p:nvPicPr>
        <p:blipFill>
          <a:blip r:embed="rId2" cstate="print">
            <a:lum contrast="16000"/>
          </a:blip>
          <a:srcRect/>
          <a:stretch>
            <a:fillRect/>
          </a:stretch>
        </p:blipFill>
        <p:spPr bwMode="auto">
          <a:xfrm>
            <a:off x="598488" y="1223963"/>
            <a:ext cx="7358062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7875</TotalTime>
  <Words>279</Words>
  <Application>Microsoft Office PowerPoint</Application>
  <PresentationFormat>Apresentação na tela (4:3)</PresentationFormat>
  <Paragraphs>67</Paragraphs>
  <Slides>24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Blank Presentation</vt:lpstr>
      <vt:lpstr>Slide 1</vt:lpstr>
      <vt:lpstr>Eclipses do Sol</vt:lpstr>
      <vt:lpstr>eclipse solar total</vt:lpstr>
      <vt:lpstr>eclipse solar anular</vt:lpstr>
      <vt:lpstr>eclipse solar parcial</vt:lpstr>
      <vt:lpstr>Recordando... Eclipses do Sol</vt:lpstr>
      <vt:lpstr>Eclipses da Lua</vt:lpstr>
      <vt:lpstr>eclipse lunar total</vt:lpstr>
      <vt:lpstr>Slide 9</vt:lpstr>
      <vt:lpstr>Tipos de eclipses lunares</vt:lpstr>
      <vt:lpstr>O mecanismo dos eclipses</vt:lpstr>
      <vt:lpstr>Slide 12</vt:lpstr>
      <vt:lpstr>Slide 13</vt:lpstr>
      <vt:lpstr>Slide 14</vt:lpstr>
      <vt:lpstr>Slide 15</vt:lpstr>
      <vt:lpstr>Slide 16</vt:lpstr>
      <vt:lpstr>Mecanismo dos eclipses</vt:lpstr>
      <vt:lpstr>Slide 18</vt:lpstr>
      <vt:lpstr>Os próximos eclipses  visíveis no Brasil</vt:lpstr>
      <vt:lpstr>Slide 20</vt:lpstr>
      <vt:lpstr>Slide 21</vt:lpstr>
      <vt:lpstr>Slide 22</vt:lpstr>
      <vt:lpstr>Slide 23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446</cp:revision>
  <cp:lastPrinted>2000-05-01T12:23:36Z</cp:lastPrinted>
  <dcterms:created xsi:type="dcterms:W3CDTF">1995-06-17T23:31:02Z</dcterms:created>
  <dcterms:modified xsi:type="dcterms:W3CDTF">2014-03-13T21:32:00Z</dcterms:modified>
</cp:coreProperties>
</file>