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handoutMasterIdLst>
    <p:handoutMasterId r:id="rId73"/>
  </p:handoutMasterIdLst>
  <p:sldIdLst>
    <p:sldId id="256" r:id="rId2"/>
    <p:sldId id="257" r:id="rId3"/>
    <p:sldId id="297" r:id="rId4"/>
    <p:sldId id="294" r:id="rId5"/>
    <p:sldId id="298" r:id="rId6"/>
    <p:sldId id="295" r:id="rId7"/>
    <p:sldId id="296" r:id="rId8"/>
    <p:sldId id="259" r:id="rId9"/>
    <p:sldId id="300" r:id="rId10"/>
    <p:sldId id="260" r:id="rId11"/>
    <p:sldId id="299" r:id="rId12"/>
    <p:sldId id="291" r:id="rId13"/>
    <p:sldId id="292" r:id="rId14"/>
    <p:sldId id="261" r:id="rId15"/>
    <p:sldId id="301" r:id="rId16"/>
    <p:sldId id="302" r:id="rId17"/>
    <p:sldId id="303" r:id="rId18"/>
    <p:sldId id="361" r:id="rId19"/>
    <p:sldId id="305" r:id="rId20"/>
    <p:sldId id="306" r:id="rId21"/>
    <p:sldId id="307" r:id="rId22"/>
    <p:sldId id="308" r:id="rId23"/>
    <p:sldId id="309" r:id="rId24"/>
    <p:sldId id="310" r:id="rId25"/>
    <p:sldId id="311" r:id="rId26"/>
    <p:sldId id="312" r:id="rId27"/>
    <p:sldId id="313" r:id="rId28"/>
    <p:sldId id="315" r:id="rId29"/>
    <p:sldId id="316" r:id="rId30"/>
    <p:sldId id="318" r:id="rId31"/>
    <p:sldId id="319" r:id="rId32"/>
    <p:sldId id="320" r:id="rId33"/>
    <p:sldId id="321" r:id="rId34"/>
    <p:sldId id="322" r:id="rId35"/>
    <p:sldId id="323" r:id="rId36"/>
    <p:sldId id="324" r:id="rId37"/>
    <p:sldId id="325" r:id="rId38"/>
    <p:sldId id="326" r:id="rId39"/>
    <p:sldId id="327" r:id="rId40"/>
    <p:sldId id="328" r:id="rId41"/>
    <p:sldId id="329" r:id="rId42"/>
    <p:sldId id="330" r:id="rId43"/>
    <p:sldId id="331" r:id="rId44"/>
    <p:sldId id="332" r:id="rId45"/>
    <p:sldId id="333" r:id="rId46"/>
    <p:sldId id="334" r:id="rId47"/>
    <p:sldId id="335" r:id="rId48"/>
    <p:sldId id="336" r:id="rId49"/>
    <p:sldId id="337" r:id="rId50"/>
    <p:sldId id="339" r:id="rId51"/>
    <p:sldId id="340" r:id="rId52"/>
    <p:sldId id="341" r:id="rId53"/>
    <p:sldId id="342" r:id="rId54"/>
    <p:sldId id="343" r:id="rId55"/>
    <p:sldId id="344" r:id="rId56"/>
    <p:sldId id="345" r:id="rId57"/>
    <p:sldId id="346" r:id="rId58"/>
    <p:sldId id="347" r:id="rId59"/>
    <p:sldId id="348" r:id="rId60"/>
    <p:sldId id="349" r:id="rId61"/>
    <p:sldId id="350" r:id="rId62"/>
    <p:sldId id="351" r:id="rId63"/>
    <p:sldId id="353" r:id="rId64"/>
    <p:sldId id="354" r:id="rId65"/>
    <p:sldId id="355" r:id="rId66"/>
    <p:sldId id="356" r:id="rId67"/>
    <p:sldId id="357" r:id="rId68"/>
    <p:sldId id="358" r:id="rId69"/>
    <p:sldId id="359" r:id="rId70"/>
    <p:sldId id="360" r:id="rId71"/>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CC66"/>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01" autoAdjust="0"/>
    <p:restoredTop sz="65747" autoAdjust="0"/>
  </p:normalViewPr>
  <p:slideViewPr>
    <p:cSldViewPr showGuides="1">
      <p:cViewPr varScale="1">
        <p:scale>
          <a:sx n="71" d="100"/>
          <a:sy n="71" d="100"/>
        </p:scale>
        <p:origin x="-270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7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pt-BR"/>
          </a:p>
        </p:txBody>
      </p:sp>
      <p:sp>
        <p:nvSpPr>
          <p:cNvPr id="8704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pt-BR"/>
          </a:p>
        </p:txBody>
      </p:sp>
      <p:sp>
        <p:nvSpPr>
          <p:cNvPr id="8704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pt-BR"/>
          </a:p>
        </p:txBody>
      </p:sp>
      <p:sp>
        <p:nvSpPr>
          <p:cNvPr id="8704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B93CF00-D44E-4D21-B4BF-C5CAE3118065}" type="slidenum">
              <a:rPr lang="pt-BR"/>
              <a:pPr/>
              <a:t>‹nº›</a:t>
            </a:fld>
            <a:endParaRPr lang="pt-B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pt-BR"/>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pt-BR"/>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pt-BR"/>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BF1ECFA-651C-4956-91F4-34AA4C8D8713}" type="slidenum">
              <a:rPr lang="pt-BR"/>
              <a:pPr/>
              <a:t>‹nº›</a:t>
            </a:fld>
            <a:endParaRPr lang="pt-B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mailto:kepler@if.ufrgs.br"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0DC3B0-FC59-4B4A-B561-831B30BCA825}" type="slidenum">
              <a:rPr lang="pt-BR"/>
              <a:pPr/>
              <a:t>1</a:t>
            </a:fld>
            <a:endParaRPr lang="pt-B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7BB560-8E01-47D4-B819-39980F1DFFF4}" type="slidenum">
              <a:rPr lang="pt-BR"/>
              <a:pPr/>
              <a:t>10</a:t>
            </a:fld>
            <a:endParaRPr lang="pt-B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r>
              <a:rPr lang="pt-BR"/>
              <a:t>Galileu Galilei ( 15 Fevereiro 1564 a 8 Janeiro 1642) foi um importante cientista da Renascença e ele recebeu noticias sobre um famoso instrumento de origem holandesa que ampliava a imagem de objetos distantes e era composto por uma lente convergente e uma lente divergente devidamente dispostas entre si. De posse dessas informações ele fez um telescópio que aumentava 3 vezes seguido de um com 8 vezes e depois fez outro telescópio que aumentava 20 vezes  e, em Janeiro de 1610 fez outro telescópio bem melhor e que aumentava 30 vezes.</a:t>
            </a:r>
          </a:p>
          <a:p>
            <a:r>
              <a:rPr lang="pt-BR"/>
              <a:t>No pedestal está dois telescópios sendo que o inferior feito de couro e madeira pertence a Galileu, o telescópio superior é atribuído a Galileu e confeccionado em madeira e papel . Na elipse no seu centro está a objetiva quebrada do telescópio de Galileo que tem uma ampliação de 20 vezes quando combinada com a ocular que não é original e foi substituída no século XIX..</a:t>
            </a:r>
          </a:p>
          <a:p>
            <a:endParaRPr lang="pt-BR"/>
          </a:p>
          <a:p>
            <a:r>
              <a:rPr lang="pt-BR"/>
              <a:t>King, Henry C. The History of the Telescope, Dover Publications, Inc. New York , 1955. p.36</a:t>
            </a:r>
          </a:p>
          <a:p>
            <a:endParaRPr lang="pt-BR"/>
          </a:p>
          <a:p>
            <a:r>
              <a:rPr lang="pt-BR"/>
              <a:t>Créditos</a:t>
            </a:r>
          </a:p>
          <a:p>
            <a:r>
              <a:rPr lang="pt-BR"/>
              <a:t>Retrato de Galileu Galilei</a:t>
            </a:r>
          </a:p>
          <a:p>
            <a:r>
              <a:rPr lang="pt-BR"/>
              <a:t>http://portaldoprofessor.mec.gov.br:8080/recursos/16029/zip/bibkepler_arquivos/gtinto.gif</a:t>
            </a:r>
          </a:p>
          <a:p>
            <a:r>
              <a:rPr lang="pt-BR"/>
              <a:t>© </a:t>
            </a:r>
            <a:r>
              <a:rPr lang="pt-BR">
                <a:hlinkClick r:id="rId3"/>
              </a:rPr>
              <a:t>Kepler de Souza Oliveira Filho</a:t>
            </a:r>
            <a:endParaRPr lang="pt-BR"/>
          </a:p>
          <a:p>
            <a:endParaRPr lang="pt-BR"/>
          </a:p>
          <a:p>
            <a:r>
              <a:rPr lang="pt-BR"/>
              <a:t>Pedestal</a:t>
            </a:r>
          </a:p>
          <a:p>
            <a:r>
              <a:rPr lang="pt-BR"/>
              <a:t>http://www.marcdatabase.com/~lemur/lemur.com/gallery-of-antiquarian-technology/philosophical-instruments/galileo-singer/galileo-telescopes-150-434-830.jpg</a:t>
            </a:r>
          </a:p>
          <a:p>
            <a:endParaRPr lang="pt-BR"/>
          </a:p>
          <a:p>
            <a:r>
              <a:rPr lang="pt-BR"/>
              <a:t>Elipse</a:t>
            </a:r>
          </a:p>
          <a:p>
            <a:r>
              <a:rPr lang="pt-BR"/>
              <a:t>http://brunelleschi.imss.fi.it/telescopiogalileo/etel.asp?c=50420</a:t>
            </a:r>
          </a:p>
          <a:p>
            <a:r>
              <a:rPr lang="pt-BR"/>
              <a:t>2_2_5_800.jpg</a:t>
            </a:r>
          </a:p>
          <a:p>
            <a:r>
              <a:rPr lang="pt-BR"/>
              <a:t>GALILEO GALILEI, Objective lens, Padua, late 1609 Glass</a:t>
            </a:r>
          </a:p>
          <a:p>
            <a:r>
              <a:rPr lang="pt-BR"/>
              <a:t>Istituto e Museo di Storia della Scienza, inv. 2429</a:t>
            </a:r>
          </a:p>
          <a:p>
            <a:r>
              <a:rPr lang="pt-BR"/>
              <a:t>Em março de 1610 Galileu enviou a Cosimo II da Toscanea uma cópia do Sidereus Nuncius e o telescópio usado para as suas primeiras descobertas astronômicas. Desse instrumento somente restou a objetiva. A lente da ocular foi perdida e foi substituída no século XIX.</a:t>
            </a:r>
          </a:p>
          <a:p>
            <a:r>
              <a:rPr lang="pt-BR"/>
              <a:t>A objetiva quebrada ocorreu durante a vida de Galileu.</a:t>
            </a:r>
          </a:p>
          <a:p>
            <a:endParaRPr lang="pt-BR"/>
          </a:p>
          <a:p>
            <a:r>
              <a:rPr lang="pt-BR"/>
              <a:t>Lente Quebrada</a:t>
            </a:r>
          </a:p>
          <a:p>
            <a:r>
              <a:rPr lang="pt-BR"/>
              <a:t>http://galileo.rice.edu/images/things/GGtelbrokenlens1</a:t>
            </a:r>
          </a:p>
          <a:p>
            <a:r>
              <a:rPr lang="pt-BR"/>
              <a:t>http://galileo.rice.edu/sci/instruments/telescope.html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8A45DC-A45E-41E3-B986-99BE591D821E}" type="slidenum">
              <a:rPr lang="pt-BR"/>
              <a:pPr/>
              <a:t>11</a:t>
            </a:fld>
            <a:endParaRPr lang="pt-BR"/>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r>
              <a:rPr lang="pt-BR"/>
              <a:t>No texto do Sidereus Nuncius Galileu afirma que melhorou o funcionamento do telescópio com seus conhecimentos de óptica. Mas os caminhos do raios de luz através das lentes demonstra um conhecimento empírico de como o seu perspicillum funciona. A foto do instrumento cuja objetiva convergente tem uma distância focal de 980mm e uma abertura de 15 mm e uma ocular com uma lente divergente plano côncava permite um aumento de vinte vezes. O instrumento é confeccionado em couro e madeira. Alguns detalhes da objetiva podem ser apreciados e são de fácil montagem e desmontagem o que facilitou Galileu apresentar como o instrumento é constituído ao Príncipe de Cosimo II da Toscania.</a:t>
            </a:r>
          </a:p>
          <a:p>
            <a:endParaRPr lang="pt-BR"/>
          </a:p>
          <a:p>
            <a:endParaRPr lang="pt-BR"/>
          </a:p>
          <a:p>
            <a:r>
              <a:rPr lang="pt-BR"/>
              <a:t>Créditos</a:t>
            </a:r>
          </a:p>
          <a:p>
            <a:r>
              <a:rPr lang="pt-BR"/>
              <a:t>Esquema de como o Telescópio funciona</a:t>
            </a:r>
          </a:p>
          <a:p>
            <a:r>
              <a:rPr lang="pt-BR"/>
              <a:t>http://brunelleschi.imss.fi.it/telescopiogalileo/etel.asp?c=50419</a:t>
            </a:r>
          </a:p>
          <a:p>
            <a:r>
              <a:rPr lang="pt-BR"/>
              <a:t>2_2_4_800.jpg GALILEO GALILEI, Sidereus nuncius, Venice, 1610 Biblioteca Nazionale Centrale di Firenze, Pal. 1200/23 Facsimile</a:t>
            </a:r>
          </a:p>
          <a:p>
            <a:r>
              <a:rPr lang="pt-BR"/>
              <a:t>No texto do Sidereus Nuncius Galileu afirma que melhorou o funcionamento do telescópio com seus conhecimentos de óptica. Mas os caminhos do raios de luz através das lentes demonstra um conhecimento empírico de como o seu perspicillum funciona.</a:t>
            </a:r>
          </a:p>
          <a:p>
            <a:endParaRPr lang="pt-BR"/>
          </a:p>
          <a:p>
            <a:r>
              <a:rPr lang="pt-BR"/>
              <a:t>Imagem do Telescópio</a:t>
            </a:r>
          </a:p>
          <a:p>
            <a:r>
              <a:rPr lang="pt-BR"/>
              <a:t>http://brunelleschi.imss.fi.it/telescopiogalileo/etel.asp?c=50421</a:t>
            </a:r>
          </a:p>
          <a:p>
            <a:r>
              <a:rPr lang="pt-BR"/>
              <a:t>2_2_6_800.jpg GALILEO GALILEI, Telescope, Florence, c. 1610 Istituto e Museo di Storia della Scienza, inv. 2428</a:t>
            </a:r>
          </a:p>
          <a:p>
            <a:r>
              <a:rPr lang="pt-BR"/>
              <a:t>Imagem do seu telescópio feito de couro, madeira e vidro.</a:t>
            </a:r>
          </a:p>
          <a:p>
            <a:r>
              <a:rPr lang="pt-BR"/>
              <a:t>Esse instrumento foi enviado ao Príncipe Cosimo II da Toscania para compravar as observações registradas no livro Sidereus Nuncius e a ele prometu um instrumento ainda melhor e de fato o fez quando chegou a Corte da Toscania</a:t>
            </a:r>
          </a:p>
          <a:p>
            <a:endParaRPr lang="pt-BR"/>
          </a:p>
          <a:p>
            <a:r>
              <a:rPr lang="pt-BR"/>
              <a:t>Réplica em corte da Objetiva</a:t>
            </a:r>
          </a:p>
          <a:p>
            <a:r>
              <a:rPr lang="pt-BR"/>
              <a:t>http://brunelleschi.imss.fi.it/telescopiogalileo/etel.asp?c=50423</a:t>
            </a:r>
          </a:p>
          <a:p>
            <a:r>
              <a:rPr lang="pt-BR"/>
              <a:t>2_2_8a_800.jpg Exploded replica of Galileo's telescope Jim &amp; Rhoda Morris</a:t>
            </a:r>
          </a:p>
          <a:p>
            <a:r>
              <a:rPr lang="pt-BR"/>
              <a:t>O telescópio de Galileu era fácil de ser desmontado para mostrar a simplicidade de seus componentes. A réplica mostra como era disposta a objetiva e suas fixações.</a:t>
            </a:r>
          </a:p>
          <a:p>
            <a:endParaRPr lang="pt-BR"/>
          </a:p>
          <a:p>
            <a:r>
              <a:rPr lang="pt-BR"/>
              <a:t>Diversas fotos do aspecto da montagem da objetiva do perspicillum com aumento de 20 vezes</a:t>
            </a:r>
          </a:p>
          <a:p>
            <a:r>
              <a:rPr lang="pt-BR"/>
              <a:t>http://brunelleschi.imss.fi.it/telescopiogalileo/ezoom.asp?c=50332</a:t>
            </a:r>
          </a:p>
          <a:p>
            <a:r>
              <a:rPr lang="pt-BR"/>
              <a:t>P0_4_800.jpgG. Galilei, Presentation telescope, c. 1610 (IMSS, inv. 2428)</a:t>
            </a:r>
          </a:p>
          <a:p>
            <a:r>
              <a:rPr lang="pt-BR"/>
              <a:t>http://brunelleschi.imss.fi.it/telescopiogalileo/ezoom.asp?c=50355</a:t>
            </a:r>
          </a:p>
          <a:p>
            <a:r>
              <a:rPr lang="pt-BR"/>
              <a:t>P2_8_B_800.jpg G. Galilei, Open objective of leather telescope, c. 1610 (IMSS, inv. 2428)</a:t>
            </a:r>
          </a:p>
          <a:p>
            <a:r>
              <a:rPr lang="pt-BR"/>
              <a:t>http://brunelleschi.imss.fi.it/telescopiogalileo/ezoom.asp?c=50354</a:t>
            </a:r>
          </a:p>
          <a:p>
            <a:r>
              <a:rPr lang="pt-BR"/>
              <a:t>P2_8_A_800.jpg</a:t>
            </a:r>
          </a:p>
          <a:p>
            <a:r>
              <a:rPr lang="pt-BR"/>
              <a:t>G. Galilei, Open objective of leather telescope, c. 1610 (IMSS, inv. 2428)</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9A8213-3B42-416F-AE0C-2594E564E881}" type="slidenum">
              <a:rPr lang="pt-BR"/>
              <a:pPr/>
              <a:t>12</a:t>
            </a:fld>
            <a:endParaRPr lang="pt-BR"/>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pt-BR"/>
              <a:t>O livro “Mensageiro das Estrelas” de Galileu Galilei foi o primeiro tratado científico publicado por ele baseado em suas observações através de um telescópio. Esse tratado contém resultados das observações da Lua, de estrelas, das luas de Júpiter.</a:t>
            </a:r>
          </a:p>
          <a:p>
            <a:endParaRPr lang="pt-BR"/>
          </a:p>
          <a:p>
            <a:r>
              <a:rPr lang="pt-BR"/>
              <a:t>Crédito</a:t>
            </a:r>
          </a:p>
          <a:p>
            <a:r>
              <a:rPr lang="pt-BR"/>
              <a:t>Sidereus Nuncius</a:t>
            </a:r>
          </a:p>
          <a:p>
            <a:r>
              <a:rPr lang="pt-BR"/>
              <a:t>http://commons.wikimedia.org/wiki/File:Sidereus_Nuncius_1610.Galileo.jpg</a:t>
            </a:r>
          </a:p>
          <a:p>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737E78-332D-4E2F-8B2E-A36B0C5417B2}" type="slidenum">
              <a:rPr lang="pt-BR"/>
              <a:pPr/>
              <a:t>13</a:t>
            </a:fld>
            <a:endParaRPr lang="pt-BR"/>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r>
              <a:rPr lang="pt-BR"/>
              <a:t>O Surgimento da Palavra Telescópio</a:t>
            </a:r>
          </a:p>
          <a:p>
            <a:r>
              <a:rPr lang="pt-BR"/>
              <a:t>Em 14 de Abril de 1611, Galileu é convidado para um Banquete em honra ao Príncipe Frederico Cesi, fundador e presidente da Academia do Liceu. Os convidados chegaram logo antes do pôr do Sol  e olharam através do perspicillium de Galileu através de um vão. Após o jantar os presentes observaram Júpiter e seus corpos companheiros . Mais tarde Galileu desmonta o perpicillium para que os convidados vejam as duas lentes que compõem o instrumento. Provavelmente nesse banquete tenha sido sugerida a palavra telescópio se não inventada por Johann Demisiani da Cefalônia (uma ilha na Grécia), um poeta ao invés de um cientista que estava presente no jantar.</a:t>
            </a:r>
          </a:p>
          <a:p>
            <a:r>
              <a:rPr lang="pt-BR"/>
              <a:t>O termo telescópio por escrito aparece pela primeira vez na obra Lunar Phenomena de Julius Caesar Lagalla em 1612 na qual ele atribui a introdução da palavra por Demisiani.</a:t>
            </a:r>
          </a:p>
          <a:p>
            <a:endParaRPr lang="pt-BR"/>
          </a:p>
          <a:p>
            <a:r>
              <a:rPr lang="pt-BR"/>
              <a:t>Referência</a:t>
            </a:r>
          </a:p>
          <a:p>
            <a:r>
              <a:rPr lang="pt-BR"/>
              <a:t>King, Henry C. The History of the Telescope, Dover Publishing Inc., New York, 1955. p.38</a:t>
            </a:r>
          </a:p>
          <a:p>
            <a:endParaRPr 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4C4972-90E1-402D-B885-4A117163B922}" type="slidenum">
              <a:rPr lang="pt-BR"/>
              <a:pPr/>
              <a:t>14</a:t>
            </a:fld>
            <a:endParaRPr lang="pt-BR"/>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r>
              <a:rPr lang="pt-BR"/>
              <a:t>O Funcionamento do Telescópio.</a:t>
            </a:r>
          </a:p>
          <a:p>
            <a:r>
              <a:rPr lang="pt-BR"/>
              <a:t>Proposta de Galileu Galileu: </a:t>
            </a:r>
          </a:p>
          <a:p>
            <a:r>
              <a:rPr lang="pt-BR"/>
              <a:t>No texto do Sidereus Nuncius Galileu afirma que melhorou o funcionamento do telescópio com seus conhecimentos de óptica. Mas os caminhos do raios de luz através das lentes ele demonstra um conhecimento empírico de como o seu perspicillum funciona.</a:t>
            </a:r>
          </a:p>
          <a:p>
            <a:endParaRPr lang="pt-BR"/>
          </a:p>
          <a:p>
            <a:r>
              <a:rPr lang="pt-BR"/>
              <a:t>O Funcionamento do Olho</a:t>
            </a:r>
          </a:p>
          <a:p>
            <a:r>
              <a:rPr lang="pt-BR"/>
              <a:t>Num esquema simplificado do olho, nós temos duas lentes que são a córnea e o o cristalino. A luz passa por eles e forma no fundo do olho, a retina a imagem dos objetos. No caso de objetos distantes como uma estrela, nós podemos considerar que os raios de luz que entram no nosso olho são paralelos entre si e são focalizados sobre a retina. Essa é uma propriedade das lentes convergentes, raios que chegam paralelos são focalizados sobre o plano de focalização da lente, esse plano contém o ponto focal da lente convergente.</a:t>
            </a:r>
          </a:p>
          <a:p>
            <a:endParaRPr lang="pt-BR"/>
          </a:p>
          <a:p>
            <a:r>
              <a:rPr lang="pt-BR"/>
              <a:t>O Funcionamento do Telescópio.</a:t>
            </a:r>
          </a:p>
          <a:p>
            <a:r>
              <a:rPr lang="pt-BR"/>
              <a:t>Para objetos distantes, o telescópio tem que formar  raios paralelos na sua saída só que com uma inclinação maior que a observada a vista desarmada. A combinação adequada de uma lente convergente com uma lente divergente produz tal efeito. O instrumento produz um feixe de raios paralelos de saída com uma inclinação maior que o feixe paralelo que entra pela objetiva. Com o olho colocado logo após a lente divergente, nós temos a impressão visual que o objeto a vista desarmada está com uma ampliação maior.</a:t>
            </a:r>
          </a:p>
          <a:p>
            <a:endParaRPr lang="pt-BR"/>
          </a:p>
          <a:p>
            <a:r>
              <a:rPr lang="pt-BR"/>
              <a:t>Créditos</a:t>
            </a:r>
          </a:p>
          <a:p>
            <a:r>
              <a:rPr lang="pt-BR"/>
              <a:t>A Explicação de Galileu</a:t>
            </a:r>
          </a:p>
          <a:p>
            <a:r>
              <a:rPr lang="pt-BR"/>
              <a:t>http://brunelleschi.imss.fi.it/telescopiogalileo/etel.asp?c=50419</a:t>
            </a:r>
          </a:p>
          <a:p>
            <a:r>
              <a:rPr lang="pt-BR"/>
              <a:t>2_2_4_800.jpg GALILEO GALILEI, Sidereus nuncius, Venice, 1610 Biblioteca Nazionale Centrale di Firenze, Pal. 1200/23 Facsimile</a:t>
            </a:r>
          </a:p>
          <a:p>
            <a:r>
              <a:rPr lang="pt-BR"/>
              <a:t>No texto do Sidereus Nuncius Galileu afirma que melhorou o funcionamento do telescópio com seus conhecimentos de óptica. Mas os caminhos do raios de luz através das lentes demonstra um conhecimento empírico de como o seu perspicillum funciona.</a:t>
            </a:r>
          </a:p>
          <a:p>
            <a:endParaRPr lang="pt-BR"/>
          </a:p>
          <a:p>
            <a:endParaRPr lang="pt-BR"/>
          </a:p>
          <a:p>
            <a:r>
              <a:rPr lang="pt-BR"/>
              <a:t>O funcionamento do Olho</a:t>
            </a:r>
          </a:p>
          <a:p>
            <a:r>
              <a:rPr lang="pt-BR"/>
              <a:t>eye-schema.gif</a:t>
            </a:r>
          </a:p>
          <a:p>
            <a:r>
              <a:rPr lang="pt-BR"/>
              <a:t>Crédito da imagem adaptada foi perdido.</a:t>
            </a:r>
          </a:p>
          <a:p>
            <a:endParaRPr lang="pt-BR"/>
          </a:p>
          <a:p>
            <a:r>
              <a:rPr lang="pt-BR"/>
              <a:t>Raios de Luz através do telescópio</a:t>
            </a:r>
          </a:p>
          <a:p>
            <a:r>
              <a:rPr lang="pt-BR"/>
              <a:t>http://en.wikipedia.org/wiki/File:Lens2a.png</a:t>
            </a:r>
          </a:p>
          <a:p>
            <a:r>
              <a:rPr lang="pt-BR"/>
              <a:t>Adaptação do autor para compor o telescópio do anos de 1608 a 1611</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pt-BR" smtClean="0"/>
              <a:t>http://upload.wikimedia.org/wikipedia/commons/2/26/Kepschem.png</a:t>
            </a:r>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AE4249-BA1F-4884-9A53-882033D876E6}" type="slidenum">
              <a:rPr lang="pt-BR" smtClean="0"/>
              <a:pPr/>
              <a:t>15</a:t>
            </a:fld>
            <a:endParaRPr lang="pt-B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pt-BR" smtClean="0"/>
              <a:t>http://camille.ollivier.free.fr/Helio-geo-centrisme/Images/William_Herschel.jpg</a:t>
            </a:r>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B931798-2749-4380-B0E6-1D82B443DF6E}" type="slidenum">
              <a:rPr lang="pt-BR" smtClean="0"/>
              <a:pPr/>
              <a:t>17</a:t>
            </a:fld>
            <a:endParaRPr lang="pt-B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r>
              <a:rPr lang="pt-BR" smtClean="0"/>
              <a:t>http://astro.uchicago.edu/yerkes/</a:t>
            </a:r>
          </a:p>
          <a:p>
            <a:endParaRPr lang="pt-BR" smtClean="0"/>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0CF51E4-FF6D-47E2-A154-598FD1D66368}" type="slidenum">
              <a:rPr lang="pt-BR" smtClean="0"/>
              <a:pPr/>
              <a:t>22</a:t>
            </a:fld>
            <a:endParaRPr lang="pt-B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pt-BR" smtClean="0"/>
              <a:t>http://astro.uchicago.edu/yerkes/</a:t>
            </a:r>
          </a:p>
        </p:txBody>
      </p:sp>
      <p:sp>
        <p:nvSpPr>
          <p:cNvPr id="77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A99119-FEDA-4082-9748-C408B6C89A4B}" type="slidenum">
              <a:rPr lang="pt-BR" smtClean="0"/>
              <a:pPr/>
              <a:t>23</a:t>
            </a:fld>
            <a:endParaRPr lang="pt-B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pt-BR" smtClean="0"/>
              <a:t>http://lunap.obs-besancon.fr/lunap/Niveau1/Instruments/Images/Yerkes%20refractor.jpeg</a:t>
            </a:r>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9BF9D42-33C2-49BD-B714-2CE442CD2C47}" type="slidenum">
              <a:rPr lang="pt-BR" smtClean="0"/>
              <a:pPr/>
              <a:t>24</a:t>
            </a:fld>
            <a:endParaRPr lang="pt-B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3CF2FB-B0C2-460C-88FC-A2A05C360211}" type="slidenum">
              <a:rPr lang="pt-BR"/>
              <a:pPr/>
              <a:t>2</a:t>
            </a:fld>
            <a:endParaRPr lang="pt-B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pt-BR"/>
              <a:t>Um instrumento simples.</a:t>
            </a:r>
          </a:p>
          <a:p>
            <a:r>
              <a:rPr lang="pt-BR"/>
              <a:t>O telescópio recebeu vários nomes: perspicillum (Galileu), instrumentum (Kepler), ou comumente referido como spyglass algo como óculos espião ou vidro espião. A sua funcionalidade era obtida graças ao uso de duas lentes sendo uma convergente e a outra divergente.</a:t>
            </a:r>
          </a:p>
          <a:p>
            <a:r>
              <a:rPr lang="pt-BR"/>
              <a:t>Na obra Magia Naturalis e na sua edição de 1589, o autor Giambattistta Della Porta comenta num período uma descrição muito confusa a respeito do uso de um vidro convexo e de um vidro côncavo. O texto não deixa claro o que se poderia obter desses dois tipos de vidros. Nessa época o princípio de funcionamento desses vidros, ou melhor dizendo lentes não era claro. Repousava sobre essas lentes um mistério de como explicar os resultados observados através delas. Nessa ocasião o uso de óculos para corrigir problemas visuais tinha uma aplicação empírica de como resolver os problemas visuais.</a:t>
            </a:r>
          </a:p>
          <a:p>
            <a:r>
              <a:rPr lang="pt-BR"/>
              <a:t>Créditos:</a:t>
            </a:r>
          </a:p>
          <a:p>
            <a:r>
              <a:rPr lang="pt-BR"/>
              <a:t>King, Henry C. The History of the Telescope, Dover Publications, Inc. New York , 1955. p.30 </a:t>
            </a:r>
          </a:p>
          <a:p>
            <a:r>
              <a:rPr lang="pt-BR"/>
              <a:t>http://en.wikipedia.org/wiki/Lens_(optics)</a:t>
            </a:r>
          </a:p>
          <a:p>
            <a:r>
              <a:rPr lang="pt-BR"/>
              <a:t>http://upload.wikimedia.org/wikipedia/commons/thumb/8/82/Large_convex_lens.jpg/250px-Large_convex_lens.jpg</a:t>
            </a:r>
          </a:p>
          <a:p>
            <a:r>
              <a:rPr lang="pt-BR"/>
              <a:t>http://upload.wikimedia.org/wikipedia/commons/thumb/3/32/Concave_lens.jpg/250px-Concave_lens.jpg</a:t>
            </a:r>
          </a:p>
          <a:p>
            <a:endParaRPr lang="pt-B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r>
              <a:rPr lang="pt-BR" smtClean="0"/>
              <a:t>http://www.ebrisa.com/portalc/media/media-S/images/00040218.jpg</a:t>
            </a:r>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5F86A0F-CAD6-4DE0-B2F8-0A2AEE66D859}" type="slidenum">
              <a:rPr lang="pt-BR" smtClean="0"/>
              <a:pPr/>
              <a:t>25</a:t>
            </a:fld>
            <a:endParaRPr lang="pt-B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r>
              <a:rPr lang="pt-BR" smtClean="0"/>
              <a:t>http://upload.wikimedia.org/wikipedia/commons/c/c6/Observatorio_la_silla_ntt.JPG</a:t>
            </a:r>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5F797FF-F479-4594-8121-40B6B42E042E}" type="slidenum">
              <a:rPr lang="pt-BR" smtClean="0"/>
              <a:pPr/>
              <a:t>30</a:t>
            </a:fld>
            <a:endParaRPr lang="pt-B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r>
              <a:rPr lang="pt-BR" smtClean="0"/>
              <a:t>http://en.wikipedia.org/wiki/Adaptive_optics</a:t>
            </a:r>
          </a:p>
        </p:txBody>
      </p:sp>
      <p:sp>
        <p:nvSpPr>
          <p:cNvPr id="81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2F0BB3E-F12F-47E4-B39C-F9AEE0B05E70}" type="slidenum">
              <a:rPr lang="pt-BR" smtClean="0"/>
              <a:pPr/>
              <a:t>36</a:t>
            </a:fld>
            <a:endParaRPr lang="pt-B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r>
              <a:rPr lang="pt-BR" smtClean="0"/>
              <a:t>http://www.lna.br/soar/soar.html</a:t>
            </a:r>
          </a:p>
        </p:txBody>
      </p:sp>
      <p:sp>
        <p:nvSpPr>
          <p:cNvPr id="82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03B8A0B-1C6F-4B83-B795-4ECB417009E4}" type="slidenum">
              <a:rPr lang="pt-BR" smtClean="0"/>
              <a:pPr/>
              <a:t>39</a:t>
            </a:fld>
            <a:endParaRPr lang="pt-B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r>
              <a:rPr lang="pt-BR" smtClean="0"/>
              <a:t>http://en.wikipedia.org/wiki/Gran_Telescopio_Canarias</a:t>
            </a:r>
          </a:p>
        </p:txBody>
      </p:sp>
      <p:sp>
        <p:nvSpPr>
          <p:cNvPr id="83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07DEDF-CC0F-480F-94E7-024F65E26C84}" type="slidenum">
              <a:rPr lang="pt-BR" smtClean="0"/>
              <a:pPr/>
              <a:t>47</a:t>
            </a:fld>
            <a:endParaRPr lang="pt-B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r>
              <a:rPr lang="pt-BR" smtClean="0"/>
              <a:t>http://www.auger.org/images/Auger_cosmic_ray_shower.jpg</a:t>
            </a:r>
          </a:p>
        </p:txBody>
      </p:sp>
      <p:sp>
        <p:nvSpPr>
          <p:cNvPr id="84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A725DA-B5FF-4561-BE1F-6E95F00D0259}" type="slidenum">
              <a:rPr lang="pt-BR" smtClean="0"/>
              <a:pPr/>
              <a:t>56</a:t>
            </a:fld>
            <a:endParaRPr lang="pt-B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r>
              <a:rPr lang="pt-BR" smtClean="0"/>
              <a:t>http://en.wikipedia.org/wiki/File:Spitzer-_Telescopio.jpg</a:t>
            </a:r>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C0B39BC-8732-485E-9EC8-861A3E819485}" type="slidenum">
              <a:rPr lang="pt-BR" smtClean="0"/>
              <a:pPr/>
              <a:t>59</a:t>
            </a:fld>
            <a:endParaRPr lang="pt-B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r>
              <a:rPr lang="pt-BR" smtClean="0"/>
              <a:t>http://xmm.esac.esa.int/external/xmm_user_support/documentation/technical/Spacecraft/xmm_art2.jpg</a:t>
            </a:r>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3A5E6F8-7187-4150-8DFC-D0C81107B33A}" type="slidenum">
              <a:rPr lang="pt-BR" smtClean="0"/>
              <a:pPr/>
              <a:t>60</a:t>
            </a:fld>
            <a:endParaRPr lang="pt-B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r>
              <a:rPr lang="pt-BR" smtClean="0"/>
              <a:t>http://www.apolo11.com/imagens/etc/telescopio_james_webb_concepcao_artistica.jpg</a:t>
            </a:r>
          </a:p>
          <a:p>
            <a:r>
              <a:rPr lang="pt-BR" smtClean="0"/>
              <a:t>http://www.apolo11.com/display.php?imagem=http://www.nasa.gov/centers/goddard/images/content/184903main_mirror7_HI.jpg</a:t>
            </a:r>
          </a:p>
          <a:p>
            <a:r>
              <a:rPr lang="pt-BR" smtClean="0"/>
              <a:t>http://www.jwst.nasa.gov/images/people.jpg</a:t>
            </a:r>
          </a:p>
        </p:txBody>
      </p:sp>
      <p:sp>
        <p:nvSpPr>
          <p:cNvPr id="88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7F44207-69FE-4F31-8435-1CBDA413891A}" type="slidenum">
              <a:rPr lang="pt-BR" smtClean="0"/>
              <a:pPr/>
              <a:t>63</a:t>
            </a:fld>
            <a:endParaRPr lang="pt-B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r>
              <a:rPr lang="pt-BR" smtClean="0"/>
              <a:t>http://www.jwst.nasa.gov/images/people.jpg</a:t>
            </a:r>
          </a:p>
        </p:txBody>
      </p:sp>
      <p:sp>
        <p:nvSpPr>
          <p:cNvPr id="890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09E9FFB-18D4-4C06-B25C-021728C99614}" type="slidenum">
              <a:rPr lang="pt-BR" smtClean="0"/>
              <a:pPr/>
              <a:t>64</a:t>
            </a:fld>
            <a:endParaRPr lang="pt-B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42C83D-AE71-4158-A394-3AEC4A0274E2}" type="slidenum">
              <a:rPr lang="pt-BR"/>
              <a:pPr/>
              <a:t>3</a:t>
            </a:fld>
            <a:endParaRPr lang="pt-B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r>
              <a:rPr lang="pt-BR"/>
              <a:t>Para termos um telescópio nos precisamos de lentes e as lentes são feitas de vidro. Em termos históricos os registros arqueológicos indicam a região do Egito, Síria e Mesopotâmia como locais onde o vidro foi encontrado. Uma quantidade maior está registrada no Egito. A data corresponde a achados a partir do ano de 3500AC. A técnica de fabricação difundiu-se e os mercadores fenícios tornaram-se bom fabricantes do vidro. Conta uma história que uma embarcação fenícia ao aportar na costa, preparou a refeição na areia e devido a fogueira do cozimento misturada com areia formou um líquido viscoso que depois solidificou-se. Apesar de várias fontes para o surgimento do vidro, o fato é que ele se disseminou e propagou-se para os mercadores bizantinos do Império Romano do Oriente e com as novas rotas de comércio com os mercadores venezianos, os métodos de produção desse material vítreo transferiram-se para a Itália.</a:t>
            </a:r>
          </a:p>
          <a:p>
            <a:endParaRPr lang="pt-BR"/>
          </a:p>
          <a:p>
            <a:r>
              <a:rPr lang="pt-BR"/>
              <a:t>Créditos</a:t>
            </a:r>
          </a:p>
          <a:p>
            <a:r>
              <a:rPr lang="pt-BR"/>
              <a:t>Mapa do império bizantino</a:t>
            </a:r>
          </a:p>
          <a:p>
            <a:r>
              <a:rPr lang="pt-BR"/>
              <a:t>http://en.wikipedia.org/wiki/Glass</a:t>
            </a:r>
          </a:p>
          <a:p>
            <a:r>
              <a:rPr lang="pt-BR"/>
              <a:t>http://en.wikipedia.org/wiki/Byzantine_Empire</a:t>
            </a:r>
          </a:p>
          <a:p>
            <a:r>
              <a:rPr lang="pt-BR"/>
              <a:t>http://upload.wikimedia.org/wikipedia/commons/thumb/d/d9/LocationByzantineEmpire_550.png/250px-LocationByzantineEmpire_550.png</a:t>
            </a:r>
          </a:p>
          <a:p>
            <a:r>
              <a:rPr lang="pt-BR"/>
              <a:t>Mapa do Egito</a:t>
            </a:r>
          </a:p>
          <a:p>
            <a:r>
              <a:rPr lang="pt-BR"/>
              <a:t>http://en.wikipedia.org/wiki/Ancient_Egypt</a:t>
            </a:r>
          </a:p>
          <a:p>
            <a:r>
              <a:rPr lang="pt-BR"/>
              <a:t>http://upload.wikimedia.org/wikipedia/commons/thumb/b/b8/Ancient_Egypt_map.svg/200px-Ancient_Egypt_map.svg.png</a:t>
            </a:r>
          </a:p>
          <a:p>
            <a:r>
              <a:rPr lang="pt-BR"/>
              <a:t>http://www.ancienttouch.com/28_small.jpg</a:t>
            </a:r>
          </a:p>
          <a:p>
            <a:r>
              <a:rPr lang="pt-BR"/>
              <a:t>Tigela de vidro romana, II ou começo do III século depois de Cristo, espessura da parede em torno de 1 mm de forma aredondada e razoavelmente produnda com a borda cortada e polida, pequena base e um pequeno aspecto de iridiscência, utensílio intacto. Altura 6,3 cm e diâmetro do anel de 7,3 cm. </a:t>
            </a:r>
          </a:p>
          <a:p>
            <a:endParaRPr lang="pt-B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r>
              <a:rPr lang="pt-BR" smtClean="0"/>
              <a:t>http://www.gmto.org/images/GMT-3.jpg</a:t>
            </a:r>
          </a:p>
        </p:txBody>
      </p:sp>
      <p:sp>
        <p:nvSpPr>
          <p:cNvPr id="90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849324-901E-4D74-BF82-6AE5ED0117D1}" type="slidenum">
              <a:rPr lang="pt-BR" smtClean="0"/>
              <a:pPr/>
              <a:t>66</a:t>
            </a:fld>
            <a:endParaRPr lang="pt-B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r>
              <a:rPr lang="pt-BR" smtClean="0"/>
              <a:t>http://en.wikipedia.org/wiki/File:The_E-ELT.jpg</a:t>
            </a:r>
          </a:p>
        </p:txBody>
      </p:sp>
      <p:sp>
        <p:nvSpPr>
          <p:cNvPr id="91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81C55C2-8C20-4044-8C1C-D8B154BA1235}" type="slidenum">
              <a:rPr lang="pt-BR" smtClean="0"/>
              <a:pPr/>
              <a:t>70</a:t>
            </a:fld>
            <a:endParaRPr lang="pt-B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1B0E36-4234-4921-BA64-47F325F2D306}" type="slidenum">
              <a:rPr lang="pt-BR"/>
              <a:pPr/>
              <a:t>4</a:t>
            </a:fld>
            <a:endParaRPr lang="pt-BR"/>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r>
              <a:rPr lang="pt-BR"/>
              <a:t>Na cidade de Pisa, em 1280, um frade num monastério fabrica os primeiros vidros transparentes os assim chamados cristais e desse modo podendo fazer placas, blocos, vidros côncavos e vidros convexos. Com uma boa transparência. Um empirismo no uso desses vidros especiais, eles se demonstram úteis para a correção de problemas visuais e atribui-se ao italiano Salvino D’Amato a invenção dos óculos. Apesar de não se conhecer a fundo como esses vidros esféricos funcionam, seu uso torna-se cada vez mais usual. Isso nós podemos perceber num retrato de Hugh de Provença em que Hugh está usando óculos durante uma leitura ou escrita num retrato feito por Tomaso da Modena. Para as pessoas com problemas visuais essas lente são uma solução a suas limitações visuais. </a:t>
            </a:r>
          </a:p>
          <a:p>
            <a:endParaRPr lang="pt-BR"/>
          </a:p>
          <a:p>
            <a:endParaRPr lang="pt-BR"/>
          </a:p>
          <a:p>
            <a:r>
              <a:rPr lang="pt-BR"/>
              <a:t>Crédito da Imagem</a:t>
            </a:r>
          </a:p>
          <a:p>
            <a:r>
              <a:rPr lang="pt-BR"/>
              <a:t>http://en.wikipedia.org/wiki/Glasses</a:t>
            </a:r>
          </a:p>
          <a:p>
            <a:r>
              <a:rPr lang="pt-BR"/>
              <a:t>http://en.wikipedia.org/wiki/File:Hugh_specs.jpg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F7DB64-D939-4F56-954E-85DC046F32A1}" type="slidenum">
              <a:rPr lang="pt-BR"/>
              <a:pPr/>
              <a:t>5</a:t>
            </a:fld>
            <a:endParaRPr lang="pt-BR"/>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r>
              <a:rPr lang="en-US"/>
              <a:t>Em 1540, na obra “De la pirotechnia” </a:t>
            </a:r>
            <a:r>
              <a:rPr lang="pt-BR"/>
              <a:t>Biringuccio adquire uma vasta experiência em metalurgia e publica o primeiro livro sobre esse assunto. No livro há uma seção sobre a construção de espelhos  planos e côncavos, a despeito de as propriedades ópticas serem julgadas incompreensíveis ou miraculosas.</a:t>
            </a:r>
          </a:p>
          <a:p>
            <a:r>
              <a:rPr lang="pt-BR"/>
              <a:t>O conhecimento do manuseio e fundição para a preparação do vidro não fica limitado a Itália e a técnica desloca-se para a Alemanha e a Holanda.</a:t>
            </a:r>
          </a:p>
          <a:p>
            <a:endParaRPr lang="en-US"/>
          </a:p>
          <a:p>
            <a:endParaRPr lang="en-US"/>
          </a:p>
          <a:p>
            <a:r>
              <a:rPr lang="pt-BR"/>
              <a:t>Créditos</a:t>
            </a:r>
          </a:p>
          <a:p>
            <a:r>
              <a:rPr lang="pt-BR"/>
              <a:t>http://brunelleschi.imss.fi.it/telescopiogalileo/etel.asp?c=50408 </a:t>
            </a:r>
          </a:p>
          <a:p>
            <a:r>
              <a:rPr lang="pt-BR"/>
              <a:t>VANNOCCIO BIRINGUCCIO, De la pirotechnia ..., Venice, 1540</a:t>
            </a:r>
          </a:p>
          <a:p>
            <a:r>
              <a:rPr lang="pt-BR"/>
              <a:t>Istituto e Museo di Storia della Scienza, Library, GEO 167</a:t>
            </a:r>
          </a:p>
          <a:p>
            <a:r>
              <a:rPr lang="pt-BR"/>
              <a:t>Biringuccio adquire uma vasta experiência em metalurgia e publica o primeiro livro sobre esse assunto. No livro há uma seção sobre a construção de espelhos  planos e côncavos, a despeito de as propriedades ópticas serem julgadas incompreensíveis ou miraculosas.</a:t>
            </a:r>
          </a:p>
          <a:p>
            <a:endParaRPr lang="pt-BR"/>
          </a:p>
          <a:p>
            <a:r>
              <a:rPr lang="pt-BR"/>
              <a:t>http://www.webbusca.com.br/atlas/mapas/europa.jpg</a:t>
            </a:r>
          </a:p>
          <a:p>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815BDC-7E44-43A1-B74A-179A10F51A3B}" type="slidenum">
              <a:rPr lang="pt-BR"/>
              <a:pPr/>
              <a:t>6</a:t>
            </a:fld>
            <a:endParaRPr lang="pt-BR"/>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r>
              <a:rPr lang="pt-BR"/>
              <a:t>A Hans Lipperhey atribui-se a invenção do telescópio conforme o seu pedido de patente em 25 de Setembro de 1608, um instrumento que amplia a imagem de objetos distantes e produzido por esse artífice de óculos da cidade de Middelburg, quando ele solicitou aos Estados Gerais da Holanda para ter direitos exclusivos na produção desse instrumento por trinta anos e direito a uma pensão do Estado. </a:t>
            </a:r>
          </a:p>
          <a:p>
            <a:r>
              <a:rPr lang="pt-BR"/>
              <a:t>Conta a história que crianças brincado na sua oficina tenham relatado ver uma torre ampliada após combinarem duas lentes, ou ainda que um aprendiz tenha descrito tal circunstância de ampliar objetos distantes ou que ainda ele a tenha copiado de outro fabricante de lentes.</a:t>
            </a:r>
          </a:p>
          <a:p>
            <a:r>
              <a:rPr lang="pt-BR"/>
              <a:t>A patente não foi concedida ao que parece pois outros artífices reivindicaram a confecção de instrumentos com o mesmo desempenho que o de Lipperhey.</a:t>
            </a:r>
          </a:p>
          <a:p>
            <a:r>
              <a:rPr lang="pt-BR"/>
              <a:t>Na ocasião o instrumento tinha objetivos militares tanto que Lipperhey fez uma demonstração ao Príncipe de Nassau </a:t>
            </a:r>
          </a:p>
          <a:p>
            <a:endParaRPr lang="pt-BR"/>
          </a:p>
          <a:p>
            <a:endParaRPr lang="pt-BR"/>
          </a:p>
          <a:p>
            <a:r>
              <a:rPr lang="pt-BR"/>
              <a:t>Creditos</a:t>
            </a:r>
          </a:p>
          <a:p>
            <a:r>
              <a:rPr lang="pt-BR"/>
              <a:t>Imagem de Hans lipperhey</a:t>
            </a:r>
          </a:p>
          <a:p>
            <a:r>
              <a:rPr lang="pt-BR"/>
              <a:t>http://brunelleschi.imss.fi.it/telescopiogalileo/etel.asp?c=50413</a:t>
            </a:r>
          </a:p>
          <a:p>
            <a:r>
              <a:rPr lang="pt-BR"/>
              <a:t>PIERRE BOREL, De vero telescopii inventore ..., The Hague, 1655</a:t>
            </a:r>
          </a:p>
          <a:p>
            <a:r>
              <a:rPr lang="pt-BR"/>
              <a:t>Biblioteca Nazionale Centrale di Firenze, Magl. 15.3.206</a:t>
            </a:r>
          </a:p>
          <a:p>
            <a:endParaRPr lang="pt-BR"/>
          </a:p>
          <a:p>
            <a:r>
              <a:rPr lang="pt-BR"/>
              <a:t>Minuta do Pedido de patene</a:t>
            </a:r>
          </a:p>
          <a:p>
            <a:r>
              <a:rPr lang="pt-BR"/>
              <a:t>http://galileo.rice.edu/images/things/lipperhey_patent_app.gif</a:t>
            </a:r>
          </a:p>
          <a:p>
            <a:r>
              <a:rPr lang="en-US"/>
              <a:t>http://brunelleschi.imss.fi.it/telescopiogalileo/etel.asp?c=50010</a:t>
            </a:r>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D8F7AA-6E67-428C-B0DF-72F28C36E355}" type="slidenum">
              <a:rPr lang="pt-BR"/>
              <a:pPr/>
              <a:t>7</a:t>
            </a:fld>
            <a:endParaRPr lang="pt-BR"/>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r>
              <a:rPr lang="pt-BR"/>
              <a:t>Durante a analise do pedido de patente de Lipperhey, em outubro de 1608 surge pedidos similares de James Metius de Alkamar e de Zacharias Jansen de Middelburg ambos artífices na produção de lentes e seus possíveis usos. Desse modo a patente não é concedida a Lipperhey. O interesse dos Estados Gerais da Holanda é que na verdade, seja produzido um sistema binocular para uso militar. Tal empreitada é pedida a Metius e Lipperhey com um equipamento de funcionamento muito melhor que os instrumentos que eles apresentaram eles recebem os devidos honorários por seus esforços para o novo equipamento. Zacharias Jansen atribui-se a invenção do microscópio composto e esse instrumento também está cercado de outros possíveis inventores. Ao que parece o equipamento desenvolvido por Jansen era melhor que os dois outros solicitantes. </a:t>
            </a:r>
          </a:p>
          <a:p>
            <a:r>
              <a:rPr lang="pt-BR"/>
              <a:t>O fato é que o instrumento é composto por um tubo com uma lente convergente para correção da presbiopia de um lado como objetiva e do outro lado uma lente divergente empregada para a correção de miopia. Devido a simplicidade desse dispositivo reforça-se a não concessão de patente. Em decorrência dessa simplicidade o instrumento é facilmente propagado pela Europa e artefatos semelhantes são encontrados na Alemanha e na França. O segredo solicitado por Lipperhey não fica limitado a Holanda.</a:t>
            </a:r>
          </a:p>
          <a:p>
            <a:endParaRPr lang="pt-BR"/>
          </a:p>
          <a:p>
            <a:r>
              <a:rPr lang="pt-BR"/>
              <a:t>Creditos</a:t>
            </a:r>
          </a:p>
          <a:p>
            <a:r>
              <a:rPr lang="pt-BR"/>
              <a:t>http://brunelleschi.imss.fi.it/telescopiogalileo/ezoom.asp?c=50349</a:t>
            </a:r>
          </a:p>
          <a:p>
            <a:r>
              <a:rPr lang="pt-BR"/>
              <a:t>Portrait of S. Janssen (P. Borel, De vero telescopii inventore, 1655)</a:t>
            </a:r>
          </a:p>
          <a:p>
            <a:r>
              <a:rPr lang="pt-BR"/>
              <a:t>http://en.wikipedia.org/wiki/Zacharias_Jansen</a:t>
            </a:r>
          </a:p>
          <a:p>
            <a:r>
              <a:rPr lang="pt-BR"/>
              <a:t>Em 2008  Holanda comemorou os 400 anos de aniversário do telescópio, honrando Zacarias Jansen e Hans Lipperhey como seus dois inventores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F0DE21-8129-4A43-8742-ED5F5D758521}" type="slidenum">
              <a:rPr lang="pt-BR"/>
              <a:pPr/>
              <a:t>8</a:t>
            </a:fld>
            <a:endParaRPr lang="pt-BR"/>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xfrm>
            <a:off x="914400" y="4343400"/>
            <a:ext cx="5029200" cy="4114800"/>
          </a:xfrm>
        </p:spPr>
        <p:txBody>
          <a:bodyPr/>
          <a:lstStyle/>
          <a:p>
            <a:pPr lvl="1"/>
            <a:endParaRPr lang="en-US"/>
          </a:p>
          <a:p>
            <a:pPr lvl="1"/>
            <a:r>
              <a:rPr lang="pt-BR"/>
              <a:t>Thomas Harriot (1560 – 2 de Julho de 1621)</a:t>
            </a:r>
          </a:p>
          <a:p>
            <a:pPr lvl="1"/>
            <a:r>
              <a:rPr lang="pt-BR"/>
              <a:t>Inglês natural de Oxford, ele foi astrônomo, matemático, etnográfico e tradutor. A ele atribui-se a introdução da batata na Inglaterra e na Irlanda. Pesquisadores descobriram em sua documentação pessoal registros de observações da Lua e do Sol numa data anterior as primeiras observações astronômicas de Galileu Galilei.</a:t>
            </a:r>
          </a:p>
          <a:p>
            <a:pPr lvl="1"/>
            <a:r>
              <a:rPr lang="pt-BR"/>
              <a:t>Apesar das grandes descobertas encontradas na documentação pessoal de Harriot, ele nunca manifestou o interesse de torná-las públicas uma postura completamente diferente da tomada por Galileu Galilei.</a:t>
            </a:r>
          </a:p>
          <a:p>
            <a:pPr lvl="1"/>
            <a:r>
              <a:rPr lang="pt-BR"/>
              <a:t>Ele graduou-se na Universidade de Oxford e efetuou viagens a America em expedições financiadas por Sir Walter Raleigh. Após o seu retorno ele trabalhou para Earl of Northumberland. Na casa dos Earl´s ele tornou-se um prolífico matemático e astrônomo. </a:t>
            </a:r>
          </a:p>
          <a:p>
            <a:pPr lvl="1"/>
            <a:endParaRPr lang="pt-BR"/>
          </a:p>
          <a:p>
            <a:pPr lvl="1"/>
            <a:r>
              <a:rPr lang="en-US"/>
              <a:t>Créditos</a:t>
            </a:r>
          </a:p>
          <a:p>
            <a:pPr lvl="1"/>
            <a:r>
              <a:rPr lang="en-US"/>
              <a:t>http://upload.wikimedia.org/wikipedia/commons/thumb/e/e6/ThomasHarriot.jpg/225px-ThomasHarriot.jpg</a:t>
            </a:r>
          </a:p>
          <a:p>
            <a:pPr lvl="1"/>
            <a:r>
              <a:rPr lang="en-US"/>
              <a:t>http://en.wikipedia.org/wiki/Thomas_Harriot</a:t>
            </a:r>
          </a:p>
          <a:p>
            <a:pPr lvl="1"/>
            <a:endParaRPr lang="en-US"/>
          </a:p>
          <a:p>
            <a:pPr lvl="1"/>
            <a:r>
              <a:rPr lang="en-US"/>
              <a:t>Lua -26 de julho de 1609</a:t>
            </a:r>
          </a:p>
          <a:p>
            <a:pPr lvl="1"/>
            <a:r>
              <a:rPr lang="en-US"/>
              <a:t>http://galileo.rice.edu/sci/harriot_moon1609_726.gif</a:t>
            </a:r>
          </a:p>
          <a:p>
            <a:pPr lvl="1"/>
            <a:endParaRPr lang="en-US"/>
          </a:p>
          <a:p>
            <a:pPr lvl="1"/>
            <a:r>
              <a:rPr lang="en-US"/>
              <a:t>Dezembro de 1610</a:t>
            </a:r>
          </a:p>
          <a:p>
            <a:pPr lvl="1"/>
            <a:r>
              <a:rPr lang="en-US"/>
              <a:t>http://galileo.rice.edu/images/things/harriot_ss1.gif</a:t>
            </a:r>
          </a:p>
          <a:p>
            <a:pPr lvl="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68F6B4-5F7D-4655-967C-30019A97F573}" type="slidenum">
              <a:rPr lang="pt-BR"/>
              <a:pPr/>
              <a:t>9</a:t>
            </a:fld>
            <a:endParaRPr lang="pt-BR"/>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xfrm>
            <a:off x="914400" y="4343400"/>
            <a:ext cx="5029200" cy="4114800"/>
          </a:xfrm>
        </p:spPr>
        <p:txBody>
          <a:bodyPr/>
          <a:lstStyle/>
          <a:p>
            <a:pPr lvl="1"/>
            <a:r>
              <a:rPr lang="pt-BR"/>
              <a:t>Em 1609 numa carta destinada ao Príncipe Frederico de Cesi, fundador e presidente da Academia do Liceu, de Giovan Battista Della Porta. Ele relata seus estudos sobre lentes e espelhos e comenta sobre um instrumento de origem holandesa o “spyglass”, ao qual ele tem a oportunidade de ter um em mãos e o descreve com certo detalhe.</a:t>
            </a:r>
          </a:p>
          <a:p>
            <a:pPr lvl="1"/>
            <a:r>
              <a:rPr lang="pt-BR"/>
              <a:t>A impressão Della Porta não é das melhores e ele considera o instrumento um embuste.</a:t>
            </a:r>
          </a:p>
          <a:p>
            <a:pPr lvl="1"/>
            <a:endParaRPr lang="pt-BR"/>
          </a:p>
          <a:p>
            <a:pPr lvl="1"/>
            <a:r>
              <a:rPr lang="pt-BR"/>
              <a:t>Carta</a:t>
            </a:r>
          </a:p>
          <a:p>
            <a:pPr lvl="1"/>
            <a:r>
              <a:rPr lang="en-US"/>
              <a:t>http://brunelleschi.imss.fi.it/telescopiogalileo/etel.asp?c=50414</a:t>
            </a:r>
          </a:p>
          <a:p>
            <a:pPr lvl="1"/>
            <a:r>
              <a:rPr lang="en-US"/>
              <a:t>2_1_6_800.jpg  GIOVAN BATTISTA DELLA PORTA, Letter to Federico Cesi, 28 August 1609</a:t>
            </a:r>
          </a:p>
          <a:p>
            <a:pPr lvl="1"/>
            <a:r>
              <a:rPr lang="en-US"/>
              <a:t>Accademia dei Lincei, Library, Rome, Mss. n. 12, f. 326 Facsimile</a:t>
            </a:r>
          </a:p>
          <a:p>
            <a:pPr lvl="1"/>
            <a:endParaRPr lang="pt-BR"/>
          </a:p>
          <a:p>
            <a:pPr lvl="1"/>
            <a:r>
              <a:rPr lang="pt-BR"/>
              <a:t>Esquema</a:t>
            </a:r>
          </a:p>
          <a:p>
            <a:pPr lvl="1"/>
            <a:r>
              <a:rPr lang="pt-BR"/>
              <a:t>http://galileo.rice.edu/images/things/porta_sketch.gif</a:t>
            </a:r>
          </a:p>
          <a:p>
            <a:pPr lvl="1"/>
            <a:r>
              <a:rPr lang="pt-BR"/>
              <a:t>http://galileo.rice.edu/sci/instruments/telescope.html</a:t>
            </a:r>
          </a:p>
          <a:p>
            <a:pPr lvl="1"/>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endParaRPr lang="pt-BR"/>
          </a:p>
        </p:txBody>
      </p:sp>
      <p:sp>
        <p:nvSpPr>
          <p:cNvPr id="5" name="Espaço Reservado para Rodapé 4"/>
          <p:cNvSpPr>
            <a:spLocks noGrp="1"/>
          </p:cNvSpPr>
          <p:nvPr>
            <p:ph type="ftr" sz="quarter" idx="11"/>
          </p:nvPr>
        </p:nvSpPr>
        <p:spPr/>
        <p:txBody>
          <a:bodyPr/>
          <a:lstStyle>
            <a:lvl1pPr>
              <a:defRPr/>
            </a:lvl1pPr>
          </a:lstStyle>
          <a:p>
            <a:endParaRPr lang="pt-BR"/>
          </a:p>
        </p:txBody>
      </p:sp>
      <p:sp>
        <p:nvSpPr>
          <p:cNvPr id="6" name="Espaço Reservado para Número de Slide 5"/>
          <p:cNvSpPr>
            <a:spLocks noGrp="1"/>
          </p:cNvSpPr>
          <p:nvPr>
            <p:ph type="sldNum" sz="quarter" idx="12"/>
          </p:nvPr>
        </p:nvSpPr>
        <p:spPr/>
        <p:txBody>
          <a:bodyPr/>
          <a:lstStyle>
            <a:lvl1pPr>
              <a:defRPr/>
            </a:lvl1pPr>
          </a:lstStyle>
          <a:p>
            <a:fld id="{322AB59A-DB59-4C6E-89A9-FEDCD8F216D1}" type="slidenum">
              <a:rPr lang="pt-BR"/>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endParaRPr lang="pt-BR"/>
          </a:p>
        </p:txBody>
      </p:sp>
      <p:sp>
        <p:nvSpPr>
          <p:cNvPr id="5" name="Espaço Reservado para Rodapé 4"/>
          <p:cNvSpPr>
            <a:spLocks noGrp="1"/>
          </p:cNvSpPr>
          <p:nvPr>
            <p:ph type="ftr" sz="quarter" idx="11"/>
          </p:nvPr>
        </p:nvSpPr>
        <p:spPr/>
        <p:txBody>
          <a:bodyPr/>
          <a:lstStyle>
            <a:lvl1pPr>
              <a:defRPr/>
            </a:lvl1pPr>
          </a:lstStyle>
          <a:p>
            <a:endParaRPr lang="pt-BR"/>
          </a:p>
        </p:txBody>
      </p:sp>
      <p:sp>
        <p:nvSpPr>
          <p:cNvPr id="6" name="Espaço Reservado para Número de Slide 5"/>
          <p:cNvSpPr>
            <a:spLocks noGrp="1"/>
          </p:cNvSpPr>
          <p:nvPr>
            <p:ph type="sldNum" sz="quarter" idx="12"/>
          </p:nvPr>
        </p:nvSpPr>
        <p:spPr/>
        <p:txBody>
          <a:bodyPr/>
          <a:lstStyle>
            <a:lvl1pPr>
              <a:defRPr/>
            </a:lvl1pPr>
          </a:lstStyle>
          <a:p>
            <a:fld id="{DCBBC991-F629-4FF1-98EB-9697186CEB23}" type="slidenum">
              <a:rPr lang="pt-B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endParaRPr lang="pt-BR"/>
          </a:p>
        </p:txBody>
      </p:sp>
      <p:sp>
        <p:nvSpPr>
          <p:cNvPr id="5" name="Espaço Reservado para Rodapé 4"/>
          <p:cNvSpPr>
            <a:spLocks noGrp="1"/>
          </p:cNvSpPr>
          <p:nvPr>
            <p:ph type="ftr" sz="quarter" idx="11"/>
          </p:nvPr>
        </p:nvSpPr>
        <p:spPr/>
        <p:txBody>
          <a:bodyPr/>
          <a:lstStyle>
            <a:lvl1pPr>
              <a:defRPr/>
            </a:lvl1pPr>
          </a:lstStyle>
          <a:p>
            <a:endParaRPr lang="pt-BR"/>
          </a:p>
        </p:txBody>
      </p:sp>
      <p:sp>
        <p:nvSpPr>
          <p:cNvPr id="6" name="Espaço Reservado para Número de Slide 5"/>
          <p:cNvSpPr>
            <a:spLocks noGrp="1"/>
          </p:cNvSpPr>
          <p:nvPr>
            <p:ph type="sldNum" sz="quarter" idx="12"/>
          </p:nvPr>
        </p:nvSpPr>
        <p:spPr/>
        <p:txBody>
          <a:bodyPr/>
          <a:lstStyle>
            <a:lvl1pPr>
              <a:defRPr/>
            </a:lvl1pPr>
          </a:lstStyle>
          <a:p>
            <a:fld id="{5722863B-0C29-4EFF-961D-9F4CF6E03239}" type="slidenum">
              <a:rPr lang="pt-BR"/>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457200" y="274638"/>
            <a:ext cx="8229600" cy="5851525"/>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3" name="Espaço Reservado para Data 2"/>
          <p:cNvSpPr>
            <a:spLocks noGrp="1"/>
          </p:cNvSpPr>
          <p:nvPr>
            <p:ph type="dt" sz="half" idx="10"/>
          </p:nvPr>
        </p:nvSpPr>
        <p:spPr>
          <a:xfrm>
            <a:off x="457200" y="6245225"/>
            <a:ext cx="2133600" cy="476250"/>
          </a:xfrm>
        </p:spPr>
        <p:txBody>
          <a:bodyPr/>
          <a:lstStyle>
            <a:lvl1pPr>
              <a:defRPr/>
            </a:lvl1pPr>
          </a:lstStyle>
          <a:p>
            <a:endParaRPr lang="pt-BR"/>
          </a:p>
        </p:txBody>
      </p:sp>
      <p:sp>
        <p:nvSpPr>
          <p:cNvPr id="4" name="Espaço Reservado para Rodapé 3"/>
          <p:cNvSpPr>
            <a:spLocks noGrp="1"/>
          </p:cNvSpPr>
          <p:nvPr>
            <p:ph type="ftr" sz="quarter" idx="11"/>
          </p:nvPr>
        </p:nvSpPr>
        <p:spPr>
          <a:xfrm>
            <a:off x="3124200" y="6245225"/>
            <a:ext cx="2895600" cy="476250"/>
          </a:xfrm>
        </p:spPr>
        <p:txBody>
          <a:bodyPr/>
          <a:lstStyle>
            <a:lvl1pPr>
              <a:defRPr/>
            </a:lvl1pPr>
          </a:lstStyle>
          <a:p>
            <a:endParaRPr lang="pt-BR"/>
          </a:p>
        </p:txBody>
      </p:sp>
      <p:sp>
        <p:nvSpPr>
          <p:cNvPr id="5" name="Espaço Reservado para Número de Slide 4"/>
          <p:cNvSpPr>
            <a:spLocks noGrp="1"/>
          </p:cNvSpPr>
          <p:nvPr>
            <p:ph type="sldNum" sz="quarter" idx="12"/>
          </p:nvPr>
        </p:nvSpPr>
        <p:spPr>
          <a:xfrm>
            <a:off x="6553200" y="6245225"/>
            <a:ext cx="2133600" cy="476250"/>
          </a:xfrm>
        </p:spPr>
        <p:txBody>
          <a:bodyPr/>
          <a:lstStyle>
            <a:lvl1pPr>
              <a:defRPr/>
            </a:lvl1pPr>
          </a:lstStyle>
          <a:p>
            <a:fld id="{50C03446-999F-43CD-9340-4CB66C66FCCF}" type="slidenum">
              <a:rPr lang="pt-B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endParaRPr lang="pt-BR"/>
          </a:p>
        </p:txBody>
      </p:sp>
      <p:sp>
        <p:nvSpPr>
          <p:cNvPr id="5" name="Espaço Reservado para Rodapé 4"/>
          <p:cNvSpPr>
            <a:spLocks noGrp="1"/>
          </p:cNvSpPr>
          <p:nvPr>
            <p:ph type="ftr" sz="quarter" idx="11"/>
          </p:nvPr>
        </p:nvSpPr>
        <p:spPr/>
        <p:txBody>
          <a:bodyPr/>
          <a:lstStyle>
            <a:lvl1pPr>
              <a:defRPr/>
            </a:lvl1pPr>
          </a:lstStyle>
          <a:p>
            <a:endParaRPr lang="pt-BR"/>
          </a:p>
        </p:txBody>
      </p:sp>
      <p:sp>
        <p:nvSpPr>
          <p:cNvPr id="6" name="Espaço Reservado para Número de Slide 5"/>
          <p:cNvSpPr>
            <a:spLocks noGrp="1"/>
          </p:cNvSpPr>
          <p:nvPr>
            <p:ph type="sldNum" sz="quarter" idx="12"/>
          </p:nvPr>
        </p:nvSpPr>
        <p:spPr/>
        <p:txBody>
          <a:bodyPr/>
          <a:lstStyle>
            <a:lvl1pPr>
              <a:defRPr/>
            </a:lvl1pPr>
          </a:lstStyle>
          <a:p>
            <a:fld id="{B25D392F-EA16-41C2-A221-1592372618C6}" type="slidenum">
              <a:rPr lang="pt-B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lvl1pPr>
              <a:defRPr/>
            </a:lvl1pPr>
          </a:lstStyle>
          <a:p>
            <a:endParaRPr lang="pt-BR"/>
          </a:p>
        </p:txBody>
      </p:sp>
      <p:sp>
        <p:nvSpPr>
          <p:cNvPr id="5" name="Espaço Reservado para Rodapé 4"/>
          <p:cNvSpPr>
            <a:spLocks noGrp="1"/>
          </p:cNvSpPr>
          <p:nvPr>
            <p:ph type="ftr" sz="quarter" idx="11"/>
          </p:nvPr>
        </p:nvSpPr>
        <p:spPr/>
        <p:txBody>
          <a:bodyPr/>
          <a:lstStyle>
            <a:lvl1pPr>
              <a:defRPr/>
            </a:lvl1pPr>
          </a:lstStyle>
          <a:p>
            <a:endParaRPr lang="pt-BR"/>
          </a:p>
        </p:txBody>
      </p:sp>
      <p:sp>
        <p:nvSpPr>
          <p:cNvPr id="6" name="Espaço Reservado para Número de Slide 5"/>
          <p:cNvSpPr>
            <a:spLocks noGrp="1"/>
          </p:cNvSpPr>
          <p:nvPr>
            <p:ph type="sldNum" sz="quarter" idx="12"/>
          </p:nvPr>
        </p:nvSpPr>
        <p:spPr/>
        <p:txBody>
          <a:bodyPr/>
          <a:lstStyle>
            <a:lvl1pPr>
              <a:defRPr/>
            </a:lvl1pPr>
          </a:lstStyle>
          <a:p>
            <a:fld id="{BC38C151-C71E-4472-8E00-57DF7173FE12}" type="slidenum">
              <a:rPr lang="pt-B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lvl1pPr>
              <a:defRPr/>
            </a:lvl1pPr>
          </a:lstStyle>
          <a:p>
            <a:endParaRPr lang="pt-BR"/>
          </a:p>
        </p:txBody>
      </p:sp>
      <p:sp>
        <p:nvSpPr>
          <p:cNvPr id="6" name="Espaço Reservado para Rodapé 5"/>
          <p:cNvSpPr>
            <a:spLocks noGrp="1"/>
          </p:cNvSpPr>
          <p:nvPr>
            <p:ph type="ftr" sz="quarter" idx="11"/>
          </p:nvPr>
        </p:nvSpPr>
        <p:spPr/>
        <p:txBody>
          <a:bodyPr/>
          <a:lstStyle>
            <a:lvl1pPr>
              <a:defRPr/>
            </a:lvl1pPr>
          </a:lstStyle>
          <a:p>
            <a:endParaRPr lang="pt-BR"/>
          </a:p>
        </p:txBody>
      </p:sp>
      <p:sp>
        <p:nvSpPr>
          <p:cNvPr id="7" name="Espaço Reservado para Número de Slide 6"/>
          <p:cNvSpPr>
            <a:spLocks noGrp="1"/>
          </p:cNvSpPr>
          <p:nvPr>
            <p:ph type="sldNum" sz="quarter" idx="12"/>
          </p:nvPr>
        </p:nvSpPr>
        <p:spPr/>
        <p:txBody>
          <a:bodyPr/>
          <a:lstStyle>
            <a:lvl1pPr>
              <a:defRPr/>
            </a:lvl1pPr>
          </a:lstStyle>
          <a:p>
            <a:fld id="{C602841E-9377-4102-BA2E-1EF1F55FD179}" type="slidenum">
              <a:rPr lang="pt-B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lvl1pPr>
              <a:defRPr/>
            </a:lvl1pPr>
          </a:lstStyle>
          <a:p>
            <a:endParaRPr lang="pt-BR"/>
          </a:p>
        </p:txBody>
      </p:sp>
      <p:sp>
        <p:nvSpPr>
          <p:cNvPr id="8" name="Espaço Reservado para Rodapé 7"/>
          <p:cNvSpPr>
            <a:spLocks noGrp="1"/>
          </p:cNvSpPr>
          <p:nvPr>
            <p:ph type="ftr" sz="quarter" idx="11"/>
          </p:nvPr>
        </p:nvSpPr>
        <p:spPr/>
        <p:txBody>
          <a:bodyPr/>
          <a:lstStyle>
            <a:lvl1pPr>
              <a:defRPr/>
            </a:lvl1pPr>
          </a:lstStyle>
          <a:p>
            <a:endParaRPr lang="pt-BR"/>
          </a:p>
        </p:txBody>
      </p:sp>
      <p:sp>
        <p:nvSpPr>
          <p:cNvPr id="9" name="Espaço Reservado para Número de Slide 8"/>
          <p:cNvSpPr>
            <a:spLocks noGrp="1"/>
          </p:cNvSpPr>
          <p:nvPr>
            <p:ph type="sldNum" sz="quarter" idx="12"/>
          </p:nvPr>
        </p:nvSpPr>
        <p:spPr/>
        <p:txBody>
          <a:bodyPr/>
          <a:lstStyle>
            <a:lvl1pPr>
              <a:defRPr/>
            </a:lvl1pPr>
          </a:lstStyle>
          <a:p>
            <a:fld id="{C7543C03-D92A-4494-BE3A-1065F8B15578}" type="slidenum">
              <a:rPr lang="pt-B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lvl1pPr>
              <a:defRPr/>
            </a:lvl1pPr>
          </a:lstStyle>
          <a:p>
            <a:endParaRPr lang="pt-BR"/>
          </a:p>
        </p:txBody>
      </p:sp>
      <p:sp>
        <p:nvSpPr>
          <p:cNvPr id="4" name="Espaço Reservado para Rodapé 3"/>
          <p:cNvSpPr>
            <a:spLocks noGrp="1"/>
          </p:cNvSpPr>
          <p:nvPr>
            <p:ph type="ftr" sz="quarter" idx="11"/>
          </p:nvPr>
        </p:nvSpPr>
        <p:spPr/>
        <p:txBody>
          <a:bodyPr/>
          <a:lstStyle>
            <a:lvl1pPr>
              <a:defRPr/>
            </a:lvl1pPr>
          </a:lstStyle>
          <a:p>
            <a:endParaRPr lang="pt-BR"/>
          </a:p>
        </p:txBody>
      </p:sp>
      <p:sp>
        <p:nvSpPr>
          <p:cNvPr id="5" name="Espaço Reservado para Número de Slide 4"/>
          <p:cNvSpPr>
            <a:spLocks noGrp="1"/>
          </p:cNvSpPr>
          <p:nvPr>
            <p:ph type="sldNum" sz="quarter" idx="12"/>
          </p:nvPr>
        </p:nvSpPr>
        <p:spPr/>
        <p:txBody>
          <a:bodyPr/>
          <a:lstStyle>
            <a:lvl1pPr>
              <a:defRPr/>
            </a:lvl1pPr>
          </a:lstStyle>
          <a:p>
            <a:fld id="{EB85839B-BA99-458A-AD72-20D9C49FCFF0}" type="slidenum">
              <a:rPr lang="pt-B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lvl1pPr>
              <a:defRPr/>
            </a:lvl1pPr>
          </a:lstStyle>
          <a:p>
            <a:endParaRPr lang="pt-BR"/>
          </a:p>
        </p:txBody>
      </p:sp>
      <p:sp>
        <p:nvSpPr>
          <p:cNvPr id="3" name="Espaço Reservado para Rodapé 2"/>
          <p:cNvSpPr>
            <a:spLocks noGrp="1"/>
          </p:cNvSpPr>
          <p:nvPr>
            <p:ph type="ftr" sz="quarter" idx="11"/>
          </p:nvPr>
        </p:nvSpPr>
        <p:spPr/>
        <p:txBody>
          <a:bodyPr/>
          <a:lstStyle>
            <a:lvl1pPr>
              <a:defRPr/>
            </a:lvl1pPr>
          </a:lstStyle>
          <a:p>
            <a:endParaRPr lang="pt-BR"/>
          </a:p>
        </p:txBody>
      </p:sp>
      <p:sp>
        <p:nvSpPr>
          <p:cNvPr id="4" name="Espaço Reservado para Número de Slide 3"/>
          <p:cNvSpPr>
            <a:spLocks noGrp="1"/>
          </p:cNvSpPr>
          <p:nvPr>
            <p:ph type="sldNum" sz="quarter" idx="12"/>
          </p:nvPr>
        </p:nvSpPr>
        <p:spPr/>
        <p:txBody>
          <a:bodyPr/>
          <a:lstStyle>
            <a:lvl1pPr>
              <a:defRPr/>
            </a:lvl1pPr>
          </a:lstStyle>
          <a:p>
            <a:fld id="{74B1439F-DCBB-45DE-853D-60E3ACDF3569}" type="slidenum">
              <a:rPr lang="pt-B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lvl1pPr>
              <a:defRPr/>
            </a:lvl1pPr>
          </a:lstStyle>
          <a:p>
            <a:endParaRPr lang="pt-BR"/>
          </a:p>
        </p:txBody>
      </p:sp>
      <p:sp>
        <p:nvSpPr>
          <p:cNvPr id="6" name="Espaço Reservado para Rodapé 5"/>
          <p:cNvSpPr>
            <a:spLocks noGrp="1"/>
          </p:cNvSpPr>
          <p:nvPr>
            <p:ph type="ftr" sz="quarter" idx="11"/>
          </p:nvPr>
        </p:nvSpPr>
        <p:spPr/>
        <p:txBody>
          <a:bodyPr/>
          <a:lstStyle>
            <a:lvl1pPr>
              <a:defRPr/>
            </a:lvl1pPr>
          </a:lstStyle>
          <a:p>
            <a:endParaRPr lang="pt-BR"/>
          </a:p>
        </p:txBody>
      </p:sp>
      <p:sp>
        <p:nvSpPr>
          <p:cNvPr id="7" name="Espaço Reservado para Número de Slide 6"/>
          <p:cNvSpPr>
            <a:spLocks noGrp="1"/>
          </p:cNvSpPr>
          <p:nvPr>
            <p:ph type="sldNum" sz="quarter" idx="12"/>
          </p:nvPr>
        </p:nvSpPr>
        <p:spPr/>
        <p:txBody>
          <a:bodyPr/>
          <a:lstStyle>
            <a:lvl1pPr>
              <a:defRPr/>
            </a:lvl1pPr>
          </a:lstStyle>
          <a:p>
            <a:fld id="{E3B0F2F4-BAF4-42C1-AB7D-FC406369348A}" type="slidenum">
              <a:rPr lang="pt-B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lvl1pPr>
              <a:defRPr/>
            </a:lvl1pPr>
          </a:lstStyle>
          <a:p>
            <a:endParaRPr lang="pt-BR"/>
          </a:p>
        </p:txBody>
      </p:sp>
      <p:sp>
        <p:nvSpPr>
          <p:cNvPr id="6" name="Espaço Reservado para Rodapé 5"/>
          <p:cNvSpPr>
            <a:spLocks noGrp="1"/>
          </p:cNvSpPr>
          <p:nvPr>
            <p:ph type="ftr" sz="quarter" idx="11"/>
          </p:nvPr>
        </p:nvSpPr>
        <p:spPr/>
        <p:txBody>
          <a:bodyPr/>
          <a:lstStyle>
            <a:lvl1pPr>
              <a:defRPr/>
            </a:lvl1pPr>
          </a:lstStyle>
          <a:p>
            <a:endParaRPr lang="pt-BR"/>
          </a:p>
        </p:txBody>
      </p:sp>
      <p:sp>
        <p:nvSpPr>
          <p:cNvPr id="7" name="Espaço Reservado para Número de Slide 6"/>
          <p:cNvSpPr>
            <a:spLocks noGrp="1"/>
          </p:cNvSpPr>
          <p:nvPr>
            <p:ph type="sldNum" sz="quarter" idx="12"/>
          </p:nvPr>
        </p:nvSpPr>
        <p:spPr/>
        <p:txBody>
          <a:bodyPr/>
          <a:lstStyle>
            <a:lvl1pPr>
              <a:defRPr/>
            </a:lvl1pPr>
          </a:lstStyle>
          <a:p>
            <a:fld id="{840F7FD4-A364-4A09-B655-99FE19C4799C}" type="slidenum">
              <a:rPr lang="pt-B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pt-B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pt-B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71F2EA6-894D-42AF-948B-11F316A6A103}" type="slidenum">
              <a:rPr lang="pt-BR"/>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3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 Id="rId4" Type="http://schemas.openxmlformats.org/officeDocument/2006/relationships/image" Target="../media/image69.jpeg"/></Relationships>
</file>

<file path=ppt/slides/_rels/slide4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75.jpeg"/></Relationships>
</file>

<file path=ppt/slides/_rels/slide48.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86.jpeg"/></Relationships>
</file>

<file path=ppt/slides/_rels/slide57.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91.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0.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93.jpeg"/></Relationships>
</file>

<file path=ppt/slides/_rels/slide61.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97.jpeg"/></Relationships>
</file>

<file path=ppt/slides/_rels/slide64.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99.jpeg"/></Relationships>
</file>

<file path=ppt/slides/_rels/slide65.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02.jpeg"/></Relationships>
</file>

<file path=ppt/slides/_rels/slide67.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WordArt 8"/>
          <p:cNvSpPr>
            <a:spLocks noChangeArrowheads="1" noChangeShapeType="1" noTextEdit="1"/>
          </p:cNvSpPr>
          <p:nvPr/>
        </p:nvSpPr>
        <p:spPr bwMode="auto">
          <a:xfrm>
            <a:off x="576263" y="3068638"/>
            <a:ext cx="7991475" cy="1079500"/>
          </a:xfrm>
          <a:prstGeom prst="rect">
            <a:avLst/>
          </a:prstGeom>
        </p:spPr>
        <p:txBody>
          <a:bodyPr wrap="none" fromWordArt="1">
            <a:prstTxWarp prst="textPlain">
              <a:avLst>
                <a:gd name="adj" fmla="val 50000"/>
              </a:avLst>
            </a:prstTxWarp>
          </a:bodyPr>
          <a:lstStyle/>
          <a:p>
            <a:pPr algn="ctr"/>
            <a:r>
              <a:rPr lang="pt-BR" sz="3600" kern="10" dirty="0" smtClean="0">
                <a:ln w="9525">
                  <a:solidFill>
                    <a:srgbClr val="000000"/>
                  </a:solidFill>
                  <a:round/>
                  <a:headEnd/>
                  <a:tailEnd/>
                </a:ln>
                <a:blipFill dpi="0" rotWithShape="0">
                  <a:blip r:embed="rId3"/>
                  <a:srcRect/>
                  <a:stretch>
                    <a:fillRect/>
                  </a:stretch>
                </a:blipFill>
                <a:latin typeface="Arial Black"/>
              </a:rPr>
              <a:t>Telescópio</a:t>
            </a:r>
            <a:endParaRPr lang="pt-BR" sz="3600" kern="10" dirty="0">
              <a:ln w="9525">
                <a:solidFill>
                  <a:srgbClr val="000000"/>
                </a:solidFill>
                <a:round/>
                <a:headEnd/>
                <a:tailEnd/>
              </a:ln>
              <a:blipFill dpi="0" rotWithShape="0">
                <a:blip r:embed="rId3"/>
                <a:srcRect/>
                <a:stretch>
                  <a:fillRect/>
                </a:stretch>
              </a:blipFill>
              <a:latin typeface="Arial Black"/>
            </a:endParaRPr>
          </a:p>
        </p:txBody>
      </p:sp>
      <p:sp>
        <p:nvSpPr>
          <p:cNvPr id="2057" name="Text Box 9"/>
          <p:cNvSpPr txBox="1">
            <a:spLocks noChangeArrowheads="1"/>
          </p:cNvSpPr>
          <p:nvPr/>
        </p:nvSpPr>
        <p:spPr bwMode="auto">
          <a:xfrm>
            <a:off x="4932363" y="5589588"/>
            <a:ext cx="3240087" cy="579437"/>
          </a:xfrm>
          <a:prstGeom prst="rect">
            <a:avLst/>
          </a:prstGeom>
          <a:noFill/>
          <a:ln w="9525">
            <a:noFill/>
            <a:miter lim="800000"/>
            <a:headEnd/>
            <a:tailEnd/>
          </a:ln>
          <a:effectLst/>
        </p:spPr>
        <p:txBody>
          <a:bodyPr>
            <a:spAutoFit/>
          </a:bodyPr>
          <a:lstStyle/>
          <a:p>
            <a:pPr>
              <a:spcBef>
                <a:spcPct val="50000"/>
              </a:spcBef>
            </a:pPr>
            <a:r>
              <a:rPr lang="pt-BR" sz="3200" i="1"/>
              <a:t>Jorge Hönel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5" name="Text Box 9"/>
          <p:cNvSpPr txBox="1">
            <a:spLocks noChangeArrowheads="1"/>
          </p:cNvSpPr>
          <p:nvPr/>
        </p:nvSpPr>
        <p:spPr bwMode="auto">
          <a:xfrm>
            <a:off x="2286000" y="404813"/>
            <a:ext cx="4572000" cy="519112"/>
          </a:xfrm>
          <a:prstGeom prst="rect">
            <a:avLst/>
          </a:prstGeom>
          <a:noFill/>
          <a:ln w="9525">
            <a:noFill/>
            <a:miter lim="800000"/>
            <a:headEnd/>
            <a:tailEnd/>
          </a:ln>
          <a:effectLst/>
        </p:spPr>
        <p:txBody>
          <a:bodyPr>
            <a:spAutoFit/>
          </a:bodyPr>
          <a:lstStyle/>
          <a:p>
            <a:pPr>
              <a:spcBef>
                <a:spcPct val="50000"/>
              </a:spcBef>
            </a:pPr>
            <a:r>
              <a:rPr lang="pt-BR" sz="2800"/>
              <a:t>Galileu e seu "perspicillum"</a:t>
            </a:r>
            <a:r>
              <a:rPr lang="pt-BR"/>
              <a:t> </a:t>
            </a:r>
          </a:p>
        </p:txBody>
      </p:sp>
      <p:pic>
        <p:nvPicPr>
          <p:cNvPr id="9228" name="Picture 12" descr="gtinto"/>
          <p:cNvPicPr>
            <a:picLocks noChangeAspect="1" noChangeArrowheads="1"/>
          </p:cNvPicPr>
          <p:nvPr/>
        </p:nvPicPr>
        <p:blipFill>
          <a:blip r:embed="rId3" cstate="print"/>
          <a:srcRect/>
          <a:stretch>
            <a:fillRect/>
          </a:stretch>
        </p:blipFill>
        <p:spPr bwMode="auto">
          <a:xfrm>
            <a:off x="195263" y="1524000"/>
            <a:ext cx="3209925" cy="3810000"/>
          </a:xfrm>
          <a:prstGeom prst="rect">
            <a:avLst/>
          </a:prstGeom>
          <a:noFill/>
        </p:spPr>
      </p:pic>
      <p:pic>
        <p:nvPicPr>
          <p:cNvPr id="9229" name="Picture 13" descr="galileo-telescopes-150-434-830"/>
          <p:cNvPicPr>
            <a:picLocks noChangeAspect="1" noChangeArrowheads="1"/>
          </p:cNvPicPr>
          <p:nvPr/>
        </p:nvPicPr>
        <p:blipFill>
          <a:blip r:embed="rId4" cstate="print"/>
          <a:srcRect/>
          <a:stretch>
            <a:fillRect/>
          </a:stretch>
        </p:blipFill>
        <p:spPr bwMode="auto">
          <a:xfrm>
            <a:off x="3563938" y="1103313"/>
            <a:ext cx="2432050" cy="4649787"/>
          </a:xfrm>
          <a:prstGeom prst="rect">
            <a:avLst/>
          </a:prstGeom>
          <a:noFill/>
        </p:spPr>
      </p:pic>
      <p:pic>
        <p:nvPicPr>
          <p:cNvPr id="9230" name="Picture 14" descr="2_2_5_800"/>
          <p:cNvPicPr>
            <a:picLocks noChangeAspect="1" noChangeArrowheads="1"/>
          </p:cNvPicPr>
          <p:nvPr/>
        </p:nvPicPr>
        <p:blipFill>
          <a:blip r:embed="rId5" cstate="print"/>
          <a:srcRect/>
          <a:stretch>
            <a:fillRect/>
          </a:stretch>
        </p:blipFill>
        <p:spPr bwMode="auto">
          <a:xfrm>
            <a:off x="6804025" y="990600"/>
            <a:ext cx="1731963" cy="2438400"/>
          </a:xfrm>
          <a:prstGeom prst="rect">
            <a:avLst/>
          </a:prstGeom>
          <a:noFill/>
        </p:spPr>
      </p:pic>
      <p:sp>
        <p:nvSpPr>
          <p:cNvPr id="9231" name="Rectangle 15"/>
          <p:cNvSpPr>
            <a:spLocks noChangeArrowheads="1"/>
          </p:cNvSpPr>
          <p:nvPr/>
        </p:nvSpPr>
        <p:spPr bwMode="auto">
          <a:xfrm>
            <a:off x="1774825" y="6237288"/>
            <a:ext cx="5594350" cy="366712"/>
          </a:xfrm>
          <a:prstGeom prst="rect">
            <a:avLst/>
          </a:prstGeom>
          <a:noFill/>
          <a:ln w="9525">
            <a:noFill/>
            <a:miter lim="800000"/>
            <a:headEnd/>
            <a:tailEnd/>
          </a:ln>
          <a:effectLst/>
        </p:spPr>
        <p:txBody>
          <a:bodyPr wrap="none" anchor="ctr">
            <a:spAutoFit/>
          </a:bodyPr>
          <a:lstStyle/>
          <a:p>
            <a:r>
              <a:rPr lang="pt-BR" b="1"/>
              <a:t>Galileu Galilei</a:t>
            </a:r>
            <a:r>
              <a:rPr lang="pt-BR"/>
              <a:t> (15 Fevereiro 1564 – 8 Janeiro 1642) </a:t>
            </a:r>
          </a:p>
        </p:txBody>
      </p:sp>
      <p:pic>
        <p:nvPicPr>
          <p:cNvPr id="9232" name="Picture 16"/>
          <p:cNvPicPr>
            <a:picLocks noChangeAspect="1" noChangeArrowheads="1"/>
          </p:cNvPicPr>
          <p:nvPr/>
        </p:nvPicPr>
        <p:blipFill>
          <a:blip r:embed="rId6" cstate="print"/>
          <a:srcRect/>
          <a:stretch>
            <a:fillRect/>
          </a:stretch>
        </p:blipFill>
        <p:spPr bwMode="auto">
          <a:xfrm>
            <a:off x="6732588" y="3933825"/>
            <a:ext cx="2095500" cy="18002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52" name="Picture 8" descr="2_2_4_800"/>
          <p:cNvPicPr>
            <a:picLocks noChangeAspect="1" noChangeArrowheads="1"/>
          </p:cNvPicPr>
          <p:nvPr/>
        </p:nvPicPr>
        <p:blipFill>
          <a:blip r:embed="rId3" cstate="print"/>
          <a:srcRect/>
          <a:stretch>
            <a:fillRect/>
          </a:stretch>
        </p:blipFill>
        <p:spPr bwMode="auto">
          <a:xfrm>
            <a:off x="395288" y="1412875"/>
            <a:ext cx="2438400" cy="738188"/>
          </a:xfrm>
          <a:prstGeom prst="rect">
            <a:avLst/>
          </a:prstGeom>
          <a:noFill/>
        </p:spPr>
      </p:pic>
      <p:pic>
        <p:nvPicPr>
          <p:cNvPr id="82953" name="Picture 9" descr="2_2_6_800"/>
          <p:cNvPicPr>
            <a:picLocks noChangeArrowheads="1"/>
          </p:cNvPicPr>
          <p:nvPr/>
        </p:nvPicPr>
        <p:blipFill>
          <a:blip r:embed="rId4" cstate="print"/>
          <a:srcRect/>
          <a:stretch>
            <a:fillRect/>
          </a:stretch>
        </p:blipFill>
        <p:spPr bwMode="auto">
          <a:xfrm>
            <a:off x="539750" y="3429000"/>
            <a:ext cx="2438400" cy="1536700"/>
          </a:xfrm>
          <a:prstGeom prst="rect">
            <a:avLst/>
          </a:prstGeom>
          <a:noFill/>
        </p:spPr>
      </p:pic>
      <p:pic>
        <p:nvPicPr>
          <p:cNvPr id="82954" name="Picture 10" descr="2_2_8a_800"/>
          <p:cNvPicPr>
            <a:picLocks noChangeAspect="1" noChangeArrowheads="1"/>
          </p:cNvPicPr>
          <p:nvPr/>
        </p:nvPicPr>
        <p:blipFill>
          <a:blip r:embed="rId5" cstate="print"/>
          <a:srcRect/>
          <a:stretch>
            <a:fillRect/>
          </a:stretch>
        </p:blipFill>
        <p:spPr bwMode="auto">
          <a:xfrm>
            <a:off x="6300788" y="1341438"/>
            <a:ext cx="2438400" cy="1624012"/>
          </a:xfrm>
          <a:prstGeom prst="rect">
            <a:avLst/>
          </a:prstGeom>
          <a:noFill/>
        </p:spPr>
      </p:pic>
      <p:pic>
        <p:nvPicPr>
          <p:cNvPr id="82955" name="Picture 11" descr="P0_4_800"/>
          <p:cNvPicPr>
            <a:picLocks noChangeAspect="1" noChangeArrowheads="1"/>
          </p:cNvPicPr>
          <p:nvPr/>
        </p:nvPicPr>
        <p:blipFill>
          <a:blip r:embed="rId6" cstate="print"/>
          <a:srcRect/>
          <a:stretch>
            <a:fillRect/>
          </a:stretch>
        </p:blipFill>
        <p:spPr bwMode="auto">
          <a:xfrm>
            <a:off x="3563938" y="3429000"/>
            <a:ext cx="2438400" cy="1655763"/>
          </a:xfrm>
          <a:prstGeom prst="rect">
            <a:avLst/>
          </a:prstGeom>
          <a:noFill/>
        </p:spPr>
      </p:pic>
      <p:pic>
        <p:nvPicPr>
          <p:cNvPr id="82957" name="Picture 13" descr="P2_8_A_800"/>
          <p:cNvPicPr>
            <a:picLocks noChangeAspect="1" noChangeArrowheads="1"/>
          </p:cNvPicPr>
          <p:nvPr/>
        </p:nvPicPr>
        <p:blipFill>
          <a:blip r:embed="rId7" cstate="print"/>
          <a:srcRect/>
          <a:stretch>
            <a:fillRect/>
          </a:stretch>
        </p:blipFill>
        <p:spPr bwMode="auto">
          <a:xfrm>
            <a:off x="6372225" y="3429000"/>
            <a:ext cx="2438400" cy="2212975"/>
          </a:xfrm>
          <a:prstGeom prst="rect">
            <a:avLst/>
          </a:prstGeom>
          <a:noFill/>
        </p:spPr>
      </p:pic>
      <p:pic>
        <p:nvPicPr>
          <p:cNvPr id="82958" name="Picture 14" descr="P2_8_B_800"/>
          <p:cNvPicPr>
            <a:picLocks noChangeAspect="1" noChangeArrowheads="1"/>
          </p:cNvPicPr>
          <p:nvPr/>
        </p:nvPicPr>
        <p:blipFill>
          <a:blip r:embed="rId8" cstate="print"/>
          <a:srcRect/>
          <a:stretch>
            <a:fillRect/>
          </a:stretch>
        </p:blipFill>
        <p:spPr bwMode="auto">
          <a:xfrm>
            <a:off x="3635375" y="1484313"/>
            <a:ext cx="2438400" cy="1609725"/>
          </a:xfrm>
          <a:prstGeom prst="rect">
            <a:avLst/>
          </a:prstGeom>
          <a:noFill/>
        </p:spPr>
      </p:pic>
      <p:sp>
        <p:nvSpPr>
          <p:cNvPr id="82959" name="Text Box 15"/>
          <p:cNvSpPr txBox="1">
            <a:spLocks noChangeArrowheads="1"/>
          </p:cNvSpPr>
          <p:nvPr/>
        </p:nvSpPr>
        <p:spPr bwMode="auto">
          <a:xfrm>
            <a:off x="5148263" y="908050"/>
            <a:ext cx="2376487" cy="519113"/>
          </a:xfrm>
          <a:prstGeom prst="rect">
            <a:avLst/>
          </a:prstGeom>
          <a:noFill/>
          <a:ln w="9525">
            <a:noFill/>
            <a:miter lim="800000"/>
            <a:headEnd/>
            <a:tailEnd/>
          </a:ln>
          <a:effectLst/>
        </p:spPr>
        <p:txBody>
          <a:bodyPr>
            <a:spAutoFit/>
          </a:bodyPr>
          <a:lstStyle/>
          <a:p>
            <a:pPr>
              <a:spcBef>
                <a:spcPct val="50000"/>
              </a:spcBef>
            </a:pPr>
            <a:r>
              <a:rPr lang="pt-BR" sz="2800"/>
              <a:t> A objetiva</a:t>
            </a:r>
          </a:p>
        </p:txBody>
      </p:sp>
      <p:sp>
        <p:nvSpPr>
          <p:cNvPr id="82960" name="Rectangle 16"/>
          <p:cNvSpPr>
            <a:spLocks noChangeArrowheads="1"/>
          </p:cNvSpPr>
          <p:nvPr/>
        </p:nvSpPr>
        <p:spPr bwMode="auto">
          <a:xfrm>
            <a:off x="2027238" y="6165850"/>
            <a:ext cx="5089525" cy="457200"/>
          </a:xfrm>
          <a:prstGeom prst="rect">
            <a:avLst/>
          </a:prstGeom>
          <a:noFill/>
          <a:ln w="9525">
            <a:noFill/>
            <a:miter lim="800000"/>
            <a:headEnd/>
            <a:tailEnd/>
          </a:ln>
          <a:effectLst/>
        </p:spPr>
        <p:txBody>
          <a:bodyPr wrap="none">
            <a:spAutoFit/>
          </a:bodyPr>
          <a:lstStyle/>
          <a:p>
            <a:pPr>
              <a:spcBef>
                <a:spcPct val="50000"/>
              </a:spcBef>
            </a:pPr>
            <a:r>
              <a:rPr lang="pt-BR" sz="2400"/>
              <a:t>f=980mm e A=15mm  M=20x (1609)</a:t>
            </a:r>
          </a:p>
        </p:txBody>
      </p:sp>
      <p:sp>
        <p:nvSpPr>
          <p:cNvPr id="82961" name="Text Box 17"/>
          <p:cNvSpPr txBox="1">
            <a:spLocks noChangeArrowheads="1"/>
          </p:cNvSpPr>
          <p:nvPr/>
        </p:nvSpPr>
        <p:spPr bwMode="auto">
          <a:xfrm>
            <a:off x="2286000" y="188913"/>
            <a:ext cx="4572000" cy="519112"/>
          </a:xfrm>
          <a:prstGeom prst="rect">
            <a:avLst/>
          </a:prstGeom>
          <a:noFill/>
          <a:ln w="9525">
            <a:noFill/>
            <a:miter lim="800000"/>
            <a:headEnd/>
            <a:tailEnd/>
          </a:ln>
          <a:effectLst/>
        </p:spPr>
        <p:txBody>
          <a:bodyPr>
            <a:spAutoFit/>
          </a:bodyPr>
          <a:lstStyle/>
          <a:p>
            <a:pPr>
              <a:spcBef>
                <a:spcPct val="50000"/>
              </a:spcBef>
            </a:pPr>
            <a:r>
              <a:rPr lang="pt-BR" sz="2800"/>
              <a:t>Galileu e seu "perspicillum"</a:t>
            </a:r>
            <a:r>
              <a:rPr lang="pt-BR"/>
              <a:t> </a:t>
            </a:r>
          </a:p>
        </p:txBody>
      </p:sp>
      <p:sp>
        <p:nvSpPr>
          <p:cNvPr id="82962" name="Text Box 18"/>
          <p:cNvSpPr txBox="1">
            <a:spLocks noChangeArrowheads="1"/>
          </p:cNvSpPr>
          <p:nvPr/>
        </p:nvSpPr>
        <p:spPr bwMode="auto">
          <a:xfrm>
            <a:off x="468313" y="2349500"/>
            <a:ext cx="2808287" cy="457200"/>
          </a:xfrm>
          <a:prstGeom prst="rect">
            <a:avLst/>
          </a:prstGeom>
          <a:noFill/>
          <a:ln w="9525">
            <a:noFill/>
            <a:miter lim="800000"/>
            <a:headEnd/>
            <a:tailEnd/>
          </a:ln>
          <a:effectLst/>
        </p:spPr>
        <p:txBody>
          <a:bodyPr>
            <a:spAutoFit/>
          </a:bodyPr>
          <a:lstStyle/>
          <a:p>
            <a:pPr>
              <a:spcBef>
                <a:spcPct val="50000"/>
              </a:spcBef>
            </a:pPr>
            <a:r>
              <a:rPr lang="pt-BR" sz="2400"/>
              <a:t>O funcionamento</a:t>
            </a:r>
          </a:p>
        </p:txBody>
      </p:sp>
      <p:sp>
        <p:nvSpPr>
          <p:cNvPr id="82963" name="Text Box 19"/>
          <p:cNvSpPr txBox="1">
            <a:spLocks noChangeArrowheads="1"/>
          </p:cNvSpPr>
          <p:nvPr/>
        </p:nvSpPr>
        <p:spPr bwMode="auto">
          <a:xfrm>
            <a:off x="684213" y="5157788"/>
            <a:ext cx="2447925" cy="519112"/>
          </a:xfrm>
          <a:prstGeom prst="rect">
            <a:avLst/>
          </a:prstGeom>
          <a:noFill/>
          <a:ln w="9525">
            <a:noFill/>
            <a:miter lim="800000"/>
            <a:headEnd/>
            <a:tailEnd/>
          </a:ln>
          <a:effectLst/>
        </p:spPr>
        <p:txBody>
          <a:bodyPr>
            <a:spAutoFit/>
          </a:bodyPr>
          <a:lstStyle/>
          <a:p>
            <a:pPr>
              <a:spcBef>
                <a:spcPct val="50000"/>
              </a:spcBef>
            </a:pPr>
            <a:r>
              <a:rPr lang="pt-BR" sz="2800"/>
              <a:t>Perspicillum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3" name="Picture 9" descr="Sidereus_Nuncius_1610"/>
          <p:cNvPicPr>
            <a:picLocks noChangeAspect="1" noChangeArrowheads="1"/>
          </p:cNvPicPr>
          <p:nvPr/>
        </p:nvPicPr>
        <p:blipFill>
          <a:blip r:embed="rId3" cstate="print"/>
          <a:srcRect/>
          <a:stretch>
            <a:fillRect/>
          </a:stretch>
        </p:blipFill>
        <p:spPr bwMode="auto">
          <a:xfrm>
            <a:off x="2827338" y="1196975"/>
            <a:ext cx="3489325" cy="5184775"/>
          </a:xfrm>
          <a:prstGeom prst="rect">
            <a:avLst/>
          </a:prstGeom>
          <a:noFill/>
        </p:spPr>
      </p:pic>
      <p:sp>
        <p:nvSpPr>
          <p:cNvPr id="67594" name="Rectangle 10"/>
          <p:cNvSpPr>
            <a:spLocks noChangeArrowheads="1"/>
          </p:cNvSpPr>
          <p:nvPr/>
        </p:nvSpPr>
        <p:spPr bwMode="auto">
          <a:xfrm>
            <a:off x="2195513" y="404813"/>
            <a:ext cx="4752975" cy="579437"/>
          </a:xfrm>
          <a:prstGeom prst="rect">
            <a:avLst/>
          </a:prstGeom>
          <a:noFill/>
          <a:ln w="9525">
            <a:noFill/>
            <a:miter lim="800000"/>
            <a:headEnd/>
            <a:tailEnd/>
          </a:ln>
          <a:effectLst/>
        </p:spPr>
        <p:txBody>
          <a:bodyPr>
            <a:spAutoFit/>
          </a:bodyPr>
          <a:lstStyle/>
          <a:p>
            <a:r>
              <a:rPr lang="pt-BR" sz="3200"/>
              <a:t>Mensageiro das Estrelas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2" name="Text Box 10"/>
          <p:cNvSpPr txBox="1">
            <a:spLocks noChangeArrowheads="1"/>
          </p:cNvSpPr>
          <p:nvPr/>
        </p:nvSpPr>
        <p:spPr bwMode="auto">
          <a:xfrm>
            <a:off x="2735263" y="260350"/>
            <a:ext cx="3673475" cy="519113"/>
          </a:xfrm>
          <a:prstGeom prst="rect">
            <a:avLst/>
          </a:prstGeom>
          <a:noFill/>
          <a:ln w="9525">
            <a:noFill/>
            <a:miter lim="800000"/>
            <a:headEnd/>
            <a:tailEnd/>
          </a:ln>
          <a:effectLst/>
        </p:spPr>
        <p:txBody>
          <a:bodyPr>
            <a:spAutoFit/>
          </a:bodyPr>
          <a:lstStyle/>
          <a:p>
            <a:pPr>
              <a:spcBef>
                <a:spcPct val="50000"/>
              </a:spcBef>
            </a:pPr>
            <a:r>
              <a:rPr lang="pt-BR" sz="2800"/>
              <a:t>A Palavra Telescópio</a:t>
            </a:r>
          </a:p>
        </p:txBody>
      </p:sp>
      <p:sp>
        <p:nvSpPr>
          <p:cNvPr id="69643" name="Text Box 11"/>
          <p:cNvSpPr txBox="1">
            <a:spLocks noChangeArrowheads="1"/>
          </p:cNvSpPr>
          <p:nvPr/>
        </p:nvSpPr>
        <p:spPr bwMode="auto">
          <a:xfrm>
            <a:off x="827088" y="1052513"/>
            <a:ext cx="7489825" cy="2181225"/>
          </a:xfrm>
          <a:prstGeom prst="rect">
            <a:avLst/>
          </a:prstGeom>
          <a:noFill/>
          <a:ln w="9525">
            <a:noFill/>
            <a:miter lim="800000"/>
            <a:headEnd/>
            <a:tailEnd/>
          </a:ln>
          <a:effectLst/>
        </p:spPr>
        <p:txBody>
          <a:bodyPr>
            <a:spAutoFit/>
          </a:bodyPr>
          <a:lstStyle/>
          <a:p>
            <a:pPr>
              <a:spcBef>
                <a:spcPct val="50000"/>
              </a:spcBef>
            </a:pPr>
            <a:r>
              <a:rPr lang="pt-BR" sz="2000"/>
              <a:t>14 de Abril 1611 – durante um banquete</a:t>
            </a:r>
          </a:p>
          <a:p>
            <a:pPr>
              <a:spcBef>
                <a:spcPct val="50000"/>
              </a:spcBef>
            </a:pPr>
            <a:r>
              <a:rPr lang="pt-BR"/>
              <a:t>Foi introduzida Johann Demisiani de Cefalônia </a:t>
            </a:r>
          </a:p>
          <a:p>
            <a:pPr>
              <a:spcBef>
                <a:spcPct val="50000"/>
              </a:spcBef>
            </a:pPr>
            <a:endParaRPr lang="pt-BR" sz="2000"/>
          </a:p>
          <a:p>
            <a:pPr>
              <a:spcBef>
                <a:spcPct val="50000"/>
              </a:spcBef>
            </a:pPr>
            <a:r>
              <a:rPr lang="pt-BR" sz="2000"/>
              <a:t>A palavra telescópio aparece pela primeira vez escrita na obra:</a:t>
            </a:r>
          </a:p>
          <a:p>
            <a:pPr>
              <a:spcBef>
                <a:spcPct val="50000"/>
              </a:spcBef>
            </a:pPr>
            <a:r>
              <a:rPr lang="pt-BR" sz="2000" i="1"/>
              <a:t>Lunar Phenomena</a:t>
            </a:r>
            <a:r>
              <a:rPr lang="pt-BR" sz="2000"/>
              <a:t> de Julius Caesar Lagalla em 1612 </a:t>
            </a:r>
          </a:p>
        </p:txBody>
      </p:sp>
      <p:sp>
        <p:nvSpPr>
          <p:cNvPr id="69644" name="Text Box 12"/>
          <p:cNvSpPr txBox="1">
            <a:spLocks noChangeArrowheads="1"/>
          </p:cNvSpPr>
          <p:nvPr/>
        </p:nvSpPr>
        <p:spPr bwMode="auto">
          <a:xfrm>
            <a:off x="250825" y="3789363"/>
            <a:ext cx="8642350" cy="1552575"/>
          </a:xfrm>
          <a:prstGeom prst="rect">
            <a:avLst/>
          </a:prstGeom>
          <a:noFill/>
          <a:ln w="9525">
            <a:noFill/>
            <a:miter lim="800000"/>
            <a:headEnd/>
            <a:tailEnd/>
          </a:ln>
          <a:effectLst/>
        </p:spPr>
        <p:txBody>
          <a:bodyPr>
            <a:spAutoFit/>
          </a:bodyPr>
          <a:lstStyle/>
          <a:p>
            <a:pPr>
              <a:spcBef>
                <a:spcPct val="50000"/>
              </a:spcBef>
            </a:pPr>
            <a:r>
              <a:rPr lang="pt-BR" sz="2400">
                <a:solidFill>
                  <a:srgbClr val="FF0000"/>
                </a:solidFill>
              </a:rPr>
              <a:t>Tele</a:t>
            </a:r>
            <a:r>
              <a:rPr lang="pt-BR" sz="2400">
                <a:solidFill>
                  <a:schemeClr val="accent2"/>
                </a:solidFill>
              </a:rPr>
              <a:t>scópio</a:t>
            </a:r>
          </a:p>
          <a:p>
            <a:pPr>
              <a:spcBef>
                <a:spcPct val="50000"/>
              </a:spcBef>
            </a:pPr>
            <a:r>
              <a:rPr lang="pt-BR" sz="2400"/>
              <a:t>Do Grego - </a:t>
            </a:r>
            <a:r>
              <a:rPr lang="pt-BR" sz="2400">
                <a:solidFill>
                  <a:srgbClr val="FF0000"/>
                </a:solidFill>
              </a:rPr>
              <a:t> téle</a:t>
            </a:r>
            <a:r>
              <a:rPr lang="pt-BR" sz="2400"/>
              <a:t> – longe</a:t>
            </a:r>
          </a:p>
          <a:p>
            <a:pPr>
              <a:spcBef>
                <a:spcPct val="50000"/>
              </a:spcBef>
            </a:pPr>
            <a:r>
              <a:rPr lang="pt-BR" sz="2400"/>
              <a:t>Do Grego – </a:t>
            </a:r>
            <a:r>
              <a:rPr lang="pt-BR" sz="2400">
                <a:solidFill>
                  <a:schemeClr val="accent2"/>
                </a:solidFill>
              </a:rPr>
              <a:t>skopéo </a:t>
            </a:r>
            <a:r>
              <a:rPr lang="pt-BR" sz="2400">
                <a:solidFill>
                  <a:schemeClr val="tx2"/>
                </a:solidFill>
              </a:rPr>
              <a:t>– olhar atentamente, examinar, observar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2" name="Picture 8" descr="2_2_4_800"/>
          <p:cNvPicPr>
            <a:picLocks noChangeAspect="1" noChangeArrowheads="1"/>
          </p:cNvPicPr>
          <p:nvPr/>
        </p:nvPicPr>
        <p:blipFill>
          <a:blip r:embed="rId3" cstate="print"/>
          <a:srcRect/>
          <a:stretch>
            <a:fillRect/>
          </a:stretch>
        </p:blipFill>
        <p:spPr bwMode="auto">
          <a:xfrm>
            <a:off x="250825" y="765175"/>
            <a:ext cx="3744913" cy="1133475"/>
          </a:xfrm>
          <a:prstGeom prst="rect">
            <a:avLst/>
          </a:prstGeom>
          <a:noFill/>
        </p:spPr>
      </p:pic>
      <p:sp>
        <p:nvSpPr>
          <p:cNvPr id="11273" name="Text Box 9"/>
          <p:cNvSpPr txBox="1">
            <a:spLocks noChangeArrowheads="1"/>
          </p:cNvSpPr>
          <p:nvPr/>
        </p:nvSpPr>
        <p:spPr bwMode="auto">
          <a:xfrm>
            <a:off x="2411413" y="188913"/>
            <a:ext cx="4321175" cy="457200"/>
          </a:xfrm>
          <a:prstGeom prst="rect">
            <a:avLst/>
          </a:prstGeom>
          <a:noFill/>
          <a:ln w="9525">
            <a:noFill/>
            <a:miter lim="800000"/>
            <a:headEnd/>
            <a:tailEnd/>
          </a:ln>
          <a:effectLst/>
        </p:spPr>
        <p:txBody>
          <a:bodyPr>
            <a:spAutoFit/>
          </a:bodyPr>
          <a:lstStyle/>
          <a:p>
            <a:pPr>
              <a:spcBef>
                <a:spcPct val="50000"/>
              </a:spcBef>
            </a:pPr>
            <a:r>
              <a:rPr lang="pt-BR" sz="2400"/>
              <a:t>Funcionamento do Telescópio</a:t>
            </a:r>
          </a:p>
        </p:txBody>
      </p:sp>
      <p:pic>
        <p:nvPicPr>
          <p:cNvPr id="11274" name="Picture 10" descr="003-galileu"/>
          <p:cNvPicPr>
            <a:picLocks noChangeAspect="1" noChangeArrowheads="1"/>
          </p:cNvPicPr>
          <p:nvPr/>
        </p:nvPicPr>
        <p:blipFill>
          <a:blip r:embed="rId4" cstate="print"/>
          <a:srcRect/>
          <a:stretch>
            <a:fillRect/>
          </a:stretch>
        </p:blipFill>
        <p:spPr bwMode="auto">
          <a:xfrm>
            <a:off x="881063" y="3429000"/>
            <a:ext cx="7381875" cy="2743200"/>
          </a:xfrm>
          <a:prstGeom prst="rect">
            <a:avLst/>
          </a:prstGeom>
          <a:noFill/>
        </p:spPr>
      </p:pic>
      <p:pic>
        <p:nvPicPr>
          <p:cNvPr id="11275" name="Picture 11" descr="visao-estrela"/>
          <p:cNvPicPr>
            <a:picLocks noChangeAspect="1" noChangeArrowheads="1"/>
          </p:cNvPicPr>
          <p:nvPr/>
        </p:nvPicPr>
        <p:blipFill>
          <a:blip r:embed="rId5" cstate="print"/>
          <a:srcRect/>
          <a:stretch>
            <a:fillRect/>
          </a:stretch>
        </p:blipFill>
        <p:spPr bwMode="auto">
          <a:xfrm>
            <a:off x="4787900" y="1196975"/>
            <a:ext cx="3819525" cy="1476375"/>
          </a:xfrm>
          <a:prstGeom prst="rect">
            <a:avLst/>
          </a:prstGeom>
          <a:noFill/>
        </p:spPr>
      </p:pic>
      <p:sp>
        <p:nvSpPr>
          <p:cNvPr id="11276" name="AutoShape 12"/>
          <p:cNvSpPr>
            <a:spLocks noChangeArrowheads="1"/>
          </p:cNvSpPr>
          <p:nvPr/>
        </p:nvSpPr>
        <p:spPr bwMode="auto">
          <a:xfrm>
            <a:off x="114300" y="4149725"/>
            <a:ext cx="576263" cy="647700"/>
          </a:xfrm>
          <a:prstGeom prst="star5">
            <a:avLst/>
          </a:prstGeom>
          <a:solidFill>
            <a:srgbClr val="FF0000"/>
          </a:solidFill>
          <a:ln w="9525">
            <a:solidFill>
              <a:srgbClr val="FF0000"/>
            </a:solidFill>
            <a:miter lim="800000"/>
            <a:headEnd/>
            <a:tailEnd/>
          </a:ln>
          <a:effectLst/>
        </p:spPr>
        <p:txBody>
          <a:bodyPr wrap="none" anchor="ctr"/>
          <a:lstStyle/>
          <a:p>
            <a:endParaRPr lang="pt-BR"/>
          </a:p>
        </p:txBody>
      </p:sp>
      <p:sp>
        <p:nvSpPr>
          <p:cNvPr id="11277" name="Line 13"/>
          <p:cNvSpPr>
            <a:spLocks noChangeShapeType="1"/>
          </p:cNvSpPr>
          <p:nvPr/>
        </p:nvSpPr>
        <p:spPr bwMode="auto">
          <a:xfrm>
            <a:off x="0" y="4508500"/>
            <a:ext cx="1979613" cy="144463"/>
          </a:xfrm>
          <a:prstGeom prst="line">
            <a:avLst/>
          </a:prstGeom>
          <a:noFill/>
          <a:ln w="38100">
            <a:solidFill>
              <a:srgbClr val="FF0000"/>
            </a:solidFill>
            <a:round/>
            <a:headEnd/>
            <a:tailEnd/>
          </a:ln>
          <a:effectLst/>
        </p:spPr>
        <p:txBody>
          <a:bodyPr/>
          <a:lstStyle/>
          <a:p>
            <a:endParaRPr lang="pt-BR"/>
          </a:p>
        </p:txBody>
      </p:sp>
      <p:sp>
        <p:nvSpPr>
          <p:cNvPr id="11278" name="Line 14"/>
          <p:cNvSpPr>
            <a:spLocks noChangeShapeType="1"/>
          </p:cNvSpPr>
          <p:nvPr/>
        </p:nvSpPr>
        <p:spPr bwMode="auto">
          <a:xfrm>
            <a:off x="5580063" y="4581525"/>
            <a:ext cx="2665412" cy="215900"/>
          </a:xfrm>
          <a:prstGeom prst="line">
            <a:avLst/>
          </a:prstGeom>
          <a:noFill/>
          <a:ln w="28575">
            <a:solidFill>
              <a:srgbClr val="FF0000"/>
            </a:solidFill>
            <a:round/>
            <a:headEnd/>
            <a:tailEnd/>
          </a:ln>
          <a:effectLst/>
        </p:spPr>
        <p:txBody>
          <a:bodyPr/>
          <a:lstStyle/>
          <a:p>
            <a:endParaRPr lang="pt-BR"/>
          </a:p>
        </p:txBody>
      </p:sp>
      <p:sp>
        <p:nvSpPr>
          <p:cNvPr id="11279" name="Text Box 15"/>
          <p:cNvSpPr txBox="1">
            <a:spLocks noChangeArrowheads="1"/>
          </p:cNvSpPr>
          <p:nvPr/>
        </p:nvSpPr>
        <p:spPr bwMode="auto">
          <a:xfrm>
            <a:off x="2590800" y="6376988"/>
            <a:ext cx="3960813" cy="366712"/>
          </a:xfrm>
          <a:prstGeom prst="rect">
            <a:avLst/>
          </a:prstGeom>
          <a:noFill/>
          <a:ln w="9525">
            <a:noFill/>
            <a:miter lim="800000"/>
            <a:headEnd/>
            <a:tailEnd/>
          </a:ln>
          <a:effectLst/>
        </p:spPr>
        <p:txBody>
          <a:bodyPr>
            <a:spAutoFit/>
          </a:bodyPr>
          <a:lstStyle/>
          <a:p>
            <a:pPr>
              <a:spcBef>
                <a:spcPct val="50000"/>
              </a:spcBef>
            </a:pPr>
            <a:r>
              <a:rPr lang="pt-BR"/>
              <a:t>Raios de luz através do telescópio</a:t>
            </a:r>
          </a:p>
        </p:txBody>
      </p:sp>
      <p:sp>
        <p:nvSpPr>
          <p:cNvPr id="11280" name="Text Box 16"/>
          <p:cNvSpPr txBox="1">
            <a:spLocks noChangeArrowheads="1"/>
          </p:cNvSpPr>
          <p:nvPr/>
        </p:nvSpPr>
        <p:spPr bwMode="auto">
          <a:xfrm>
            <a:off x="5364163" y="2852738"/>
            <a:ext cx="2808287" cy="366712"/>
          </a:xfrm>
          <a:prstGeom prst="rect">
            <a:avLst/>
          </a:prstGeom>
          <a:noFill/>
          <a:ln w="9525">
            <a:noFill/>
            <a:miter lim="800000"/>
            <a:headEnd/>
            <a:tailEnd/>
          </a:ln>
          <a:effectLst/>
        </p:spPr>
        <p:txBody>
          <a:bodyPr>
            <a:spAutoFit/>
          </a:bodyPr>
          <a:lstStyle/>
          <a:p>
            <a:pPr>
              <a:spcBef>
                <a:spcPct val="50000"/>
              </a:spcBef>
            </a:pPr>
            <a:r>
              <a:rPr lang="pt-BR"/>
              <a:t>O funcionamento do Olho</a:t>
            </a:r>
          </a:p>
        </p:txBody>
      </p:sp>
      <p:sp>
        <p:nvSpPr>
          <p:cNvPr id="11281" name="Text Box 17"/>
          <p:cNvSpPr txBox="1">
            <a:spLocks noChangeArrowheads="1"/>
          </p:cNvSpPr>
          <p:nvPr/>
        </p:nvSpPr>
        <p:spPr bwMode="auto">
          <a:xfrm>
            <a:off x="755650" y="1989138"/>
            <a:ext cx="2808288" cy="366712"/>
          </a:xfrm>
          <a:prstGeom prst="rect">
            <a:avLst/>
          </a:prstGeom>
          <a:noFill/>
          <a:ln w="9525">
            <a:noFill/>
            <a:miter lim="800000"/>
            <a:headEnd/>
            <a:tailEnd/>
          </a:ln>
          <a:effectLst/>
        </p:spPr>
        <p:txBody>
          <a:bodyPr>
            <a:spAutoFit/>
          </a:bodyPr>
          <a:lstStyle/>
          <a:p>
            <a:pPr>
              <a:spcBef>
                <a:spcPct val="50000"/>
              </a:spcBef>
            </a:pPr>
            <a:r>
              <a:rPr lang="pt-BR"/>
              <a:t>A explicação de Galileu</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Kepschem.png"/>
          <p:cNvPicPr>
            <a:picLocks noChangeAspect="1"/>
          </p:cNvPicPr>
          <p:nvPr/>
        </p:nvPicPr>
        <p:blipFill>
          <a:blip r:embed="rId3" cstate="print"/>
          <a:srcRect/>
          <a:stretch>
            <a:fillRect/>
          </a:stretch>
        </p:blipFill>
        <p:spPr bwMode="auto">
          <a:xfrm>
            <a:off x="285750" y="1785938"/>
            <a:ext cx="8526463" cy="3862387"/>
          </a:xfrm>
          <a:prstGeom prst="rect">
            <a:avLst/>
          </a:prstGeom>
          <a:noFill/>
          <a:ln w="9525">
            <a:noFill/>
            <a:miter lim="800000"/>
            <a:headEnd/>
            <a:tailEnd/>
          </a:ln>
        </p:spPr>
      </p:pic>
      <p:sp>
        <p:nvSpPr>
          <p:cNvPr id="7" name="TextBox 6"/>
          <p:cNvSpPr txBox="1"/>
          <p:nvPr/>
        </p:nvSpPr>
        <p:spPr>
          <a:xfrm>
            <a:off x="928688" y="357188"/>
            <a:ext cx="7072312" cy="830262"/>
          </a:xfrm>
          <a:prstGeom prst="rect">
            <a:avLst/>
          </a:prstGeom>
          <a:noFill/>
        </p:spPr>
        <p:txBody>
          <a:bodyPr>
            <a:spAutoFit/>
          </a:bodyPr>
          <a:lstStyle/>
          <a:p>
            <a:pPr algn="ctr">
              <a:defRPr/>
            </a:pPr>
            <a:r>
              <a:rPr lang="pt-BR" sz="2400" dirty="0">
                <a:solidFill>
                  <a:schemeClr val="tx1">
                    <a:lumMod val="95000"/>
                    <a:lumOff val="5000"/>
                  </a:schemeClr>
                </a:solidFill>
                <a:latin typeface="Imprint MT Shadow" pitchFamily="82" charset="0"/>
              </a:rPr>
              <a:t>Kepler melhorou o esquema inicial dos telescópios, criando este modelo usado até hoje: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642938" y="357188"/>
            <a:ext cx="7858125" cy="830262"/>
          </a:xfrm>
          <a:prstGeom prst="rect">
            <a:avLst/>
          </a:prstGeom>
          <a:noFill/>
          <a:ln w="9525">
            <a:noFill/>
            <a:miter lim="800000"/>
            <a:headEnd/>
            <a:tailEnd/>
          </a:ln>
        </p:spPr>
        <p:txBody>
          <a:bodyPr>
            <a:spAutoFit/>
          </a:bodyPr>
          <a:lstStyle/>
          <a:p>
            <a:pPr algn="ctr"/>
            <a:r>
              <a:rPr lang="pt-BR" sz="2400" dirty="0">
                <a:solidFill>
                  <a:schemeClr val="tx1">
                    <a:lumMod val="95000"/>
                    <a:lumOff val="5000"/>
                  </a:schemeClr>
                </a:solidFill>
                <a:latin typeface="Imprint MT Shadow" pitchFamily="82" charset="0"/>
              </a:rPr>
              <a:t>Em 1655 </a:t>
            </a:r>
            <a:r>
              <a:rPr lang="pt-BR" sz="2400" dirty="0" err="1">
                <a:solidFill>
                  <a:schemeClr val="tx1">
                    <a:lumMod val="95000"/>
                    <a:lumOff val="5000"/>
                  </a:schemeClr>
                </a:solidFill>
                <a:latin typeface="Imprint MT Shadow" pitchFamily="82" charset="0"/>
              </a:rPr>
              <a:t>Niccolo</a:t>
            </a:r>
            <a:r>
              <a:rPr lang="pt-BR" sz="2400" dirty="0">
                <a:solidFill>
                  <a:schemeClr val="tx1">
                    <a:lumMod val="95000"/>
                    <a:lumOff val="5000"/>
                  </a:schemeClr>
                </a:solidFill>
                <a:latin typeface="Imprint MT Shadow" pitchFamily="82" charset="0"/>
              </a:rPr>
              <a:t> </a:t>
            </a:r>
            <a:r>
              <a:rPr lang="pt-BR" sz="2400" dirty="0" err="1">
                <a:solidFill>
                  <a:schemeClr val="tx1">
                    <a:lumMod val="95000"/>
                    <a:lumOff val="5000"/>
                  </a:schemeClr>
                </a:solidFill>
                <a:latin typeface="Imprint MT Shadow" pitchFamily="82" charset="0"/>
              </a:rPr>
              <a:t>Zucchi</a:t>
            </a:r>
            <a:r>
              <a:rPr lang="pt-BR" sz="2400" dirty="0">
                <a:solidFill>
                  <a:schemeClr val="tx1">
                    <a:lumMod val="95000"/>
                    <a:lumOff val="5000"/>
                  </a:schemeClr>
                </a:solidFill>
                <a:latin typeface="Imprint MT Shadow" pitchFamily="82" charset="0"/>
              </a:rPr>
              <a:t> constrói primeiro telescópio que se utiliza de espelhos ao invés de lentes</a:t>
            </a:r>
          </a:p>
        </p:txBody>
      </p:sp>
      <p:pic>
        <p:nvPicPr>
          <p:cNvPr id="9219" name="Picture 2" descr="teletipo-reflet.png"/>
          <p:cNvPicPr>
            <a:picLocks noChangeAspect="1"/>
          </p:cNvPicPr>
          <p:nvPr/>
        </p:nvPicPr>
        <p:blipFill>
          <a:blip r:embed="rId2" cstate="print"/>
          <a:srcRect/>
          <a:stretch>
            <a:fillRect/>
          </a:stretch>
        </p:blipFill>
        <p:spPr bwMode="auto">
          <a:xfrm>
            <a:off x="357188" y="1928813"/>
            <a:ext cx="8429625" cy="3714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descr="William_Herschel.jpg"/>
          <p:cNvPicPr>
            <a:picLocks noChangeAspect="1"/>
          </p:cNvPicPr>
          <p:nvPr/>
        </p:nvPicPr>
        <p:blipFill>
          <a:blip r:embed="rId3" cstate="print"/>
          <a:srcRect/>
          <a:stretch>
            <a:fillRect/>
          </a:stretch>
        </p:blipFill>
        <p:spPr bwMode="auto">
          <a:xfrm>
            <a:off x="2643188" y="1428750"/>
            <a:ext cx="3786187" cy="5214938"/>
          </a:xfrm>
          <a:prstGeom prst="rect">
            <a:avLst/>
          </a:prstGeom>
          <a:noFill/>
          <a:ln w="9525">
            <a:noFill/>
            <a:miter lim="800000"/>
            <a:headEnd/>
            <a:tailEnd/>
          </a:ln>
        </p:spPr>
      </p:pic>
      <p:sp>
        <p:nvSpPr>
          <p:cNvPr id="4" name="TextBox 3"/>
          <p:cNvSpPr txBox="1"/>
          <p:nvPr/>
        </p:nvSpPr>
        <p:spPr>
          <a:xfrm>
            <a:off x="1500188" y="285750"/>
            <a:ext cx="5715000" cy="1292225"/>
          </a:xfrm>
          <a:prstGeom prst="rect">
            <a:avLst/>
          </a:prstGeom>
          <a:noFill/>
        </p:spPr>
        <p:txBody>
          <a:bodyPr>
            <a:spAutoFit/>
          </a:bodyPr>
          <a:lstStyle/>
          <a:p>
            <a:pPr algn="ctr">
              <a:defRPr/>
            </a:pPr>
            <a:r>
              <a:rPr lang="pt-BR" sz="2000" b="1" dirty="0">
                <a:solidFill>
                  <a:schemeClr val="tx1">
                    <a:lumMod val="95000"/>
                    <a:lumOff val="5000"/>
                  </a:schemeClr>
                </a:solidFill>
                <a:effectLst>
                  <a:outerShdw blurRad="38100" dist="38100" dir="2700000" algn="tl">
                    <a:srgbClr val="000000">
                      <a:alpha val="43137"/>
                    </a:srgbClr>
                  </a:outerShdw>
                </a:effectLst>
                <a:latin typeface="Imprint MT Shadow" pitchFamily="82" charset="0"/>
              </a:rPr>
              <a:t>No Final do século 18 Willian Herschel constrói mais de 400 telescópios. E em 13/03 de 1781 descobre Urano.</a:t>
            </a:r>
          </a:p>
          <a:p>
            <a:pPr>
              <a:defRPr/>
            </a:pPr>
            <a:endParaRPr lang="pt-BR" dirty="0">
              <a:solidFill>
                <a:schemeClr val="accent1">
                  <a:lumMod val="20000"/>
                  <a:lumOff val="80000"/>
                </a:schemeClr>
              </a:solidFill>
              <a:latin typeface="Imprint MT Shadow" pitchFamily="82"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napshot20091119043720.jpg"/>
          <p:cNvPicPr>
            <a:picLocks noChangeAspect="1"/>
          </p:cNvPicPr>
          <p:nvPr/>
        </p:nvPicPr>
        <p:blipFill>
          <a:blip r:embed="rId2" cstate="print"/>
          <a:srcRect/>
          <a:stretch>
            <a:fillRect/>
          </a:stretch>
        </p:blipFill>
        <p:spPr bwMode="auto">
          <a:xfrm>
            <a:off x="571500" y="1143000"/>
            <a:ext cx="8143875" cy="457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snapshot20091119050610.jpg"/>
          <p:cNvPicPr>
            <a:picLocks noChangeAspect="1"/>
          </p:cNvPicPr>
          <p:nvPr/>
        </p:nvPicPr>
        <p:blipFill>
          <a:blip r:embed="rId2" cstate="print"/>
          <a:srcRect/>
          <a:stretch>
            <a:fillRect/>
          </a:stretch>
        </p:blipFill>
        <p:spPr bwMode="auto">
          <a:xfrm>
            <a:off x="2214563" y="1928813"/>
            <a:ext cx="4781550" cy="4572000"/>
          </a:xfrm>
          <a:prstGeom prst="rect">
            <a:avLst/>
          </a:prstGeom>
          <a:noFill/>
          <a:ln w="9525">
            <a:noFill/>
            <a:miter lim="800000"/>
            <a:headEnd/>
            <a:tailEnd/>
          </a:ln>
        </p:spPr>
      </p:pic>
      <p:sp>
        <p:nvSpPr>
          <p:cNvPr id="12291" name="TextBox 4"/>
          <p:cNvSpPr txBox="1">
            <a:spLocks noChangeArrowheads="1"/>
          </p:cNvSpPr>
          <p:nvPr/>
        </p:nvSpPr>
        <p:spPr bwMode="auto">
          <a:xfrm>
            <a:off x="1143000" y="285750"/>
            <a:ext cx="6786563" cy="1323975"/>
          </a:xfrm>
          <a:prstGeom prst="rect">
            <a:avLst/>
          </a:prstGeom>
          <a:noFill/>
          <a:ln w="9525">
            <a:noFill/>
            <a:miter lim="800000"/>
            <a:headEnd/>
            <a:tailEnd/>
          </a:ln>
        </p:spPr>
        <p:txBody>
          <a:bodyPr>
            <a:spAutoFit/>
          </a:bodyPr>
          <a:lstStyle/>
          <a:p>
            <a:pPr algn="ctr"/>
            <a:r>
              <a:rPr lang="pt-BR" sz="2000" dirty="0">
                <a:solidFill>
                  <a:schemeClr val="tx1">
                    <a:lumMod val="95000"/>
                    <a:lumOff val="5000"/>
                  </a:schemeClr>
                </a:solidFill>
                <a:latin typeface="Imprint MT Shadow" pitchFamily="82" charset="0"/>
              </a:rPr>
              <a:t>William </a:t>
            </a:r>
            <a:r>
              <a:rPr lang="pt-BR" sz="2000" dirty="0" err="1">
                <a:solidFill>
                  <a:schemeClr val="tx1">
                    <a:lumMod val="95000"/>
                    <a:lumOff val="5000"/>
                  </a:schemeClr>
                </a:solidFill>
                <a:latin typeface="Imprint MT Shadow" pitchFamily="82" charset="0"/>
              </a:rPr>
              <a:t>Parsons</a:t>
            </a:r>
            <a:r>
              <a:rPr lang="pt-BR" sz="2000" dirty="0">
                <a:solidFill>
                  <a:schemeClr val="tx1">
                    <a:lumMod val="95000"/>
                    <a:lumOff val="5000"/>
                  </a:schemeClr>
                </a:solidFill>
                <a:latin typeface="Imprint MT Shadow" pitchFamily="82" charset="0"/>
              </a:rPr>
              <a:t>, o Conde de Ross, constrói o maior telescópio do século </a:t>
            </a:r>
            <a:r>
              <a:rPr lang="pt-BR" sz="2000" dirty="0" smtClean="0">
                <a:solidFill>
                  <a:schemeClr val="tx1">
                    <a:lumMod val="95000"/>
                    <a:lumOff val="5000"/>
                  </a:schemeClr>
                </a:solidFill>
                <a:latin typeface="Imprint MT Shadow" pitchFamily="82" charset="0"/>
              </a:rPr>
              <a:t>XIX </a:t>
            </a:r>
            <a:r>
              <a:rPr lang="pt-BR" sz="2000" dirty="0">
                <a:solidFill>
                  <a:schemeClr val="tx1">
                    <a:lumMod val="95000"/>
                    <a:lumOff val="5000"/>
                  </a:schemeClr>
                </a:solidFill>
                <a:latin typeface="Imprint MT Shadow" pitchFamily="82" charset="0"/>
              </a:rPr>
              <a:t>na </a:t>
            </a:r>
            <a:r>
              <a:rPr lang="pt-BR" sz="2000" dirty="0" err="1">
                <a:solidFill>
                  <a:schemeClr val="tx1">
                    <a:lumMod val="95000"/>
                    <a:lumOff val="5000"/>
                  </a:schemeClr>
                </a:solidFill>
                <a:latin typeface="Imprint MT Shadow" pitchFamily="82" charset="0"/>
              </a:rPr>
              <a:t>Irlânda</a:t>
            </a:r>
            <a:r>
              <a:rPr lang="pt-BR" sz="2000" dirty="0">
                <a:solidFill>
                  <a:schemeClr val="tx1">
                    <a:lumMod val="95000"/>
                    <a:lumOff val="5000"/>
                  </a:schemeClr>
                </a:solidFill>
                <a:latin typeface="Imprint MT Shadow" pitchFamily="82" charset="0"/>
              </a:rPr>
              <a:t>. Com 1,8 metros de diâmetro, o telescópio é apelidado de                                            “O Leviatã de </a:t>
            </a:r>
            <a:r>
              <a:rPr lang="pt-BR" sz="2000" dirty="0" err="1">
                <a:solidFill>
                  <a:schemeClr val="tx1">
                    <a:lumMod val="95000"/>
                    <a:lumOff val="5000"/>
                  </a:schemeClr>
                </a:solidFill>
                <a:latin typeface="Imprint MT Shadow" pitchFamily="82" charset="0"/>
              </a:rPr>
              <a:t>Parsonstown</a:t>
            </a:r>
            <a:r>
              <a:rPr lang="pt-BR" sz="2000" dirty="0">
                <a:solidFill>
                  <a:schemeClr val="tx1">
                    <a:lumMod val="95000"/>
                    <a:lumOff val="5000"/>
                  </a:schemeClr>
                </a:solidFill>
                <a:latin typeface="Imprint MT Shadow" pitchFamily="82" charset="0"/>
              </a:rPr>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3" name="Title 1"/>
          <p:cNvSpPr>
            <a:spLocks/>
          </p:cNvSpPr>
          <p:nvPr/>
        </p:nvSpPr>
        <p:spPr bwMode="auto">
          <a:xfrm>
            <a:off x="2627313" y="188913"/>
            <a:ext cx="3889375" cy="647700"/>
          </a:xfrm>
          <a:prstGeom prst="rect">
            <a:avLst/>
          </a:prstGeom>
          <a:noFill/>
          <a:ln w="9525">
            <a:noFill/>
            <a:miter lim="800000"/>
            <a:headEnd/>
            <a:tailEnd/>
          </a:ln>
        </p:spPr>
        <p:txBody>
          <a:bodyPr lIns="91416" tIns="45707" rIns="91416" bIns="45707" anchor="ctr"/>
          <a:lstStyle/>
          <a:p>
            <a:r>
              <a:rPr lang="en-US" sz="2400" b="1">
                <a:solidFill>
                  <a:srgbClr val="6E460A"/>
                </a:solidFill>
                <a:latin typeface="Helvetica" pitchFamily="34" charset="0"/>
              </a:rPr>
              <a:t>Um </a:t>
            </a:r>
            <a:r>
              <a:rPr lang="pt-BR" sz="2400" b="1">
                <a:solidFill>
                  <a:srgbClr val="6E460A"/>
                </a:solidFill>
                <a:latin typeface="Helvetica" pitchFamily="34" charset="0"/>
              </a:rPr>
              <a:t>Instrumento</a:t>
            </a:r>
            <a:r>
              <a:rPr lang="en-US" sz="2400" b="1">
                <a:solidFill>
                  <a:srgbClr val="6E460A"/>
                </a:solidFill>
                <a:latin typeface="Helvetica" pitchFamily="34" charset="0"/>
              </a:rPr>
              <a:t> Simples</a:t>
            </a:r>
          </a:p>
        </p:txBody>
      </p:sp>
      <p:sp>
        <p:nvSpPr>
          <p:cNvPr id="3114" name="Text Box 42"/>
          <p:cNvSpPr txBox="1">
            <a:spLocks noChangeArrowheads="1"/>
          </p:cNvSpPr>
          <p:nvPr/>
        </p:nvSpPr>
        <p:spPr bwMode="auto">
          <a:xfrm>
            <a:off x="395288" y="1557338"/>
            <a:ext cx="8569325" cy="2016125"/>
          </a:xfrm>
          <a:prstGeom prst="rect">
            <a:avLst/>
          </a:prstGeom>
          <a:noFill/>
          <a:ln w="9525">
            <a:noFill/>
            <a:miter lim="800000"/>
            <a:headEnd/>
            <a:tailEnd/>
          </a:ln>
          <a:effectLst/>
        </p:spPr>
        <p:txBody>
          <a:bodyPr>
            <a:spAutoFit/>
          </a:bodyPr>
          <a:lstStyle/>
          <a:p>
            <a:pPr>
              <a:spcBef>
                <a:spcPct val="50000"/>
              </a:spcBef>
            </a:pPr>
            <a:r>
              <a:rPr lang="pt-BR"/>
              <a:t>Giambattista Della Porta</a:t>
            </a:r>
          </a:p>
          <a:p>
            <a:pPr>
              <a:spcBef>
                <a:spcPct val="50000"/>
              </a:spcBef>
            </a:pPr>
            <a:r>
              <a:rPr lang="pt-BR"/>
              <a:t>In </a:t>
            </a:r>
            <a:r>
              <a:rPr lang="pt-BR" i="1"/>
              <a:t>Magia Naturalis</a:t>
            </a:r>
            <a:r>
              <a:rPr lang="pt-BR"/>
              <a:t>, na edição de 1589</a:t>
            </a:r>
          </a:p>
          <a:p>
            <a:pPr algn="just">
              <a:spcBef>
                <a:spcPct val="50000"/>
              </a:spcBef>
            </a:pPr>
            <a:r>
              <a:rPr lang="pt-BR"/>
              <a:t>“Por meio de um vidro côncavo você vera pequenos objetos distantes mas claro; com um vidro convexo, objetos próximos mas turvos. Se você sabe como combinar então você verá ambos distante e próximos os objetos maiores dos quais eles poderiam entretanto aparecer e muito distintos.” </a:t>
            </a:r>
          </a:p>
        </p:txBody>
      </p:sp>
      <p:pic>
        <p:nvPicPr>
          <p:cNvPr id="3115" name="Picture 43"/>
          <p:cNvPicPr>
            <a:picLocks noChangeArrowheads="1"/>
          </p:cNvPicPr>
          <p:nvPr/>
        </p:nvPicPr>
        <p:blipFill>
          <a:blip r:embed="rId3" cstate="print"/>
          <a:srcRect/>
          <a:stretch>
            <a:fillRect/>
          </a:stretch>
        </p:blipFill>
        <p:spPr bwMode="auto">
          <a:xfrm>
            <a:off x="1403350" y="4221163"/>
            <a:ext cx="2381250" cy="1543050"/>
          </a:xfrm>
          <a:prstGeom prst="rect">
            <a:avLst/>
          </a:prstGeom>
          <a:noFill/>
          <a:ln w="9525">
            <a:noFill/>
            <a:miter lim="800000"/>
            <a:headEnd/>
            <a:tailEnd/>
          </a:ln>
          <a:effectLst/>
        </p:spPr>
      </p:pic>
      <p:pic>
        <p:nvPicPr>
          <p:cNvPr id="3116" name="Picture 44"/>
          <p:cNvPicPr>
            <a:picLocks noChangeArrowheads="1"/>
          </p:cNvPicPr>
          <p:nvPr/>
        </p:nvPicPr>
        <p:blipFill>
          <a:blip r:embed="rId4" cstate="print"/>
          <a:srcRect/>
          <a:stretch>
            <a:fillRect/>
          </a:stretch>
        </p:blipFill>
        <p:spPr bwMode="auto">
          <a:xfrm>
            <a:off x="5508625" y="4437063"/>
            <a:ext cx="2381250" cy="1123950"/>
          </a:xfrm>
          <a:prstGeom prst="rect">
            <a:avLst/>
          </a:prstGeom>
          <a:noFill/>
          <a:ln w="9525">
            <a:noFill/>
            <a:miter lim="800000"/>
            <a:headEnd/>
            <a:tailEnd/>
          </a:ln>
          <a:effectLst/>
        </p:spPr>
      </p:pic>
      <p:sp>
        <p:nvSpPr>
          <p:cNvPr id="3117" name="Text Box 45"/>
          <p:cNvSpPr txBox="1">
            <a:spLocks noChangeArrowheads="1"/>
          </p:cNvSpPr>
          <p:nvPr/>
        </p:nvSpPr>
        <p:spPr bwMode="auto">
          <a:xfrm>
            <a:off x="1403350" y="5949950"/>
            <a:ext cx="2232025" cy="366713"/>
          </a:xfrm>
          <a:prstGeom prst="rect">
            <a:avLst/>
          </a:prstGeom>
          <a:noFill/>
          <a:ln w="9525">
            <a:noFill/>
            <a:miter lim="800000"/>
            <a:headEnd/>
            <a:tailEnd/>
          </a:ln>
          <a:effectLst/>
        </p:spPr>
        <p:txBody>
          <a:bodyPr>
            <a:spAutoFit/>
          </a:bodyPr>
          <a:lstStyle/>
          <a:p>
            <a:pPr>
              <a:spcBef>
                <a:spcPct val="50000"/>
              </a:spcBef>
            </a:pPr>
            <a:r>
              <a:rPr lang="pt-BR"/>
              <a:t>Lente Convergente</a:t>
            </a:r>
          </a:p>
        </p:txBody>
      </p:sp>
      <p:sp>
        <p:nvSpPr>
          <p:cNvPr id="3118" name="Text Box 46"/>
          <p:cNvSpPr txBox="1">
            <a:spLocks noChangeArrowheads="1"/>
          </p:cNvSpPr>
          <p:nvPr/>
        </p:nvSpPr>
        <p:spPr bwMode="auto">
          <a:xfrm>
            <a:off x="5724525" y="5805488"/>
            <a:ext cx="2160588" cy="366712"/>
          </a:xfrm>
          <a:prstGeom prst="rect">
            <a:avLst/>
          </a:prstGeom>
          <a:noFill/>
          <a:ln w="9525">
            <a:noFill/>
            <a:miter lim="800000"/>
            <a:headEnd/>
            <a:tailEnd/>
          </a:ln>
          <a:effectLst/>
        </p:spPr>
        <p:txBody>
          <a:bodyPr>
            <a:spAutoFit/>
          </a:bodyPr>
          <a:lstStyle/>
          <a:p>
            <a:pPr>
              <a:spcBef>
                <a:spcPct val="50000"/>
              </a:spcBef>
            </a:pPr>
            <a:r>
              <a:rPr lang="pt-BR"/>
              <a:t>Lente Divergente</a:t>
            </a:r>
          </a:p>
        </p:txBody>
      </p:sp>
      <p:sp>
        <p:nvSpPr>
          <p:cNvPr id="3119" name="Text Box 47"/>
          <p:cNvSpPr txBox="1">
            <a:spLocks noChangeArrowheads="1"/>
          </p:cNvSpPr>
          <p:nvPr/>
        </p:nvSpPr>
        <p:spPr bwMode="auto">
          <a:xfrm>
            <a:off x="6877050" y="188913"/>
            <a:ext cx="1150938" cy="366712"/>
          </a:xfrm>
          <a:prstGeom prst="rect">
            <a:avLst/>
          </a:prstGeom>
          <a:noFill/>
          <a:ln w="9525">
            <a:noFill/>
            <a:miter lim="800000"/>
            <a:headEnd/>
            <a:tailEnd/>
          </a:ln>
          <a:effectLst/>
        </p:spPr>
        <p:txBody>
          <a:bodyPr>
            <a:spAutoFit/>
          </a:bodyPr>
          <a:lstStyle/>
          <a:p>
            <a:pPr>
              <a:spcBef>
                <a:spcPct val="50000"/>
              </a:spcBef>
            </a:pPr>
            <a:r>
              <a:rPr lang="pt-BR"/>
              <a:t>spyglass</a:t>
            </a:r>
          </a:p>
        </p:txBody>
      </p:sp>
      <p:sp>
        <p:nvSpPr>
          <p:cNvPr id="3120" name="Text Box 48"/>
          <p:cNvSpPr txBox="1">
            <a:spLocks noChangeArrowheads="1"/>
          </p:cNvSpPr>
          <p:nvPr/>
        </p:nvSpPr>
        <p:spPr bwMode="auto">
          <a:xfrm>
            <a:off x="755650" y="260350"/>
            <a:ext cx="1441450" cy="366713"/>
          </a:xfrm>
          <a:prstGeom prst="rect">
            <a:avLst/>
          </a:prstGeom>
          <a:noFill/>
          <a:ln w="9525">
            <a:noFill/>
            <a:miter lim="800000"/>
            <a:headEnd/>
            <a:tailEnd/>
          </a:ln>
          <a:effectLst/>
        </p:spPr>
        <p:txBody>
          <a:bodyPr>
            <a:spAutoFit/>
          </a:bodyPr>
          <a:lstStyle/>
          <a:p>
            <a:pPr>
              <a:spcBef>
                <a:spcPct val="50000"/>
              </a:spcBef>
            </a:pPr>
            <a:r>
              <a:rPr lang="pt-BR"/>
              <a:t>perspicillum</a:t>
            </a:r>
          </a:p>
        </p:txBody>
      </p:sp>
      <p:sp>
        <p:nvSpPr>
          <p:cNvPr id="3121" name="Text Box 49"/>
          <p:cNvSpPr txBox="1">
            <a:spLocks noChangeArrowheads="1"/>
          </p:cNvSpPr>
          <p:nvPr/>
        </p:nvSpPr>
        <p:spPr bwMode="auto">
          <a:xfrm>
            <a:off x="3779838" y="836613"/>
            <a:ext cx="1582737" cy="366712"/>
          </a:xfrm>
          <a:prstGeom prst="rect">
            <a:avLst/>
          </a:prstGeom>
          <a:noFill/>
          <a:ln w="9525">
            <a:noFill/>
            <a:miter lim="800000"/>
            <a:headEnd/>
            <a:tailEnd/>
          </a:ln>
          <a:effectLst/>
        </p:spPr>
        <p:txBody>
          <a:bodyPr>
            <a:spAutoFit/>
          </a:bodyPr>
          <a:lstStyle/>
          <a:p>
            <a:pPr>
              <a:spcBef>
                <a:spcPct val="50000"/>
              </a:spcBef>
            </a:pPr>
            <a:r>
              <a:rPr lang="pt-BR"/>
              <a:t>instrumentum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descr="snapshot20091119045142.jpg"/>
          <p:cNvPicPr>
            <a:picLocks noChangeAspect="1"/>
          </p:cNvPicPr>
          <p:nvPr/>
        </p:nvPicPr>
        <p:blipFill>
          <a:blip r:embed="rId2" cstate="print"/>
          <a:srcRect/>
          <a:stretch>
            <a:fillRect/>
          </a:stretch>
        </p:blipFill>
        <p:spPr bwMode="auto">
          <a:xfrm>
            <a:off x="500063" y="1285875"/>
            <a:ext cx="8215312"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snapshot20091119045421.jpg"/>
          <p:cNvPicPr>
            <a:picLocks noChangeAspect="1"/>
          </p:cNvPicPr>
          <p:nvPr/>
        </p:nvPicPr>
        <p:blipFill>
          <a:blip r:embed="rId2" cstate="print"/>
          <a:srcRect/>
          <a:stretch>
            <a:fillRect/>
          </a:stretch>
        </p:blipFill>
        <p:spPr bwMode="auto">
          <a:xfrm>
            <a:off x="714375" y="1285875"/>
            <a:ext cx="8086725"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50" y="428625"/>
            <a:ext cx="7572375" cy="1200150"/>
          </a:xfrm>
          <a:prstGeom prst="rect">
            <a:avLst/>
          </a:prstGeom>
          <a:noFill/>
        </p:spPr>
        <p:txBody>
          <a:bodyPr>
            <a:spAutoFit/>
          </a:bodyPr>
          <a:lstStyle/>
          <a:p>
            <a:pPr algn="ctr">
              <a:defRPr/>
            </a:pPr>
            <a:r>
              <a:rPr lang="pt-BR" sz="2400" dirty="0">
                <a:latin typeface="Imprint MT Shadow" pitchFamily="82" charset="0"/>
              </a:rPr>
              <a:t>Em 1897 é inaugurado o observatório Yerkes, em Chicago. Com um diêmetro de 1,1 metros e incríveis 18 metros de comprimento.</a:t>
            </a:r>
          </a:p>
        </p:txBody>
      </p:sp>
      <p:pic>
        <p:nvPicPr>
          <p:cNvPr id="15363" name="Picture 3" descr="Picture1.png"/>
          <p:cNvPicPr>
            <a:picLocks noChangeAspect="1"/>
          </p:cNvPicPr>
          <p:nvPr/>
        </p:nvPicPr>
        <p:blipFill>
          <a:blip r:embed="rId3" cstate="print"/>
          <a:srcRect l="4741"/>
          <a:stretch>
            <a:fillRect/>
          </a:stretch>
        </p:blipFill>
        <p:spPr bwMode="auto">
          <a:xfrm>
            <a:off x="3214688" y="1714500"/>
            <a:ext cx="2870200" cy="492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yo_2.jpg"/>
          <p:cNvPicPr>
            <a:picLocks noChangeAspect="1"/>
          </p:cNvPicPr>
          <p:nvPr/>
        </p:nvPicPr>
        <p:blipFill>
          <a:blip r:embed="rId3" cstate="print"/>
          <a:srcRect/>
          <a:stretch>
            <a:fillRect/>
          </a:stretch>
        </p:blipFill>
        <p:spPr bwMode="auto">
          <a:xfrm>
            <a:off x="428625" y="1285875"/>
            <a:ext cx="8421688" cy="450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Yerkes refractor.jpeg"/>
          <p:cNvPicPr>
            <a:picLocks noChangeAspect="1"/>
          </p:cNvPicPr>
          <p:nvPr/>
        </p:nvPicPr>
        <p:blipFill>
          <a:blip r:embed="rId3" cstate="print"/>
          <a:srcRect/>
          <a:stretch>
            <a:fillRect/>
          </a:stretch>
        </p:blipFill>
        <p:spPr bwMode="auto">
          <a:xfrm>
            <a:off x="642938" y="785813"/>
            <a:ext cx="8078787" cy="5502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5813" y="142875"/>
            <a:ext cx="7786687" cy="830263"/>
          </a:xfrm>
          <a:prstGeom prst="rect">
            <a:avLst/>
          </a:prstGeom>
          <a:noFill/>
        </p:spPr>
        <p:txBody>
          <a:bodyPr>
            <a:spAutoFit/>
          </a:bodyPr>
          <a:lstStyle/>
          <a:p>
            <a:pPr algn="ctr">
              <a:defRPr/>
            </a:pPr>
            <a:r>
              <a:rPr lang="pt-BR" sz="2400" dirty="0">
                <a:solidFill>
                  <a:schemeClr val="tx1">
                    <a:lumMod val="95000"/>
                    <a:lumOff val="5000"/>
                  </a:schemeClr>
                </a:solidFill>
                <a:latin typeface="Imprint MT Shadow" pitchFamily="82" charset="0"/>
              </a:rPr>
              <a:t>Com 1,5 metros de diâmetro o observatório do Monte Wilson, Califórnia, possuia uma qualidade muito melhor.</a:t>
            </a:r>
            <a:r>
              <a:rPr lang="pt-BR" sz="2400" dirty="0">
                <a:solidFill>
                  <a:schemeClr val="tx1">
                    <a:lumMod val="95000"/>
                    <a:lumOff val="5000"/>
                  </a:schemeClr>
                </a:solidFill>
                <a:latin typeface="Colonna MT" pitchFamily="82" charset="0"/>
              </a:rPr>
              <a:t> </a:t>
            </a:r>
          </a:p>
        </p:txBody>
      </p:sp>
      <p:pic>
        <p:nvPicPr>
          <p:cNvPr id="18435" name="Picture 3" descr="00040218.jpg"/>
          <p:cNvPicPr>
            <a:picLocks noChangeAspect="1"/>
          </p:cNvPicPr>
          <p:nvPr/>
        </p:nvPicPr>
        <p:blipFill>
          <a:blip r:embed="rId3" cstate="print"/>
          <a:srcRect/>
          <a:stretch>
            <a:fillRect/>
          </a:stretch>
        </p:blipFill>
        <p:spPr bwMode="auto">
          <a:xfrm>
            <a:off x="1143000" y="1571625"/>
            <a:ext cx="6845300" cy="4567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snapshot20091119051522.jpg"/>
          <p:cNvPicPr>
            <a:picLocks noChangeAspect="1"/>
          </p:cNvPicPr>
          <p:nvPr/>
        </p:nvPicPr>
        <p:blipFill>
          <a:blip r:embed="rId2" cstate="print"/>
          <a:srcRect/>
          <a:stretch>
            <a:fillRect/>
          </a:stretch>
        </p:blipFill>
        <p:spPr bwMode="auto">
          <a:xfrm>
            <a:off x="285750" y="3571875"/>
            <a:ext cx="4570413" cy="2786063"/>
          </a:xfrm>
          <a:prstGeom prst="rect">
            <a:avLst/>
          </a:prstGeom>
          <a:noFill/>
          <a:ln w="9525">
            <a:noFill/>
            <a:miter lim="800000"/>
            <a:headEnd/>
            <a:tailEnd/>
          </a:ln>
        </p:spPr>
      </p:pic>
      <p:pic>
        <p:nvPicPr>
          <p:cNvPr id="19459" name="Picture 2" descr="snapshot20091119051539.jpg"/>
          <p:cNvPicPr>
            <a:picLocks noChangeAspect="1"/>
          </p:cNvPicPr>
          <p:nvPr/>
        </p:nvPicPr>
        <p:blipFill>
          <a:blip r:embed="rId3" cstate="print"/>
          <a:srcRect l="20512" t="8580" r="14102"/>
          <a:stretch>
            <a:fillRect/>
          </a:stretch>
        </p:blipFill>
        <p:spPr bwMode="auto">
          <a:xfrm>
            <a:off x="4214813" y="2000250"/>
            <a:ext cx="4241800" cy="3544888"/>
          </a:xfrm>
          <a:prstGeom prst="rect">
            <a:avLst/>
          </a:prstGeom>
          <a:noFill/>
          <a:ln w="9525">
            <a:noFill/>
            <a:miter lim="800000"/>
            <a:headEnd/>
            <a:tailEnd/>
          </a:ln>
        </p:spPr>
      </p:pic>
      <p:sp>
        <p:nvSpPr>
          <p:cNvPr id="4" name="TextBox 3"/>
          <p:cNvSpPr txBox="1"/>
          <p:nvPr/>
        </p:nvSpPr>
        <p:spPr>
          <a:xfrm>
            <a:off x="857250" y="285750"/>
            <a:ext cx="7358063" cy="1323975"/>
          </a:xfrm>
          <a:prstGeom prst="rect">
            <a:avLst/>
          </a:prstGeom>
          <a:noFill/>
        </p:spPr>
        <p:txBody>
          <a:bodyPr>
            <a:spAutoFit/>
          </a:bodyPr>
          <a:lstStyle/>
          <a:p>
            <a:pPr algn="ctr">
              <a:defRPr/>
            </a:pPr>
            <a:r>
              <a:rPr lang="pt-BR" sz="2000" dirty="0">
                <a:solidFill>
                  <a:schemeClr val="tx1">
                    <a:lumMod val="95000"/>
                    <a:lumOff val="5000"/>
                  </a:schemeClr>
                </a:solidFill>
                <a:latin typeface="Imprint MT Shadow" pitchFamily="82" charset="0"/>
              </a:rPr>
              <a:t>George Hale, diretor do observatório do monte Wilson, angariou fundos junto ao empresário John Hooker para construção, em 1917, do telescópio Hooker com 2,5 metros de diâmetro. Que se tornou o maior telescópio pelos próximos 30 anos.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snapshot20091119051532.jpg"/>
          <p:cNvPicPr>
            <a:picLocks noChangeAspect="1"/>
          </p:cNvPicPr>
          <p:nvPr/>
        </p:nvPicPr>
        <p:blipFill>
          <a:blip r:embed="rId2" cstate="print"/>
          <a:srcRect/>
          <a:stretch>
            <a:fillRect/>
          </a:stretch>
        </p:blipFill>
        <p:spPr bwMode="auto">
          <a:xfrm>
            <a:off x="4000500" y="1285875"/>
            <a:ext cx="4929188" cy="2970213"/>
          </a:xfrm>
          <a:prstGeom prst="rect">
            <a:avLst/>
          </a:prstGeom>
          <a:noFill/>
          <a:ln w="9525">
            <a:noFill/>
            <a:miter lim="800000"/>
            <a:headEnd/>
            <a:tailEnd/>
          </a:ln>
        </p:spPr>
      </p:pic>
      <p:pic>
        <p:nvPicPr>
          <p:cNvPr id="20483" name="Picture 1" descr="snapshot20091119051549.jpg"/>
          <p:cNvPicPr>
            <a:picLocks noChangeAspect="1"/>
          </p:cNvPicPr>
          <p:nvPr/>
        </p:nvPicPr>
        <p:blipFill>
          <a:blip r:embed="rId3" cstate="print"/>
          <a:srcRect/>
          <a:stretch>
            <a:fillRect/>
          </a:stretch>
        </p:blipFill>
        <p:spPr bwMode="auto">
          <a:xfrm>
            <a:off x="285750" y="3571875"/>
            <a:ext cx="4786313" cy="2922588"/>
          </a:xfrm>
          <a:prstGeom prst="rect">
            <a:avLst/>
          </a:prstGeom>
          <a:noFill/>
          <a:ln w="9525">
            <a:noFill/>
            <a:miter lim="800000"/>
            <a:headEnd/>
            <a:tailEnd/>
          </a:ln>
        </p:spPr>
      </p:pic>
      <p:sp>
        <p:nvSpPr>
          <p:cNvPr id="4" name="TextBox 3"/>
          <p:cNvSpPr txBox="1"/>
          <p:nvPr/>
        </p:nvSpPr>
        <p:spPr>
          <a:xfrm>
            <a:off x="357188" y="1143000"/>
            <a:ext cx="3214687" cy="1323975"/>
          </a:xfrm>
          <a:prstGeom prst="rect">
            <a:avLst/>
          </a:prstGeom>
          <a:noFill/>
        </p:spPr>
        <p:txBody>
          <a:bodyPr>
            <a:spAutoFit/>
          </a:bodyPr>
          <a:lstStyle/>
          <a:p>
            <a:pPr algn="ctr">
              <a:defRPr/>
            </a:pPr>
            <a:r>
              <a:rPr lang="pt-BR" sz="2000" dirty="0">
                <a:solidFill>
                  <a:schemeClr val="tx1">
                    <a:lumMod val="95000"/>
                    <a:lumOff val="5000"/>
                  </a:schemeClr>
                </a:solidFill>
                <a:latin typeface="Imprint MT Shadow" pitchFamily="82" charset="0"/>
              </a:rPr>
              <a:t>Através do Telescópio Hooker, Edwin Hubble fez uma das mais importantes descobertas do século XX.</a:t>
            </a:r>
          </a:p>
        </p:txBody>
      </p:sp>
      <p:sp>
        <p:nvSpPr>
          <p:cNvPr id="20485" name="TextBox 4"/>
          <p:cNvSpPr txBox="1">
            <a:spLocks noChangeArrowheads="1"/>
          </p:cNvSpPr>
          <p:nvPr/>
        </p:nvSpPr>
        <p:spPr bwMode="auto">
          <a:xfrm>
            <a:off x="5429250" y="4500563"/>
            <a:ext cx="3429000" cy="1631950"/>
          </a:xfrm>
          <a:prstGeom prst="rect">
            <a:avLst/>
          </a:prstGeom>
          <a:noFill/>
          <a:ln w="9525">
            <a:noFill/>
            <a:miter lim="800000"/>
            <a:headEnd/>
            <a:tailEnd/>
          </a:ln>
        </p:spPr>
        <p:txBody>
          <a:bodyPr>
            <a:spAutoFit/>
          </a:bodyPr>
          <a:lstStyle/>
          <a:p>
            <a:pPr algn="ctr"/>
            <a:r>
              <a:rPr lang="pt-BR" sz="2000">
                <a:latin typeface="Imprint MT Shadow" pitchFamily="82" charset="0"/>
              </a:rPr>
              <a:t>Analisando a galáxia Andrômeda, a um milhão de quilômetros da terra, Hubble provou que o universo está em expansão.</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descr="snapshot20091119051937.jpg"/>
          <p:cNvPicPr>
            <a:picLocks noChangeAspect="1"/>
          </p:cNvPicPr>
          <p:nvPr/>
        </p:nvPicPr>
        <p:blipFill>
          <a:blip r:embed="rId2" cstate="print"/>
          <a:srcRect/>
          <a:stretch>
            <a:fillRect/>
          </a:stretch>
        </p:blipFill>
        <p:spPr bwMode="auto">
          <a:xfrm>
            <a:off x="1285875" y="1928813"/>
            <a:ext cx="6858000" cy="4071937"/>
          </a:xfrm>
          <a:prstGeom prst="rect">
            <a:avLst/>
          </a:prstGeom>
          <a:noFill/>
          <a:ln w="9525">
            <a:noFill/>
            <a:miter lim="800000"/>
            <a:headEnd/>
            <a:tailEnd/>
          </a:ln>
        </p:spPr>
      </p:pic>
      <p:sp>
        <p:nvSpPr>
          <p:cNvPr id="22531" name="TextBox 2"/>
          <p:cNvSpPr txBox="1">
            <a:spLocks noChangeArrowheads="1"/>
          </p:cNvSpPr>
          <p:nvPr/>
        </p:nvSpPr>
        <p:spPr bwMode="auto">
          <a:xfrm>
            <a:off x="1143000" y="357188"/>
            <a:ext cx="7429500" cy="830262"/>
          </a:xfrm>
          <a:prstGeom prst="rect">
            <a:avLst/>
          </a:prstGeom>
          <a:noFill/>
          <a:ln w="9525">
            <a:noFill/>
            <a:miter lim="800000"/>
            <a:headEnd/>
            <a:tailEnd/>
          </a:ln>
        </p:spPr>
        <p:txBody>
          <a:bodyPr>
            <a:spAutoFit/>
          </a:bodyPr>
          <a:lstStyle/>
          <a:p>
            <a:pPr algn="ctr"/>
            <a:r>
              <a:rPr lang="pt-BR" sz="2400">
                <a:latin typeface="Imprint MT Shadow" pitchFamily="82" charset="0"/>
              </a:rPr>
              <a:t>O limite de tamanho de telescópios parecia ter sido novamente atingido.</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descr="snapshot20091119052517.jpg"/>
          <p:cNvPicPr>
            <a:picLocks noChangeAspect="1"/>
          </p:cNvPicPr>
          <p:nvPr/>
        </p:nvPicPr>
        <p:blipFill>
          <a:blip r:embed="rId2" cstate="print"/>
          <a:srcRect/>
          <a:stretch>
            <a:fillRect/>
          </a:stretch>
        </p:blipFill>
        <p:spPr bwMode="auto">
          <a:xfrm>
            <a:off x="357188" y="1571625"/>
            <a:ext cx="8372475" cy="4572000"/>
          </a:xfrm>
          <a:prstGeom prst="rect">
            <a:avLst/>
          </a:prstGeom>
          <a:noFill/>
          <a:ln w="9525">
            <a:noFill/>
            <a:miter lim="800000"/>
            <a:headEnd/>
            <a:tailEnd/>
          </a:ln>
        </p:spPr>
      </p:pic>
      <p:sp>
        <p:nvSpPr>
          <p:cNvPr id="23555" name="TextBox 2"/>
          <p:cNvSpPr txBox="1">
            <a:spLocks noChangeArrowheads="1"/>
          </p:cNvSpPr>
          <p:nvPr/>
        </p:nvSpPr>
        <p:spPr bwMode="auto">
          <a:xfrm>
            <a:off x="857250" y="214313"/>
            <a:ext cx="7000875" cy="1016000"/>
          </a:xfrm>
          <a:prstGeom prst="rect">
            <a:avLst/>
          </a:prstGeom>
          <a:noFill/>
          <a:ln w="9525">
            <a:noFill/>
            <a:miter lim="800000"/>
            <a:headEnd/>
            <a:tailEnd/>
          </a:ln>
        </p:spPr>
        <p:txBody>
          <a:bodyPr>
            <a:spAutoFit/>
          </a:bodyPr>
          <a:lstStyle/>
          <a:p>
            <a:pPr algn="ctr"/>
            <a:r>
              <a:rPr lang="pt-BR" sz="2000" dirty="0">
                <a:solidFill>
                  <a:schemeClr val="tx1">
                    <a:lumMod val="95000"/>
                    <a:lumOff val="5000"/>
                  </a:schemeClr>
                </a:solidFill>
                <a:latin typeface="Imprint MT Shadow" pitchFamily="82" charset="0"/>
              </a:rPr>
              <a:t>Os Russos </a:t>
            </a:r>
            <a:r>
              <a:rPr lang="pt-BR" sz="2000" dirty="0" err="1">
                <a:solidFill>
                  <a:schemeClr val="tx1">
                    <a:lumMod val="95000"/>
                    <a:lumOff val="5000"/>
                  </a:schemeClr>
                </a:solidFill>
                <a:latin typeface="Imprint MT Shadow" pitchFamily="82" charset="0"/>
              </a:rPr>
              <a:t>construiram</a:t>
            </a:r>
            <a:r>
              <a:rPr lang="pt-BR" sz="2000" dirty="0">
                <a:solidFill>
                  <a:schemeClr val="tx1">
                    <a:lumMod val="95000"/>
                    <a:lumOff val="5000"/>
                  </a:schemeClr>
                </a:solidFill>
                <a:latin typeface="Imprint MT Shadow" pitchFamily="82" charset="0"/>
              </a:rPr>
              <a:t> um telescópio ainda maior, o </a:t>
            </a:r>
            <a:r>
              <a:rPr lang="pt-BR" sz="2000" dirty="0" err="1">
                <a:solidFill>
                  <a:schemeClr val="tx1">
                    <a:lumMod val="95000"/>
                    <a:lumOff val="5000"/>
                  </a:schemeClr>
                </a:solidFill>
                <a:latin typeface="Imprint MT Shadow" pitchFamily="82" charset="0"/>
              </a:rPr>
              <a:t>Bolshoi</a:t>
            </a:r>
            <a:r>
              <a:rPr lang="pt-BR" sz="2000" dirty="0">
                <a:solidFill>
                  <a:schemeClr val="tx1">
                    <a:lumMod val="95000"/>
                    <a:lumOff val="5000"/>
                  </a:schemeClr>
                </a:solidFill>
                <a:latin typeface="Imprint MT Shadow" pitchFamily="82" charset="0"/>
              </a:rPr>
              <a:t> Azimutal com 6 metros de diâmetro, mas nunca funcionou apropriadamente e foi posteriormente reduzido a 4 metros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AutoShape 3"/>
          <p:cNvSpPr>
            <a:spLocks noChangeArrowheads="1"/>
          </p:cNvSpPr>
          <p:nvPr/>
        </p:nvSpPr>
        <p:spPr bwMode="auto">
          <a:xfrm>
            <a:off x="5003800" y="3213100"/>
            <a:ext cx="2520950" cy="900113"/>
          </a:xfrm>
          <a:prstGeom prst="wave">
            <a:avLst>
              <a:gd name="adj1" fmla="val 13005"/>
              <a:gd name="adj2" fmla="val 0"/>
            </a:avLst>
          </a:prstGeom>
          <a:solidFill>
            <a:schemeClr val="accent1"/>
          </a:solidFill>
          <a:ln w="9525">
            <a:solidFill>
              <a:schemeClr val="tx1"/>
            </a:solidFill>
            <a:round/>
            <a:headEnd/>
            <a:tailEnd/>
          </a:ln>
          <a:effectLst/>
        </p:spPr>
        <p:txBody>
          <a:bodyPr wrap="none" anchor="ctr"/>
          <a:lstStyle/>
          <a:p>
            <a:endParaRPr lang="pt-BR"/>
          </a:p>
        </p:txBody>
      </p:sp>
      <p:sp>
        <p:nvSpPr>
          <p:cNvPr id="78852" name="AutoShape 4"/>
          <p:cNvSpPr>
            <a:spLocks noChangeArrowheads="1"/>
          </p:cNvSpPr>
          <p:nvPr/>
        </p:nvSpPr>
        <p:spPr bwMode="auto">
          <a:xfrm>
            <a:off x="395288" y="3176588"/>
            <a:ext cx="2520950" cy="900112"/>
          </a:xfrm>
          <a:prstGeom prst="wave">
            <a:avLst>
              <a:gd name="adj1" fmla="val 13005"/>
              <a:gd name="adj2" fmla="val 0"/>
            </a:avLst>
          </a:prstGeom>
          <a:solidFill>
            <a:schemeClr val="accent1"/>
          </a:solidFill>
          <a:ln w="9525">
            <a:solidFill>
              <a:schemeClr val="tx1"/>
            </a:solidFill>
            <a:round/>
            <a:headEnd/>
            <a:tailEnd/>
          </a:ln>
          <a:effectLst/>
        </p:spPr>
        <p:txBody>
          <a:bodyPr wrap="none" anchor="ctr"/>
          <a:lstStyle/>
          <a:p>
            <a:endParaRPr lang="pt-BR"/>
          </a:p>
        </p:txBody>
      </p:sp>
      <p:sp>
        <p:nvSpPr>
          <p:cNvPr id="78853" name="Title 1"/>
          <p:cNvSpPr>
            <a:spLocks/>
          </p:cNvSpPr>
          <p:nvPr/>
        </p:nvSpPr>
        <p:spPr bwMode="auto">
          <a:xfrm>
            <a:off x="1042988" y="0"/>
            <a:ext cx="7056437" cy="647700"/>
          </a:xfrm>
          <a:prstGeom prst="rect">
            <a:avLst/>
          </a:prstGeom>
          <a:noFill/>
          <a:ln w="9525">
            <a:noFill/>
            <a:miter lim="800000"/>
            <a:headEnd/>
            <a:tailEnd/>
          </a:ln>
        </p:spPr>
        <p:txBody>
          <a:bodyPr lIns="91416" tIns="45707" rIns="91416" bIns="45707" anchor="ctr"/>
          <a:lstStyle/>
          <a:p>
            <a:r>
              <a:rPr lang="pt-BR" sz="2400" b="1">
                <a:solidFill>
                  <a:srgbClr val="6E460A"/>
                </a:solidFill>
                <a:latin typeface="Helvetica" pitchFamily="34" charset="0"/>
              </a:rPr>
              <a:t>Linha de Tempo do Nascimento do Telescópio</a:t>
            </a:r>
          </a:p>
        </p:txBody>
      </p:sp>
      <p:sp>
        <p:nvSpPr>
          <p:cNvPr id="78854" name="Rectangle 16"/>
          <p:cNvSpPr>
            <a:spLocks noChangeArrowheads="1"/>
          </p:cNvSpPr>
          <p:nvPr/>
        </p:nvSpPr>
        <p:spPr bwMode="auto">
          <a:xfrm>
            <a:off x="900113" y="3429000"/>
            <a:ext cx="1727200" cy="457200"/>
          </a:xfrm>
          <a:prstGeom prst="rect">
            <a:avLst/>
          </a:prstGeom>
          <a:noFill/>
          <a:ln w="9525">
            <a:noFill/>
            <a:miter lim="800000"/>
            <a:headEnd/>
            <a:tailEnd/>
          </a:ln>
        </p:spPr>
        <p:txBody>
          <a:bodyPr>
            <a:spAutoFit/>
          </a:bodyPr>
          <a:lstStyle/>
          <a:p>
            <a:pPr algn="ctr" defTabSz="912813"/>
            <a:r>
              <a:rPr lang="pt-BR" sz="2400">
                <a:latin typeface="Calibri" pitchFamily="34" charset="0"/>
              </a:rPr>
              <a:t>3 500 AC </a:t>
            </a:r>
          </a:p>
        </p:txBody>
      </p:sp>
      <p:sp>
        <p:nvSpPr>
          <p:cNvPr id="78857" name="Rectangle 16"/>
          <p:cNvSpPr>
            <a:spLocks noChangeArrowheads="1"/>
          </p:cNvSpPr>
          <p:nvPr/>
        </p:nvSpPr>
        <p:spPr bwMode="auto">
          <a:xfrm>
            <a:off x="5364163" y="3429000"/>
            <a:ext cx="1727200" cy="457200"/>
          </a:xfrm>
          <a:prstGeom prst="rect">
            <a:avLst/>
          </a:prstGeom>
          <a:noFill/>
          <a:ln w="9525">
            <a:noFill/>
            <a:miter lim="800000"/>
            <a:headEnd/>
            <a:tailEnd/>
          </a:ln>
        </p:spPr>
        <p:txBody>
          <a:bodyPr>
            <a:spAutoFit/>
          </a:bodyPr>
          <a:lstStyle/>
          <a:p>
            <a:pPr algn="ctr" defTabSz="912813"/>
            <a:r>
              <a:rPr lang="pt-BR" sz="2400">
                <a:latin typeface="Calibri" pitchFamily="34" charset="0"/>
              </a:rPr>
              <a:t>330-1453 </a:t>
            </a:r>
          </a:p>
        </p:txBody>
      </p:sp>
      <p:sp>
        <p:nvSpPr>
          <p:cNvPr id="78858" name="TextBox 13"/>
          <p:cNvSpPr txBox="1">
            <a:spLocks noChangeArrowheads="1"/>
          </p:cNvSpPr>
          <p:nvPr/>
        </p:nvSpPr>
        <p:spPr bwMode="auto">
          <a:xfrm>
            <a:off x="539750" y="1844675"/>
            <a:ext cx="2808288" cy="1006475"/>
          </a:xfrm>
          <a:prstGeom prst="rect">
            <a:avLst/>
          </a:prstGeom>
          <a:noFill/>
          <a:ln w="9525">
            <a:noFill/>
            <a:miter lim="800000"/>
            <a:headEnd/>
            <a:tailEnd/>
          </a:ln>
        </p:spPr>
        <p:txBody>
          <a:bodyPr>
            <a:spAutoFit/>
          </a:bodyPr>
          <a:lstStyle/>
          <a:p>
            <a:pPr defTabSz="912813"/>
            <a:r>
              <a:rPr lang="pt-BR" sz="2000" b="1">
                <a:latin typeface="Calibri" pitchFamily="34" charset="0"/>
              </a:rPr>
              <a:t>O vidro surge no Egito, na Síria e</a:t>
            </a:r>
          </a:p>
          <a:p>
            <a:pPr defTabSz="912813"/>
            <a:r>
              <a:rPr lang="pt-BR" sz="2000" b="1">
                <a:latin typeface="Calibri" pitchFamily="34" charset="0"/>
              </a:rPr>
              <a:t>Mesopotâmia</a:t>
            </a:r>
          </a:p>
        </p:txBody>
      </p:sp>
      <p:sp>
        <p:nvSpPr>
          <p:cNvPr id="78859" name="TextBox 13"/>
          <p:cNvSpPr txBox="1">
            <a:spLocks noChangeArrowheads="1"/>
          </p:cNvSpPr>
          <p:nvPr/>
        </p:nvSpPr>
        <p:spPr bwMode="auto">
          <a:xfrm>
            <a:off x="4572000" y="1412875"/>
            <a:ext cx="2305050" cy="1616075"/>
          </a:xfrm>
          <a:prstGeom prst="rect">
            <a:avLst/>
          </a:prstGeom>
          <a:noFill/>
          <a:ln w="9525">
            <a:noFill/>
            <a:miter lim="800000"/>
            <a:headEnd/>
            <a:tailEnd/>
          </a:ln>
        </p:spPr>
        <p:txBody>
          <a:bodyPr>
            <a:spAutoFit/>
          </a:bodyPr>
          <a:lstStyle/>
          <a:p>
            <a:pPr defTabSz="912813"/>
            <a:r>
              <a:rPr lang="pt-BR" sz="2000" b="1">
                <a:latin typeface="Calibri" pitchFamily="34" charset="0"/>
              </a:rPr>
              <a:t>Mercadores bizantinos introduzem a arte do vidro no Império Romano</a:t>
            </a:r>
          </a:p>
        </p:txBody>
      </p:sp>
      <p:pic>
        <p:nvPicPr>
          <p:cNvPr id="78860" name="Picture 12" descr="250px-LocationByzantineEmpire_550"/>
          <p:cNvPicPr>
            <a:picLocks noChangeAspect="1" noChangeArrowheads="1"/>
          </p:cNvPicPr>
          <p:nvPr/>
        </p:nvPicPr>
        <p:blipFill>
          <a:blip r:embed="rId3" cstate="print"/>
          <a:srcRect/>
          <a:stretch>
            <a:fillRect/>
          </a:stretch>
        </p:blipFill>
        <p:spPr bwMode="auto">
          <a:xfrm>
            <a:off x="4427538" y="4221163"/>
            <a:ext cx="3430587" cy="2238375"/>
          </a:xfrm>
          <a:prstGeom prst="rect">
            <a:avLst/>
          </a:prstGeom>
          <a:noFill/>
        </p:spPr>
      </p:pic>
      <p:pic>
        <p:nvPicPr>
          <p:cNvPr id="78861" name="Picture 13"/>
          <p:cNvPicPr>
            <a:picLocks noChangeAspect="1" noChangeArrowheads="1"/>
          </p:cNvPicPr>
          <p:nvPr/>
        </p:nvPicPr>
        <p:blipFill>
          <a:blip r:embed="rId4" cstate="print"/>
          <a:srcRect/>
          <a:stretch>
            <a:fillRect/>
          </a:stretch>
        </p:blipFill>
        <p:spPr bwMode="auto">
          <a:xfrm>
            <a:off x="900113" y="4121150"/>
            <a:ext cx="1292225" cy="2636838"/>
          </a:xfrm>
          <a:prstGeom prst="rect">
            <a:avLst/>
          </a:prstGeom>
          <a:noFill/>
          <a:ln w="9525">
            <a:noFill/>
            <a:miter lim="800000"/>
            <a:headEnd/>
            <a:tailEnd/>
          </a:ln>
          <a:effectLst/>
        </p:spPr>
      </p:pic>
      <p:pic>
        <p:nvPicPr>
          <p:cNvPr id="78862" name="Picture 14"/>
          <p:cNvPicPr>
            <a:picLocks noChangeAspect="1" noChangeArrowheads="1"/>
          </p:cNvPicPr>
          <p:nvPr/>
        </p:nvPicPr>
        <p:blipFill>
          <a:blip r:embed="rId5" cstate="print"/>
          <a:srcRect/>
          <a:stretch>
            <a:fillRect/>
          </a:stretch>
        </p:blipFill>
        <p:spPr bwMode="auto">
          <a:xfrm>
            <a:off x="7308850" y="1773238"/>
            <a:ext cx="1085850" cy="1019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Observatorio_la_silla_ntt.JPG"/>
          <p:cNvPicPr>
            <a:picLocks noChangeAspect="1"/>
          </p:cNvPicPr>
          <p:nvPr/>
        </p:nvPicPr>
        <p:blipFill>
          <a:blip r:embed="rId3" cstate="print"/>
          <a:srcRect/>
          <a:stretch>
            <a:fillRect/>
          </a:stretch>
        </p:blipFill>
        <p:spPr bwMode="auto">
          <a:xfrm>
            <a:off x="928688" y="2000250"/>
            <a:ext cx="7143750" cy="3862388"/>
          </a:xfrm>
          <a:prstGeom prst="rect">
            <a:avLst/>
          </a:prstGeom>
          <a:noFill/>
          <a:ln w="9525">
            <a:noFill/>
            <a:miter lim="800000"/>
            <a:headEnd/>
            <a:tailEnd/>
          </a:ln>
        </p:spPr>
      </p:pic>
      <p:sp>
        <p:nvSpPr>
          <p:cNvPr id="4" name="TextBox 3"/>
          <p:cNvSpPr txBox="1"/>
          <p:nvPr/>
        </p:nvSpPr>
        <p:spPr>
          <a:xfrm>
            <a:off x="1071563" y="357188"/>
            <a:ext cx="7072312" cy="1323975"/>
          </a:xfrm>
          <a:prstGeom prst="rect">
            <a:avLst/>
          </a:prstGeom>
          <a:noFill/>
        </p:spPr>
        <p:txBody>
          <a:bodyPr>
            <a:spAutoFit/>
          </a:bodyPr>
          <a:lstStyle/>
          <a:p>
            <a:pPr algn="ctr">
              <a:defRPr/>
            </a:pPr>
            <a:r>
              <a:rPr lang="pt-BR" sz="2000" dirty="0">
                <a:solidFill>
                  <a:schemeClr val="tx1">
                    <a:lumMod val="95000"/>
                    <a:lumOff val="5000"/>
                  </a:schemeClr>
                </a:solidFill>
                <a:latin typeface="Imprint MT Shadow" pitchFamily="82" charset="0"/>
              </a:rPr>
              <a:t>Com apenas 3,6 metros de diâmetro, o telescópio de nova tecnologia traz inovações que futuramente possibilitam quebrar a barreira dos 5 metros.</a:t>
            </a:r>
          </a:p>
          <a:p>
            <a:pPr algn="ctr">
              <a:defRPr/>
            </a:pPr>
            <a:endParaRPr lang="pt-BR" sz="2000" dirty="0">
              <a:solidFill>
                <a:schemeClr val="accent1">
                  <a:lumMod val="20000"/>
                  <a:lumOff val="80000"/>
                </a:schemeClr>
              </a:solidFill>
              <a:latin typeface="Imprint MT Shadow" pitchFamily="82"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7250" y="142875"/>
            <a:ext cx="7500938" cy="1016000"/>
          </a:xfrm>
          <a:prstGeom prst="rect">
            <a:avLst/>
          </a:prstGeom>
          <a:noFill/>
        </p:spPr>
        <p:txBody>
          <a:bodyPr>
            <a:spAutoFit/>
          </a:bodyPr>
          <a:lstStyle/>
          <a:p>
            <a:pPr algn="ctr">
              <a:defRPr/>
            </a:pPr>
            <a:r>
              <a:rPr lang="pt-BR" sz="2000" dirty="0">
                <a:solidFill>
                  <a:schemeClr val="tx1">
                    <a:lumMod val="95000"/>
                    <a:lumOff val="5000"/>
                  </a:schemeClr>
                </a:solidFill>
                <a:latin typeface="Imprint MT Shadow" pitchFamily="82" charset="0"/>
              </a:rPr>
              <a:t>Atualmente os telescópios captam as imagens atravéz de câmeras, isso possibilita vários avanços, como tratamento de imagens e longas exposições</a:t>
            </a:r>
          </a:p>
        </p:txBody>
      </p:sp>
      <p:pic>
        <p:nvPicPr>
          <p:cNvPr id="26627" name="Picture 4" descr="snapshot20091120031858.jpg"/>
          <p:cNvPicPr>
            <a:picLocks noChangeAspect="1"/>
          </p:cNvPicPr>
          <p:nvPr/>
        </p:nvPicPr>
        <p:blipFill>
          <a:blip r:embed="rId2" cstate="print"/>
          <a:srcRect/>
          <a:stretch>
            <a:fillRect/>
          </a:stretch>
        </p:blipFill>
        <p:spPr bwMode="auto">
          <a:xfrm>
            <a:off x="1143000" y="1143000"/>
            <a:ext cx="68580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descr="snapshot20091120031905.jpg"/>
          <p:cNvPicPr>
            <a:picLocks noChangeAspect="1"/>
          </p:cNvPicPr>
          <p:nvPr/>
        </p:nvPicPr>
        <p:blipFill>
          <a:blip r:embed="rId2" cstate="print"/>
          <a:srcRect/>
          <a:stretch>
            <a:fillRect/>
          </a:stretch>
        </p:blipFill>
        <p:spPr bwMode="auto">
          <a:xfrm>
            <a:off x="1143000" y="1143000"/>
            <a:ext cx="68580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descr="snapshot20091120031906.jpg"/>
          <p:cNvPicPr>
            <a:picLocks noChangeAspect="1"/>
          </p:cNvPicPr>
          <p:nvPr/>
        </p:nvPicPr>
        <p:blipFill>
          <a:blip r:embed="rId2" cstate="print"/>
          <a:srcRect/>
          <a:stretch>
            <a:fillRect/>
          </a:stretch>
        </p:blipFill>
        <p:spPr bwMode="auto">
          <a:xfrm>
            <a:off x="1143000" y="1143000"/>
            <a:ext cx="68580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descr="snapshot20091120031908.jpg"/>
          <p:cNvPicPr>
            <a:picLocks noChangeAspect="1"/>
          </p:cNvPicPr>
          <p:nvPr/>
        </p:nvPicPr>
        <p:blipFill>
          <a:blip r:embed="rId2" cstate="print"/>
          <a:srcRect/>
          <a:stretch>
            <a:fillRect/>
          </a:stretch>
        </p:blipFill>
        <p:spPr bwMode="auto">
          <a:xfrm>
            <a:off x="1143000" y="1143000"/>
            <a:ext cx="68580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descr="snapshot20091119053304.JPG"/>
          <p:cNvPicPr>
            <a:picLocks noChangeAspect="1"/>
          </p:cNvPicPr>
          <p:nvPr/>
        </p:nvPicPr>
        <p:blipFill>
          <a:blip r:embed="rId2" cstate="print"/>
          <a:srcRect/>
          <a:stretch>
            <a:fillRect/>
          </a:stretch>
        </p:blipFill>
        <p:spPr bwMode="auto">
          <a:xfrm>
            <a:off x="785813" y="3143250"/>
            <a:ext cx="2266950" cy="3276600"/>
          </a:xfrm>
          <a:prstGeom prst="rect">
            <a:avLst/>
          </a:prstGeom>
          <a:noFill/>
          <a:ln w="9525">
            <a:noFill/>
            <a:miter lim="800000"/>
            <a:headEnd/>
            <a:tailEnd/>
          </a:ln>
        </p:spPr>
      </p:pic>
      <p:sp>
        <p:nvSpPr>
          <p:cNvPr id="3" name="TextBox 2"/>
          <p:cNvSpPr txBox="1"/>
          <p:nvPr/>
        </p:nvSpPr>
        <p:spPr>
          <a:xfrm>
            <a:off x="857250" y="357188"/>
            <a:ext cx="7572375" cy="830262"/>
          </a:xfrm>
          <a:prstGeom prst="rect">
            <a:avLst/>
          </a:prstGeom>
          <a:noFill/>
        </p:spPr>
        <p:txBody>
          <a:bodyPr>
            <a:spAutoFit/>
          </a:bodyPr>
          <a:lstStyle/>
          <a:p>
            <a:pPr algn="ctr">
              <a:defRPr/>
            </a:pPr>
            <a:r>
              <a:rPr lang="pt-BR" sz="2400" dirty="0">
                <a:solidFill>
                  <a:schemeClr val="tx1">
                    <a:lumMod val="95000"/>
                    <a:lumOff val="5000"/>
                  </a:schemeClr>
                </a:solidFill>
                <a:latin typeface="Imprint MT Shadow" pitchFamily="82" charset="0"/>
              </a:rPr>
              <a:t>A ótica ativa e adaptativa, bem como espelhos mais finos, possibilitam uma nova revolução aos telescópios. </a:t>
            </a:r>
          </a:p>
        </p:txBody>
      </p:sp>
      <p:pic>
        <p:nvPicPr>
          <p:cNvPr id="30724" name="Picture 3" descr="snapshot20091119053313.JPG"/>
          <p:cNvPicPr>
            <a:picLocks noChangeAspect="1"/>
          </p:cNvPicPr>
          <p:nvPr/>
        </p:nvPicPr>
        <p:blipFill>
          <a:blip r:embed="rId3" cstate="print"/>
          <a:srcRect/>
          <a:stretch>
            <a:fillRect/>
          </a:stretch>
        </p:blipFill>
        <p:spPr bwMode="auto">
          <a:xfrm>
            <a:off x="4286250" y="4000500"/>
            <a:ext cx="2559050" cy="2500313"/>
          </a:xfrm>
          <a:prstGeom prst="rect">
            <a:avLst/>
          </a:prstGeom>
          <a:noFill/>
          <a:ln w="9525">
            <a:noFill/>
            <a:miter lim="800000"/>
            <a:headEnd/>
            <a:tailEnd/>
          </a:ln>
        </p:spPr>
      </p:pic>
      <p:pic>
        <p:nvPicPr>
          <p:cNvPr id="30725" name="Picture 4" descr="snapshot20091119053233.jpg"/>
          <p:cNvPicPr>
            <a:picLocks noChangeAspect="1"/>
          </p:cNvPicPr>
          <p:nvPr/>
        </p:nvPicPr>
        <p:blipFill>
          <a:blip r:embed="rId4" cstate="print"/>
          <a:srcRect r="21875" b="32813"/>
          <a:stretch>
            <a:fillRect/>
          </a:stretch>
        </p:blipFill>
        <p:spPr bwMode="auto">
          <a:xfrm>
            <a:off x="4143375" y="1357313"/>
            <a:ext cx="4000500" cy="2293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descr="Adaptive_optics_correct.png"/>
          <p:cNvPicPr>
            <a:picLocks noChangeAspect="1"/>
          </p:cNvPicPr>
          <p:nvPr/>
        </p:nvPicPr>
        <p:blipFill>
          <a:blip r:embed="rId3" cstate="print"/>
          <a:srcRect/>
          <a:stretch>
            <a:fillRect/>
          </a:stretch>
        </p:blipFill>
        <p:spPr bwMode="auto">
          <a:xfrm>
            <a:off x="214313" y="2000250"/>
            <a:ext cx="3400425" cy="3810000"/>
          </a:xfrm>
          <a:prstGeom prst="rect">
            <a:avLst/>
          </a:prstGeom>
          <a:noFill/>
          <a:ln w="9525">
            <a:noFill/>
            <a:miter lim="800000"/>
            <a:headEnd/>
            <a:tailEnd/>
          </a:ln>
        </p:spPr>
      </p:pic>
      <p:pic>
        <p:nvPicPr>
          <p:cNvPr id="31747" name="Picture 2" descr="800px-A_Laser_Strike_at_the_Galactic_Center.jpg"/>
          <p:cNvPicPr>
            <a:picLocks noChangeAspect="1"/>
          </p:cNvPicPr>
          <p:nvPr/>
        </p:nvPicPr>
        <p:blipFill>
          <a:blip r:embed="rId4" cstate="print"/>
          <a:srcRect b="2750"/>
          <a:stretch>
            <a:fillRect/>
          </a:stretch>
        </p:blipFill>
        <p:spPr bwMode="auto">
          <a:xfrm>
            <a:off x="3929063" y="2071688"/>
            <a:ext cx="4841875" cy="3143250"/>
          </a:xfrm>
          <a:prstGeom prst="rect">
            <a:avLst/>
          </a:prstGeom>
          <a:noFill/>
          <a:ln w="9525">
            <a:noFill/>
            <a:miter lim="800000"/>
            <a:headEnd/>
            <a:tailEnd/>
          </a:ln>
        </p:spPr>
      </p:pic>
      <p:sp>
        <p:nvSpPr>
          <p:cNvPr id="31748" name="TextBox 3"/>
          <p:cNvSpPr txBox="1">
            <a:spLocks noChangeArrowheads="1"/>
          </p:cNvSpPr>
          <p:nvPr/>
        </p:nvSpPr>
        <p:spPr bwMode="auto">
          <a:xfrm>
            <a:off x="1214438" y="357188"/>
            <a:ext cx="6357937" cy="523875"/>
          </a:xfrm>
          <a:prstGeom prst="rect">
            <a:avLst/>
          </a:prstGeom>
          <a:noFill/>
          <a:ln w="9525">
            <a:noFill/>
            <a:miter lim="800000"/>
            <a:headEnd/>
            <a:tailEnd/>
          </a:ln>
        </p:spPr>
        <p:txBody>
          <a:bodyPr>
            <a:spAutoFit/>
          </a:bodyPr>
          <a:lstStyle/>
          <a:p>
            <a:pPr algn="ctr"/>
            <a:r>
              <a:rPr lang="pt-BR" sz="2800" dirty="0">
                <a:solidFill>
                  <a:schemeClr val="tx1">
                    <a:lumMod val="95000"/>
                    <a:lumOff val="5000"/>
                  </a:schemeClr>
                </a:solidFill>
                <a:latin typeface="Imprint MT Shadow" pitchFamily="82" charset="0"/>
              </a:rPr>
              <a:t>Ótica Adaptativa</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snapshot20091119053845.jpg"/>
          <p:cNvPicPr>
            <a:picLocks noChangeAspect="1"/>
          </p:cNvPicPr>
          <p:nvPr/>
        </p:nvPicPr>
        <p:blipFill>
          <a:blip r:embed="rId2" cstate="print"/>
          <a:srcRect/>
          <a:stretch>
            <a:fillRect/>
          </a:stretch>
        </p:blipFill>
        <p:spPr bwMode="auto">
          <a:xfrm>
            <a:off x="1143000" y="1143000"/>
            <a:ext cx="68580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descr="snapshot20091119053851.jpg"/>
          <p:cNvPicPr>
            <a:picLocks noChangeAspect="1"/>
          </p:cNvPicPr>
          <p:nvPr/>
        </p:nvPicPr>
        <p:blipFill>
          <a:blip r:embed="rId2" cstate="print"/>
          <a:srcRect/>
          <a:stretch>
            <a:fillRect/>
          </a:stretch>
        </p:blipFill>
        <p:spPr bwMode="auto">
          <a:xfrm>
            <a:off x="1143000" y="1143000"/>
            <a:ext cx="68580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descr="SOARmain3a.jpg"/>
          <p:cNvPicPr>
            <a:picLocks noChangeAspect="1"/>
          </p:cNvPicPr>
          <p:nvPr/>
        </p:nvPicPr>
        <p:blipFill>
          <a:blip r:embed="rId3" cstate="print"/>
          <a:srcRect b="14134"/>
          <a:stretch>
            <a:fillRect/>
          </a:stretch>
        </p:blipFill>
        <p:spPr bwMode="auto">
          <a:xfrm>
            <a:off x="0" y="1857375"/>
            <a:ext cx="9194800" cy="4000500"/>
          </a:xfrm>
          <a:prstGeom prst="rect">
            <a:avLst/>
          </a:prstGeom>
          <a:noFill/>
          <a:ln w="9525">
            <a:noFill/>
            <a:miter lim="800000"/>
            <a:headEnd/>
            <a:tailEnd/>
          </a:ln>
        </p:spPr>
      </p:pic>
      <p:sp>
        <p:nvSpPr>
          <p:cNvPr id="3" name="TextBox 2"/>
          <p:cNvSpPr txBox="1"/>
          <p:nvPr/>
        </p:nvSpPr>
        <p:spPr>
          <a:xfrm>
            <a:off x="1500188" y="428625"/>
            <a:ext cx="6429375" cy="708025"/>
          </a:xfrm>
          <a:prstGeom prst="rect">
            <a:avLst/>
          </a:prstGeom>
          <a:noFill/>
        </p:spPr>
        <p:txBody>
          <a:bodyPr>
            <a:spAutoFit/>
          </a:bodyPr>
          <a:lstStyle/>
          <a:p>
            <a:pPr algn="ctr">
              <a:defRPr/>
            </a:pPr>
            <a:r>
              <a:rPr lang="pt-BR" sz="2000" dirty="0">
                <a:solidFill>
                  <a:schemeClr val="tx1">
                    <a:lumMod val="95000"/>
                    <a:lumOff val="5000"/>
                  </a:schemeClr>
                </a:solidFill>
                <a:latin typeface="Imprint MT Shadow" pitchFamily="82" charset="0"/>
              </a:rPr>
              <a:t>O telescópio SOAR, com 4,1 metros de diâmetro, um terço de participação brasileira.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AutoShape 3"/>
          <p:cNvSpPr>
            <a:spLocks noChangeArrowheads="1"/>
          </p:cNvSpPr>
          <p:nvPr/>
        </p:nvSpPr>
        <p:spPr bwMode="auto">
          <a:xfrm>
            <a:off x="6299200" y="3213100"/>
            <a:ext cx="2520950" cy="900113"/>
          </a:xfrm>
          <a:prstGeom prst="wave">
            <a:avLst>
              <a:gd name="adj1" fmla="val 13005"/>
              <a:gd name="adj2" fmla="val 0"/>
            </a:avLst>
          </a:prstGeom>
          <a:solidFill>
            <a:schemeClr val="accent1"/>
          </a:solidFill>
          <a:ln w="9525">
            <a:solidFill>
              <a:schemeClr val="tx1"/>
            </a:solidFill>
            <a:round/>
            <a:headEnd/>
            <a:tailEnd/>
          </a:ln>
          <a:effectLst/>
        </p:spPr>
        <p:txBody>
          <a:bodyPr wrap="none" anchor="ctr"/>
          <a:lstStyle/>
          <a:p>
            <a:endParaRPr lang="pt-BR"/>
          </a:p>
        </p:txBody>
      </p:sp>
      <p:sp>
        <p:nvSpPr>
          <p:cNvPr id="72708" name="AutoShape 4"/>
          <p:cNvSpPr>
            <a:spLocks noChangeArrowheads="1"/>
          </p:cNvSpPr>
          <p:nvPr/>
        </p:nvSpPr>
        <p:spPr bwMode="auto">
          <a:xfrm>
            <a:off x="395288" y="3176588"/>
            <a:ext cx="2520950" cy="900112"/>
          </a:xfrm>
          <a:prstGeom prst="wave">
            <a:avLst>
              <a:gd name="adj1" fmla="val 13005"/>
              <a:gd name="adj2" fmla="val 0"/>
            </a:avLst>
          </a:prstGeom>
          <a:solidFill>
            <a:schemeClr val="accent1"/>
          </a:solidFill>
          <a:ln w="9525">
            <a:solidFill>
              <a:schemeClr val="tx1"/>
            </a:solidFill>
            <a:round/>
            <a:headEnd/>
            <a:tailEnd/>
          </a:ln>
          <a:effectLst/>
        </p:spPr>
        <p:txBody>
          <a:bodyPr wrap="none" anchor="ctr"/>
          <a:lstStyle/>
          <a:p>
            <a:endParaRPr lang="pt-BR"/>
          </a:p>
        </p:txBody>
      </p:sp>
      <p:sp>
        <p:nvSpPr>
          <p:cNvPr id="72709" name="Title 1"/>
          <p:cNvSpPr>
            <a:spLocks/>
          </p:cNvSpPr>
          <p:nvPr/>
        </p:nvSpPr>
        <p:spPr bwMode="auto">
          <a:xfrm>
            <a:off x="1042988" y="0"/>
            <a:ext cx="7056437" cy="647700"/>
          </a:xfrm>
          <a:prstGeom prst="rect">
            <a:avLst/>
          </a:prstGeom>
          <a:noFill/>
          <a:ln w="9525">
            <a:noFill/>
            <a:miter lim="800000"/>
            <a:headEnd/>
            <a:tailEnd/>
          </a:ln>
        </p:spPr>
        <p:txBody>
          <a:bodyPr lIns="91416" tIns="45707" rIns="91416" bIns="45707" anchor="ctr"/>
          <a:lstStyle/>
          <a:p>
            <a:r>
              <a:rPr lang="pt-BR" sz="2400" b="1">
                <a:solidFill>
                  <a:srgbClr val="6E460A"/>
                </a:solidFill>
                <a:latin typeface="Helvetica" pitchFamily="34" charset="0"/>
              </a:rPr>
              <a:t>Linha de Tempo do Nascimento do Telescópio</a:t>
            </a:r>
          </a:p>
        </p:txBody>
      </p:sp>
      <p:pic>
        <p:nvPicPr>
          <p:cNvPr id="72711" name="Picture 16"/>
          <p:cNvPicPr>
            <a:picLocks noChangeAspect="1" noChangeArrowheads="1"/>
          </p:cNvPicPr>
          <p:nvPr/>
        </p:nvPicPr>
        <p:blipFill>
          <a:blip r:embed="rId3" cstate="print"/>
          <a:srcRect/>
          <a:stretch>
            <a:fillRect/>
          </a:stretch>
        </p:blipFill>
        <p:spPr bwMode="auto">
          <a:xfrm>
            <a:off x="6524625" y="692150"/>
            <a:ext cx="2068513" cy="2374900"/>
          </a:xfrm>
          <a:prstGeom prst="rect">
            <a:avLst/>
          </a:prstGeom>
          <a:noFill/>
          <a:ln w="9525">
            <a:solidFill>
              <a:srgbClr val="6E460A"/>
            </a:solidFill>
            <a:miter lim="800000"/>
            <a:headEnd/>
            <a:tailEnd/>
          </a:ln>
        </p:spPr>
      </p:pic>
      <p:sp>
        <p:nvSpPr>
          <p:cNvPr id="72712" name="Rectangle 16"/>
          <p:cNvSpPr>
            <a:spLocks noChangeArrowheads="1"/>
          </p:cNvSpPr>
          <p:nvPr/>
        </p:nvSpPr>
        <p:spPr bwMode="auto">
          <a:xfrm>
            <a:off x="6696075" y="3429000"/>
            <a:ext cx="1727200" cy="457200"/>
          </a:xfrm>
          <a:prstGeom prst="rect">
            <a:avLst/>
          </a:prstGeom>
          <a:noFill/>
          <a:ln w="9525">
            <a:noFill/>
            <a:miter lim="800000"/>
            <a:headEnd/>
            <a:tailEnd/>
          </a:ln>
        </p:spPr>
        <p:txBody>
          <a:bodyPr>
            <a:spAutoFit/>
          </a:bodyPr>
          <a:lstStyle/>
          <a:p>
            <a:pPr algn="ctr" defTabSz="912813"/>
            <a:r>
              <a:rPr lang="pt-BR" sz="2400">
                <a:latin typeface="Calibri" pitchFamily="34" charset="0"/>
              </a:rPr>
              <a:t>1352 </a:t>
            </a:r>
          </a:p>
        </p:txBody>
      </p:sp>
      <p:sp>
        <p:nvSpPr>
          <p:cNvPr id="72713" name="Rectangle 16"/>
          <p:cNvSpPr>
            <a:spLocks noChangeArrowheads="1"/>
          </p:cNvSpPr>
          <p:nvPr/>
        </p:nvSpPr>
        <p:spPr bwMode="auto">
          <a:xfrm>
            <a:off x="827088" y="3429000"/>
            <a:ext cx="1476375" cy="457200"/>
          </a:xfrm>
          <a:prstGeom prst="rect">
            <a:avLst/>
          </a:prstGeom>
          <a:noFill/>
          <a:ln w="9525">
            <a:noFill/>
            <a:miter lim="800000"/>
            <a:headEnd/>
            <a:tailEnd/>
          </a:ln>
        </p:spPr>
        <p:txBody>
          <a:bodyPr>
            <a:spAutoFit/>
          </a:bodyPr>
          <a:lstStyle/>
          <a:p>
            <a:pPr algn="ctr" defTabSz="912813"/>
            <a:r>
              <a:rPr lang="pt-BR" sz="2400">
                <a:latin typeface="Calibri" pitchFamily="34" charset="0"/>
              </a:rPr>
              <a:t>1280</a:t>
            </a:r>
          </a:p>
        </p:txBody>
      </p:sp>
      <p:sp>
        <p:nvSpPr>
          <p:cNvPr id="72715" name="Text Box 17"/>
          <p:cNvSpPr txBox="1">
            <a:spLocks noChangeArrowheads="1"/>
          </p:cNvSpPr>
          <p:nvPr/>
        </p:nvSpPr>
        <p:spPr bwMode="auto">
          <a:xfrm>
            <a:off x="6407150" y="4365625"/>
            <a:ext cx="2736850" cy="1616075"/>
          </a:xfrm>
          <a:prstGeom prst="rect">
            <a:avLst/>
          </a:prstGeom>
          <a:noFill/>
          <a:ln w="9525">
            <a:noFill/>
            <a:miter lim="800000"/>
            <a:headEnd/>
            <a:tailEnd/>
          </a:ln>
        </p:spPr>
        <p:txBody>
          <a:bodyPr>
            <a:spAutoFit/>
          </a:bodyPr>
          <a:lstStyle/>
          <a:p>
            <a:r>
              <a:rPr lang="pt-BR" sz="2000" b="1"/>
              <a:t>Detalhe de um retrato de Hugh de Provença, pintado por Tomaso da Modena </a:t>
            </a:r>
          </a:p>
        </p:txBody>
      </p:sp>
      <p:sp>
        <p:nvSpPr>
          <p:cNvPr id="72716" name="TextBox 13"/>
          <p:cNvSpPr txBox="1">
            <a:spLocks noChangeArrowheads="1"/>
          </p:cNvSpPr>
          <p:nvPr/>
        </p:nvSpPr>
        <p:spPr bwMode="auto">
          <a:xfrm>
            <a:off x="539750" y="1052513"/>
            <a:ext cx="2305050" cy="1920875"/>
          </a:xfrm>
          <a:prstGeom prst="rect">
            <a:avLst/>
          </a:prstGeom>
          <a:noFill/>
          <a:ln w="9525">
            <a:noFill/>
            <a:miter lim="800000"/>
            <a:headEnd/>
            <a:tailEnd/>
          </a:ln>
        </p:spPr>
        <p:txBody>
          <a:bodyPr>
            <a:spAutoFit/>
          </a:bodyPr>
          <a:lstStyle/>
          <a:p>
            <a:pPr defTabSz="912813"/>
            <a:r>
              <a:rPr lang="pt-BR" sz="2000" b="1">
                <a:latin typeface="Calibri" pitchFamily="34" charset="0"/>
              </a:rPr>
              <a:t>Um frade fábrica os primeiros cristais para a visão em um monastério de Pisa, Itália</a:t>
            </a:r>
          </a:p>
        </p:txBody>
      </p:sp>
      <p:sp>
        <p:nvSpPr>
          <p:cNvPr id="72718" name="AutoShape 14"/>
          <p:cNvSpPr>
            <a:spLocks noChangeArrowheads="1"/>
          </p:cNvSpPr>
          <p:nvPr/>
        </p:nvSpPr>
        <p:spPr bwMode="auto">
          <a:xfrm>
            <a:off x="3275013" y="3176588"/>
            <a:ext cx="2520950" cy="900112"/>
          </a:xfrm>
          <a:prstGeom prst="wave">
            <a:avLst>
              <a:gd name="adj1" fmla="val 13005"/>
              <a:gd name="adj2" fmla="val 0"/>
            </a:avLst>
          </a:prstGeom>
          <a:solidFill>
            <a:schemeClr val="accent1"/>
          </a:solidFill>
          <a:ln w="9525">
            <a:solidFill>
              <a:schemeClr val="tx1"/>
            </a:solidFill>
            <a:round/>
            <a:headEnd/>
            <a:tailEnd/>
          </a:ln>
          <a:effectLst/>
        </p:spPr>
        <p:txBody>
          <a:bodyPr wrap="none" anchor="ctr"/>
          <a:lstStyle/>
          <a:p>
            <a:endParaRPr lang="pt-BR"/>
          </a:p>
        </p:txBody>
      </p:sp>
      <p:sp>
        <p:nvSpPr>
          <p:cNvPr id="72719" name="Rectangle 16"/>
          <p:cNvSpPr>
            <a:spLocks noChangeArrowheads="1"/>
          </p:cNvSpPr>
          <p:nvPr/>
        </p:nvSpPr>
        <p:spPr bwMode="auto">
          <a:xfrm>
            <a:off x="3706813" y="3429000"/>
            <a:ext cx="1476375" cy="457200"/>
          </a:xfrm>
          <a:prstGeom prst="rect">
            <a:avLst/>
          </a:prstGeom>
          <a:noFill/>
          <a:ln w="9525">
            <a:noFill/>
            <a:miter lim="800000"/>
            <a:headEnd/>
            <a:tailEnd/>
          </a:ln>
        </p:spPr>
        <p:txBody>
          <a:bodyPr>
            <a:spAutoFit/>
          </a:bodyPr>
          <a:lstStyle/>
          <a:p>
            <a:pPr algn="ctr" defTabSz="912813"/>
            <a:r>
              <a:rPr lang="pt-BR" sz="2400">
                <a:latin typeface="Calibri" pitchFamily="34" charset="0"/>
              </a:rPr>
              <a:t>1284</a:t>
            </a:r>
          </a:p>
        </p:txBody>
      </p:sp>
      <p:sp>
        <p:nvSpPr>
          <p:cNvPr id="72720" name="TextBox 13"/>
          <p:cNvSpPr txBox="1">
            <a:spLocks noChangeArrowheads="1"/>
          </p:cNvSpPr>
          <p:nvPr/>
        </p:nvSpPr>
        <p:spPr bwMode="auto">
          <a:xfrm>
            <a:off x="3419475" y="1700213"/>
            <a:ext cx="2305050" cy="1190625"/>
          </a:xfrm>
          <a:prstGeom prst="rect">
            <a:avLst/>
          </a:prstGeom>
          <a:noFill/>
          <a:ln w="9525">
            <a:noFill/>
            <a:miter lim="800000"/>
            <a:headEnd/>
            <a:tailEnd/>
          </a:ln>
        </p:spPr>
        <p:txBody>
          <a:bodyPr>
            <a:spAutoFit/>
          </a:bodyPr>
          <a:lstStyle/>
          <a:p>
            <a:pPr defTabSz="912813"/>
            <a:r>
              <a:rPr lang="pt-BR" b="1"/>
              <a:t>A Salvino D´Amato atribui-se a invenção do óculos</a:t>
            </a:r>
            <a:r>
              <a:rPr lang="pt-BR"/>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descr="snapshot20091119054003.jpg"/>
          <p:cNvPicPr>
            <a:picLocks noChangeAspect="1"/>
          </p:cNvPicPr>
          <p:nvPr/>
        </p:nvPicPr>
        <p:blipFill>
          <a:blip r:embed="rId2" cstate="print"/>
          <a:srcRect/>
          <a:stretch>
            <a:fillRect/>
          </a:stretch>
        </p:blipFill>
        <p:spPr bwMode="auto">
          <a:xfrm>
            <a:off x="1214438" y="2000250"/>
            <a:ext cx="6858000" cy="4572000"/>
          </a:xfrm>
          <a:prstGeom prst="rect">
            <a:avLst/>
          </a:prstGeom>
          <a:noFill/>
          <a:ln w="9525">
            <a:noFill/>
            <a:miter lim="800000"/>
            <a:headEnd/>
            <a:tailEnd/>
          </a:ln>
        </p:spPr>
      </p:pic>
      <p:sp>
        <p:nvSpPr>
          <p:cNvPr id="3" name="TextBox 2"/>
          <p:cNvSpPr txBox="1"/>
          <p:nvPr/>
        </p:nvSpPr>
        <p:spPr>
          <a:xfrm>
            <a:off x="928688" y="285750"/>
            <a:ext cx="7286625" cy="708025"/>
          </a:xfrm>
          <a:prstGeom prst="rect">
            <a:avLst/>
          </a:prstGeom>
          <a:noFill/>
        </p:spPr>
        <p:txBody>
          <a:bodyPr>
            <a:spAutoFit/>
          </a:bodyPr>
          <a:lstStyle/>
          <a:p>
            <a:pPr algn="ctr">
              <a:defRPr/>
            </a:pPr>
            <a:r>
              <a:rPr lang="pt-BR" sz="2000" dirty="0">
                <a:solidFill>
                  <a:schemeClr val="tx1">
                    <a:lumMod val="95000"/>
                    <a:lumOff val="5000"/>
                  </a:schemeClr>
                </a:solidFill>
                <a:latin typeface="Imprint MT Shadow" pitchFamily="82" charset="0"/>
              </a:rPr>
              <a:t>Gemini Sul, Cerro Pachón, Chile. 8,2 metros. Oitavo maior do mundo.</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4438" y="357188"/>
            <a:ext cx="6858000" cy="708025"/>
          </a:xfrm>
          <a:prstGeom prst="rect">
            <a:avLst/>
          </a:prstGeom>
          <a:noFill/>
        </p:spPr>
        <p:txBody>
          <a:bodyPr>
            <a:spAutoFit/>
          </a:bodyPr>
          <a:lstStyle/>
          <a:p>
            <a:pPr algn="ctr">
              <a:defRPr/>
            </a:pPr>
            <a:r>
              <a:rPr lang="pt-BR" sz="2000" dirty="0">
                <a:solidFill>
                  <a:schemeClr val="tx1">
                    <a:lumMod val="95000"/>
                    <a:lumOff val="5000"/>
                  </a:schemeClr>
                </a:solidFill>
                <a:latin typeface="Imprint MT Shadow" pitchFamily="82" charset="0"/>
              </a:rPr>
              <a:t>O VLT consiste em 4 telescópios idênticos de 8,2 metros de diâmetro cada. Situado em Cerro Paranal, no Chile. </a:t>
            </a:r>
          </a:p>
        </p:txBody>
      </p:sp>
      <p:pic>
        <p:nvPicPr>
          <p:cNvPr id="36867" name="Picture 3" descr="snapshot20091119042919.jpg"/>
          <p:cNvPicPr>
            <a:picLocks noChangeAspect="1"/>
          </p:cNvPicPr>
          <p:nvPr/>
        </p:nvPicPr>
        <p:blipFill>
          <a:blip r:embed="rId2" cstate="print"/>
          <a:srcRect/>
          <a:stretch>
            <a:fillRect/>
          </a:stretch>
        </p:blipFill>
        <p:spPr bwMode="auto">
          <a:xfrm>
            <a:off x="714375" y="1428750"/>
            <a:ext cx="7618413" cy="4643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4438" y="357188"/>
            <a:ext cx="6643687" cy="708025"/>
          </a:xfrm>
          <a:prstGeom prst="rect">
            <a:avLst/>
          </a:prstGeom>
          <a:noFill/>
        </p:spPr>
        <p:txBody>
          <a:bodyPr>
            <a:spAutoFit/>
          </a:bodyPr>
          <a:lstStyle/>
          <a:p>
            <a:pPr algn="ctr">
              <a:defRPr/>
            </a:pPr>
            <a:r>
              <a:rPr lang="pt-BR" sz="2000" dirty="0">
                <a:latin typeface="Imprint MT Shadow" pitchFamily="82" charset="0"/>
              </a:rPr>
              <a:t>Os telescópios são: Antu, Kueyen, Melipa e Yepun. Sol, Lua, Cruzeiro do Sul e Vênus no idioma do povo Mapache</a:t>
            </a:r>
            <a:r>
              <a:rPr lang="pt-BR" sz="2000" dirty="0">
                <a:solidFill>
                  <a:schemeClr val="accent1">
                    <a:lumMod val="20000"/>
                    <a:lumOff val="80000"/>
                  </a:schemeClr>
                </a:solidFill>
                <a:latin typeface="Imprint MT Shadow" pitchFamily="82" charset="0"/>
              </a:rPr>
              <a:t>.</a:t>
            </a:r>
          </a:p>
        </p:txBody>
      </p:sp>
      <p:pic>
        <p:nvPicPr>
          <p:cNvPr id="37891" name="Picture 3" descr="snapshot20091119042926.jpg"/>
          <p:cNvPicPr>
            <a:picLocks noChangeAspect="1"/>
          </p:cNvPicPr>
          <p:nvPr/>
        </p:nvPicPr>
        <p:blipFill>
          <a:blip r:embed="rId2" cstate="print"/>
          <a:srcRect/>
          <a:stretch>
            <a:fillRect/>
          </a:stretch>
        </p:blipFill>
        <p:spPr bwMode="auto">
          <a:xfrm>
            <a:off x="2928938" y="2928938"/>
            <a:ext cx="6000750" cy="3729037"/>
          </a:xfrm>
          <a:prstGeom prst="rect">
            <a:avLst/>
          </a:prstGeom>
          <a:noFill/>
          <a:ln w="9525">
            <a:noFill/>
            <a:miter lim="800000"/>
            <a:headEnd/>
            <a:tailEnd/>
          </a:ln>
        </p:spPr>
      </p:pic>
      <p:pic>
        <p:nvPicPr>
          <p:cNvPr id="37892" name="Picture 1" descr="snapshot20091119053526.jpg"/>
          <p:cNvPicPr>
            <a:picLocks noChangeAspect="1"/>
          </p:cNvPicPr>
          <p:nvPr/>
        </p:nvPicPr>
        <p:blipFill>
          <a:blip r:embed="rId3" cstate="print"/>
          <a:srcRect l="11539" t="14063" r="23077" b="15913"/>
          <a:stretch>
            <a:fillRect/>
          </a:stretch>
        </p:blipFill>
        <p:spPr bwMode="auto">
          <a:xfrm>
            <a:off x="214313" y="1357313"/>
            <a:ext cx="4857750" cy="314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descr="snapshot20091119053557.jpg"/>
          <p:cNvPicPr>
            <a:picLocks noChangeAspect="1"/>
          </p:cNvPicPr>
          <p:nvPr/>
        </p:nvPicPr>
        <p:blipFill>
          <a:blip r:embed="rId2" cstate="print"/>
          <a:srcRect/>
          <a:stretch>
            <a:fillRect/>
          </a:stretch>
        </p:blipFill>
        <p:spPr bwMode="auto">
          <a:xfrm>
            <a:off x="571500" y="1857375"/>
            <a:ext cx="8086725" cy="4572000"/>
          </a:xfrm>
          <a:prstGeom prst="rect">
            <a:avLst/>
          </a:prstGeom>
          <a:noFill/>
          <a:ln w="9525">
            <a:noFill/>
            <a:miter lim="800000"/>
            <a:headEnd/>
            <a:tailEnd/>
          </a:ln>
        </p:spPr>
      </p:pic>
      <p:sp>
        <p:nvSpPr>
          <p:cNvPr id="3" name="TextBox 2"/>
          <p:cNvSpPr txBox="1"/>
          <p:nvPr/>
        </p:nvSpPr>
        <p:spPr>
          <a:xfrm>
            <a:off x="1857375" y="285750"/>
            <a:ext cx="5786438" cy="708025"/>
          </a:xfrm>
          <a:prstGeom prst="rect">
            <a:avLst/>
          </a:prstGeom>
          <a:noFill/>
        </p:spPr>
        <p:txBody>
          <a:bodyPr>
            <a:spAutoFit/>
          </a:bodyPr>
          <a:lstStyle/>
          <a:p>
            <a:pPr algn="ctr">
              <a:defRPr/>
            </a:pPr>
            <a:r>
              <a:rPr lang="pt-BR" sz="2000" dirty="0">
                <a:solidFill>
                  <a:schemeClr val="tx1">
                    <a:lumMod val="95000"/>
                    <a:lumOff val="5000"/>
                  </a:schemeClr>
                </a:solidFill>
                <a:latin typeface="Imprint MT Shadow" pitchFamily="82" charset="0"/>
              </a:rPr>
              <a:t>Por interferometria, o equivalente destes 4 telescópios juntos seria de 16 metros de diâmetro</a:t>
            </a:r>
            <a:r>
              <a:rPr lang="pt-BR" sz="2000" dirty="0">
                <a:solidFill>
                  <a:schemeClr val="accent1">
                    <a:lumMod val="20000"/>
                    <a:lumOff val="80000"/>
                  </a:schemeClr>
                </a:solidFill>
                <a:latin typeface="Imprint MT Shadow" pitchFamily="82" charset="0"/>
              </a:rPr>
              <a: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descr="SALT.jpg"/>
          <p:cNvPicPr>
            <a:picLocks noChangeAspect="1"/>
          </p:cNvPicPr>
          <p:nvPr/>
        </p:nvPicPr>
        <p:blipFill>
          <a:blip r:embed="rId2" cstate="print"/>
          <a:srcRect l="8696" r="26086" b="11067"/>
          <a:stretch>
            <a:fillRect/>
          </a:stretch>
        </p:blipFill>
        <p:spPr bwMode="auto">
          <a:xfrm>
            <a:off x="785813" y="4286250"/>
            <a:ext cx="2030412" cy="2214563"/>
          </a:xfrm>
          <a:prstGeom prst="rect">
            <a:avLst/>
          </a:prstGeom>
          <a:noFill/>
          <a:ln w="9525">
            <a:noFill/>
            <a:miter lim="800000"/>
            <a:headEnd/>
            <a:tailEnd/>
          </a:ln>
        </p:spPr>
      </p:pic>
      <p:pic>
        <p:nvPicPr>
          <p:cNvPr id="39939" name="Picture 2" descr="800px-MaunaKea_Subaru.jpg"/>
          <p:cNvPicPr>
            <a:picLocks noChangeAspect="1"/>
          </p:cNvPicPr>
          <p:nvPr/>
        </p:nvPicPr>
        <p:blipFill>
          <a:blip r:embed="rId3" cstate="print"/>
          <a:srcRect/>
          <a:stretch>
            <a:fillRect/>
          </a:stretch>
        </p:blipFill>
        <p:spPr bwMode="auto">
          <a:xfrm>
            <a:off x="714375" y="428625"/>
            <a:ext cx="2214563" cy="1638300"/>
          </a:xfrm>
          <a:prstGeom prst="rect">
            <a:avLst/>
          </a:prstGeom>
          <a:noFill/>
          <a:ln w="9525">
            <a:noFill/>
            <a:miter lim="800000"/>
            <a:headEnd/>
            <a:tailEnd/>
          </a:ln>
        </p:spPr>
      </p:pic>
      <p:pic>
        <p:nvPicPr>
          <p:cNvPr id="39940" name="Picture 3" descr="800px-HET_Dome.jpg"/>
          <p:cNvPicPr>
            <a:picLocks noChangeAspect="1"/>
          </p:cNvPicPr>
          <p:nvPr/>
        </p:nvPicPr>
        <p:blipFill>
          <a:blip r:embed="rId4" cstate="print"/>
          <a:srcRect/>
          <a:stretch>
            <a:fillRect/>
          </a:stretch>
        </p:blipFill>
        <p:spPr bwMode="auto">
          <a:xfrm>
            <a:off x="500063" y="2357438"/>
            <a:ext cx="2643187" cy="1757362"/>
          </a:xfrm>
          <a:prstGeom prst="rect">
            <a:avLst/>
          </a:prstGeom>
          <a:noFill/>
          <a:ln w="9525">
            <a:noFill/>
            <a:miter lim="800000"/>
            <a:headEnd/>
            <a:tailEnd/>
          </a:ln>
        </p:spPr>
      </p:pic>
      <p:sp>
        <p:nvSpPr>
          <p:cNvPr id="6" name="TextBox 5"/>
          <p:cNvSpPr txBox="1"/>
          <p:nvPr/>
        </p:nvSpPr>
        <p:spPr>
          <a:xfrm>
            <a:off x="3143250" y="428625"/>
            <a:ext cx="5715000" cy="708025"/>
          </a:xfrm>
          <a:prstGeom prst="rect">
            <a:avLst/>
          </a:prstGeom>
          <a:noFill/>
        </p:spPr>
        <p:txBody>
          <a:bodyPr>
            <a:spAutoFit/>
          </a:bodyPr>
          <a:lstStyle/>
          <a:p>
            <a:pPr>
              <a:defRPr/>
            </a:pPr>
            <a:r>
              <a:rPr lang="pt-BR" sz="2000" dirty="0">
                <a:solidFill>
                  <a:schemeClr val="tx1">
                    <a:lumMod val="95000"/>
                    <a:lumOff val="5000"/>
                  </a:schemeClr>
                </a:solidFill>
                <a:latin typeface="Imprint MT Shadow" pitchFamily="82" charset="0"/>
              </a:rPr>
              <a:t>Teslescópio Subaru. 8,2 metros. Mauna Kea.</a:t>
            </a:r>
          </a:p>
          <a:p>
            <a:pPr>
              <a:defRPr/>
            </a:pPr>
            <a:endParaRPr lang="pt-BR" sz="2000" dirty="0">
              <a:solidFill>
                <a:schemeClr val="accent1">
                  <a:lumMod val="20000"/>
                  <a:lumOff val="80000"/>
                </a:schemeClr>
              </a:solidFill>
              <a:latin typeface="Imprint MT Shadow" pitchFamily="82" charset="0"/>
            </a:endParaRPr>
          </a:p>
        </p:txBody>
      </p:sp>
      <p:sp>
        <p:nvSpPr>
          <p:cNvPr id="8" name="TextBox 7"/>
          <p:cNvSpPr txBox="1"/>
          <p:nvPr/>
        </p:nvSpPr>
        <p:spPr>
          <a:xfrm>
            <a:off x="3214688" y="2357438"/>
            <a:ext cx="5786437" cy="1016000"/>
          </a:xfrm>
          <a:prstGeom prst="rect">
            <a:avLst/>
          </a:prstGeom>
          <a:noFill/>
        </p:spPr>
        <p:txBody>
          <a:bodyPr>
            <a:spAutoFit/>
          </a:bodyPr>
          <a:lstStyle/>
          <a:p>
            <a:pPr>
              <a:defRPr/>
            </a:pPr>
            <a:r>
              <a:rPr lang="pt-BR" sz="2000" dirty="0">
                <a:solidFill>
                  <a:schemeClr val="tx1">
                    <a:lumMod val="95000"/>
                    <a:lumOff val="5000"/>
                  </a:schemeClr>
                </a:solidFill>
                <a:latin typeface="Imprint MT Shadow" pitchFamily="82" charset="0"/>
              </a:rPr>
              <a:t>Hobby Eberly Telescope, HET. 91 espelhos segmentados, equivalente a 9,2 metros de diâmetro. Texas.</a:t>
            </a:r>
          </a:p>
        </p:txBody>
      </p:sp>
      <p:sp>
        <p:nvSpPr>
          <p:cNvPr id="9" name="TextBox 8"/>
          <p:cNvSpPr txBox="1"/>
          <p:nvPr/>
        </p:nvSpPr>
        <p:spPr>
          <a:xfrm>
            <a:off x="2928938" y="5143500"/>
            <a:ext cx="6072187" cy="708025"/>
          </a:xfrm>
          <a:prstGeom prst="rect">
            <a:avLst/>
          </a:prstGeom>
          <a:noFill/>
        </p:spPr>
        <p:txBody>
          <a:bodyPr>
            <a:spAutoFit/>
          </a:bodyPr>
          <a:lstStyle/>
          <a:p>
            <a:pPr>
              <a:defRPr/>
            </a:pPr>
            <a:r>
              <a:rPr lang="pt-BR" sz="2000" dirty="0">
                <a:solidFill>
                  <a:schemeClr val="tx1">
                    <a:lumMod val="95000"/>
                    <a:lumOff val="5000"/>
                  </a:schemeClr>
                </a:solidFill>
                <a:latin typeface="Imprint MT Shadow" pitchFamily="82" charset="0"/>
              </a:rPr>
              <a:t>South African Large Telescope, SALT. Como o HET, 9,2 metros.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00125" y="214313"/>
            <a:ext cx="6858000" cy="708025"/>
          </a:xfrm>
          <a:prstGeom prst="rect">
            <a:avLst/>
          </a:prstGeom>
          <a:noFill/>
        </p:spPr>
        <p:txBody>
          <a:bodyPr>
            <a:spAutoFit/>
          </a:bodyPr>
          <a:lstStyle/>
          <a:p>
            <a:pPr algn="ctr">
              <a:defRPr/>
            </a:pPr>
            <a:r>
              <a:rPr lang="pt-BR" sz="2000" dirty="0">
                <a:solidFill>
                  <a:schemeClr val="tx1">
                    <a:lumMod val="95000"/>
                    <a:lumOff val="5000"/>
                  </a:schemeClr>
                </a:solidFill>
                <a:latin typeface="Imprint MT Shadow" pitchFamily="82" charset="0"/>
              </a:rPr>
              <a:t>Os telescópios Keck no Havaí. Cada um com 10 metros de diâmetro.</a:t>
            </a:r>
          </a:p>
        </p:txBody>
      </p:sp>
      <p:pic>
        <p:nvPicPr>
          <p:cNvPr id="40963" name="Picture 3" descr="snapshot20091119053422.jpg"/>
          <p:cNvPicPr>
            <a:picLocks noChangeAspect="1"/>
          </p:cNvPicPr>
          <p:nvPr/>
        </p:nvPicPr>
        <p:blipFill>
          <a:blip r:embed="rId2" cstate="print"/>
          <a:srcRect/>
          <a:stretch>
            <a:fillRect/>
          </a:stretch>
        </p:blipFill>
        <p:spPr bwMode="auto">
          <a:xfrm>
            <a:off x="3286125" y="3429000"/>
            <a:ext cx="5286375" cy="3238500"/>
          </a:xfrm>
          <a:prstGeom prst="rect">
            <a:avLst/>
          </a:prstGeom>
          <a:noFill/>
          <a:ln w="9525">
            <a:noFill/>
            <a:miter lim="800000"/>
            <a:headEnd/>
            <a:tailEnd/>
          </a:ln>
        </p:spPr>
      </p:pic>
      <p:pic>
        <p:nvPicPr>
          <p:cNvPr id="40964" name="Picture 1" descr="snapshot20091119053406.jpg"/>
          <p:cNvPicPr>
            <a:picLocks noChangeAspect="1"/>
          </p:cNvPicPr>
          <p:nvPr/>
        </p:nvPicPr>
        <p:blipFill>
          <a:blip r:embed="rId3" cstate="print"/>
          <a:srcRect/>
          <a:stretch>
            <a:fillRect/>
          </a:stretch>
        </p:blipFill>
        <p:spPr bwMode="auto">
          <a:xfrm>
            <a:off x="357188" y="1071563"/>
            <a:ext cx="4786312" cy="3095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descr="snapshot20091119053436.jpg"/>
          <p:cNvPicPr>
            <a:picLocks noChangeAspect="1"/>
          </p:cNvPicPr>
          <p:nvPr/>
        </p:nvPicPr>
        <p:blipFill>
          <a:blip r:embed="rId2" cstate="print"/>
          <a:srcRect/>
          <a:stretch>
            <a:fillRect/>
          </a:stretch>
        </p:blipFill>
        <p:spPr bwMode="auto">
          <a:xfrm>
            <a:off x="3357563" y="1643063"/>
            <a:ext cx="5214937" cy="3238500"/>
          </a:xfrm>
          <a:prstGeom prst="rect">
            <a:avLst/>
          </a:prstGeom>
          <a:noFill/>
          <a:ln w="9525">
            <a:noFill/>
            <a:miter lim="800000"/>
            <a:headEnd/>
            <a:tailEnd/>
          </a:ln>
        </p:spPr>
      </p:pic>
      <p:sp>
        <p:nvSpPr>
          <p:cNvPr id="4" name="TextBox 3"/>
          <p:cNvSpPr txBox="1"/>
          <p:nvPr/>
        </p:nvSpPr>
        <p:spPr>
          <a:xfrm>
            <a:off x="642938" y="428625"/>
            <a:ext cx="7715250" cy="400050"/>
          </a:xfrm>
          <a:prstGeom prst="rect">
            <a:avLst/>
          </a:prstGeom>
          <a:noFill/>
        </p:spPr>
        <p:txBody>
          <a:bodyPr>
            <a:spAutoFit/>
          </a:bodyPr>
          <a:lstStyle/>
          <a:p>
            <a:pPr algn="ctr">
              <a:defRPr/>
            </a:pPr>
            <a:r>
              <a:rPr lang="pt-BR" sz="2000" dirty="0">
                <a:solidFill>
                  <a:schemeClr val="tx1">
                    <a:lumMod val="95000"/>
                    <a:lumOff val="5000"/>
                  </a:schemeClr>
                </a:solidFill>
                <a:latin typeface="Imprint MT Shadow" pitchFamily="82" charset="0"/>
              </a:rPr>
              <a:t>Os telescópios Keck são compostos de 36 espelhos exagonais</a:t>
            </a:r>
            <a:r>
              <a:rPr lang="pt-BR" sz="2000" dirty="0">
                <a:solidFill>
                  <a:schemeClr val="accent1">
                    <a:lumMod val="20000"/>
                    <a:lumOff val="80000"/>
                  </a:schemeClr>
                </a:solidFill>
                <a:latin typeface="Imprint MT Shadow" pitchFamily="82" charset="0"/>
              </a:rPr>
              <a:t>.</a:t>
            </a:r>
          </a:p>
        </p:txBody>
      </p:sp>
      <p:pic>
        <p:nvPicPr>
          <p:cNvPr id="41988" name="Picture 4" descr="snapshot20091119053440.jpg"/>
          <p:cNvPicPr>
            <a:picLocks noChangeAspect="1"/>
          </p:cNvPicPr>
          <p:nvPr/>
        </p:nvPicPr>
        <p:blipFill>
          <a:blip r:embed="rId3" cstate="print"/>
          <a:srcRect/>
          <a:stretch>
            <a:fillRect/>
          </a:stretch>
        </p:blipFill>
        <p:spPr bwMode="auto">
          <a:xfrm>
            <a:off x="357188" y="3786188"/>
            <a:ext cx="4143375" cy="276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descr="800px-Grantelescopio.jpg"/>
          <p:cNvPicPr>
            <a:picLocks noChangeAspect="1"/>
          </p:cNvPicPr>
          <p:nvPr/>
        </p:nvPicPr>
        <p:blipFill>
          <a:blip r:embed="rId3" cstate="print"/>
          <a:srcRect l="12329" t="10280" r="26028" b="7475"/>
          <a:stretch>
            <a:fillRect/>
          </a:stretch>
        </p:blipFill>
        <p:spPr bwMode="auto">
          <a:xfrm>
            <a:off x="5357813" y="1428750"/>
            <a:ext cx="3214687" cy="2857500"/>
          </a:xfrm>
          <a:prstGeom prst="rect">
            <a:avLst/>
          </a:prstGeom>
          <a:noFill/>
          <a:ln w="9525">
            <a:noFill/>
            <a:miter lim="800000"/>
            <a:headEnd/>
            <a:tailEnd/>
          </a:ln>
        </p:spPr>
      </p:pic>
      <p:pic>
        <p:nvPicPr>
          <p:cNvPr id="43011" name="Picture 2" descr="800px-GranTeCan_Mosaic.jpg"/>
          <p:cNvPicPr>
            <a:picLocks noChangeAspect="1"/>
          </p:cNvPicPr>
          <p:nvPr/>
        </p:nvPicPr>
        <p:blipFill>
          <a:blip r:embed="rId4" cstate="print"/>
          <a:srcRect/>
          <a:stretch>
            <a:fillRect/>
          </a:stretch>
        </p:blipFill>
        <p:spPr bwMode="auto">
          <a:xfrm>
            <a:off x="285750" y="2643188"/>
            <a:ext cx="5380038" cy="3786187"/>
          </a:xfrm>
          <a:prstGeom prst="rect">
            <a:avLst/>
          </a:prstGeom>
          <a:noFill/>
          <a:ln w="9525">
            <a:noFill/>
            <a:miter lim="800000"/>
            <a:headEnd/>
            <a:tailEnd/>
          </a:ln>
        </p:spPr>
      </p:pic>
      <p:sp>
        <p:nvSpPr>
          <p:cNvPr id="43012" name="TextBox 3"/>
          <p:cNvSpPr txBox="1">
            <a:spLocks noChangeArrowheads="1"/>
          </p:cNvSpPr>
          <p:nvPr/>
        </p:nvSpPr>
        <p:spPr bwMode="auto">
          <a:xfrm>
            <a:off x="428625" y="142875"/>
            <a:ext cx="7572375" cy="708025"/>
          </a:xfrm>
          <a:prstGeom prst="rect">
            <a:avLst/>
          </a:prstGeom>
          <a:noFill/>
          <a:ln w="9525">
            <a:noFill/>
            <a:miter lim="800000"/>
            <a:headEnd/>
            <a:tailEnd/>
          </a:ln>
        </p:spPr>
        <p:txBody>
          <a:bodyPr>
            <a:spAutoFit/>
          </a:bodyPr>
          <a:lstStyle/>
          <a:p>
            <a:pPr algn="ctr"/>
            <a:r>
              <a:rPr lang="pt-BR" sz="2000" dirty="0" err="1">
                <a:solidFill>
                  <a:schemeClr val="tx1">
                    <a:lumMod val="95000"/>
                    <a:lumOff val="5000"/>
                  </a:schemeClr>
                </a:solidFill>
                <a:latin typeface="Imprint MT Shadow" pitchFamily="82" charset="0"/>
              </a:rPr>
              <a:t>Gran</a:t>
            </a:r>
            <a:r>
              <a:rPr lang="pt-BR" sz="2000" dirty="0">
                <a:solidFill>
                  <a:schemeClr val="tx1">
                    <a:lumMod val="95000"/>
                    <a:lumOff val="5000"/>
                  </a:schemeClr>
                </a:solidFill>
                <a:latin typeface="Imprint MT Shadow" pitchFamily="82" charset="0"/>
              </a:rPr>
              <a:t> </a:t>
            </a:r>
            <a:r>
              <a:rPr lang="pt-BR" sz="2000" dirty="0" err="1">
                <a:solidFill>
                  <a:schemeClr val="tx1">
                    <a:lumMod val="95000"/>
                    <a:lumOff val="5000"/>
                  </a:schemeClr>
                </a:solidFill>
                <a:latin typeface="Imprint MT Shadow" pitchFamily="82" charset="0"/>
              </a:rPr>
              <a:t>Telescopio</a:t>
            </a:r>
            <a:r>
              <a:rPr lang="pt-BR" sz="2000" dirty="0">
                <a:solidFill>
                  <a:schemeClr val="tx1">
                    <a:lumMod val="95000"/>
                    <a:lumOff val="5000"/>
                  </a:schemeClr>
                </a:solidFill>
                <a:latin typeface="Imprint MT Shadow" pitchFamily="82" charset="0"/>
              </a:rPr>
              <a:t> </a:t>
            </a:r>
            <a:r>
              <a:rPr lang="pt-BR" sz="2000" dirty="0" err="1">
                <a:solidFill>
                  <a:schemeClr val="tx1">
                    <a:lumMod val="95000"/>
                    <a:lumOff val="5000"/>
                  </a:schemeClr>
                </a:solidFill>
                <a:latin typeface="Imprint MT Shadow" pitchFamily="82" charset="0"/>
              </a:rPr>
              <a:t>Canarias</a:t>
            </a:r>
            <a:r>
              <a:rPr lang="pt-BR" sz="2000" dirty="0">
                <a:solidFill>
                  <a:schemeClr val="tx1">
                    <a:lumMod val="95000"/>
                    <a:lumOff val="5000"/>
                  </a:schemeClr>
                </a:solidFill>
                <a:latin typeface="Imprint MT Shadow" pitchFamily="82" charset="0"/>
              </a:rPr>
              <a:t>, com 10,4 metros de diâmetro. Assim como o </a:t>
            </a:r>
            <a:r>
              <a:rPr lang="pt-BR" sz="2000" dirty="0" err="1">
                <a:solidFill>
                  <a:schemeClr val="tx1">
                    <a:lumMod val="95000"/>
                    <a:lumOff val="5000"/>
                  </a:schemeClr>
                </a:solidFill>
                <a:latin typeface="Imprint MT Shadow" pitchFamily="82" charset="0"/>
              </a:rPr>
              <a:t>Keck</a:t>
            </a:r>
            <a:r>
              <a:rPr lang="pt-BR" sz="2000" dirty="0">
                <a:solidFill>
                  <a:schemeClr val="tx1">
                    <a:lumMod val="95000"/>
                    <a:lumOff val="5000"/>
                  </a:schemeClr>
                </a:solidFill>
                <a:latin typeface="Imprint MT Shadow" pitchFamily="82" charset="0"/>
              </a:rPr>
              <a:t> é também segmentado em 36 partes.</a:t>
            </a:r>
            <a:r>
              <a:rPr lang="pt-BR" sz="2000" dirty="0">
                <a:solidFill>
                  <a:srgbClr val="FFFF00"/>
                </a:solidFill>
                <a:latin typeface="Imprint MT Shadow" pitchFamily="82" charset="0"/>
              </a:rPr>
              <a: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descr="snapshot20091119054007.jpg"/>
          <p:cNvPicPr>
            <a:picLocks noChangeAspect="1"/>
          </p:cNvPicPr>
          <p:nvPr/>
        </p:nvPicPr>
        <p:blipFill>
          <a:blip r:embed="rId2" cstate="print"/>
          <a:srcRect/>
          <a:stretch>
            <a:fillRect/>
          </a:stretch>
        </p:blipFill>
        <p:spPr bwMode="auto">
          <a:xfrm>
            <a:off x="1214438" y="2143125"/>
            <a:ext cx="6615112" cy="3740150"/>
          </a:xfrm>
          <a:prstGeom prst="rect">
            <a:avLst/>
          </a:prstGeom>
          <a:noFill/>
          <a:ln w="9525">
            <a:noFill/>
            <a:miter lim="800000"/>
            <a:headEnd/>
            <a:tailEnd/>
          </a:ln>
        </p:spPr>
      </p:pic>
      <p:sp>
        <p:nvSpPr>
          <p:cNvPr id="3" name="TextBox 2"/>
          <p:cNvSpPr txBox="1"/>
          <p:nvPr/>
        </p:nvSpPr>
        <p:spPr>
          <a:xfrm>
            <a:off x="928688" y="285750"/>
            <a:ext cx="7072312" cy="708025"/>
          </a:xfrm>
          <a:prstGeom prst="rect">
            <a:avLst/>
          </a:prstGeom>
          <a:noFill/>
        </p:spPr>
        <p:txBody>
          <a:bodyPr>
            <a:spAutoFit/>
          </a:bodyPr>
          <a:lstStyle/>
          <a:p>
            <a:pPr algn="ctr">
              <a:defRPr/>
            </a:pPr>
            <a:r>
              <a:rPr lang="pt-BR" sz="2000" dirty="0">
                <a:solidFill>
                  <a:schemeClr val="tx1">
                    <a:lumMod val="95000"/>
                    <a:lumOff val="5000"/>
                  </a:schemeClr>
                </a:solidFill>
                <a:latin typeface="Imprint MT Shadow" pitchFamily="82" charset="0"/>
              </a:rPr>
              <a:t>O maior telescópio ótico do  mundo atualmente é o: Large Binocular Telescope, LBT. No deserto do Arizona, EUA.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descr="snapshot20091119054019.jpg"/>
          <p:cNvPicPr>
            <a:picLocks noChangeAspect="1"/>
          </p:cNvPicPr>
          <p:nvPr/>
        </p:nvPicPr>
        <p:blipFill>
          <a:blip r:embed="rId2" cstate="print"/>
          <a:srcRect/>
          <a:stretch>
            <a:fillRect/>
          </a:stretch>
        </p:blipFill>
        <p:spPr bwMode="auto">
          <a:xfrm>
            <a:off x="3571875" y="3357563"/>
            <a:ext cx="5072063" cy="3095625"/>
          </a:xfrm>
          <a:prstGeom prst="rect">
            <a:avLst/>
          </a:prstGeom>
          <a:noFill/>
          <a:ln w="9525">
            <a:noFill/>
            <a:miter lim="800000"/>
            <a:headEnd/>
            <a:tailEnd/>
          </a:ln>
        </p:spPr>
      </p:pic>
      <p:pic>
        <p:nvPicPr>
          <p:cNvPr id="45059" name="Picture 2" descr="snapshot20091119054026.jpg"/>
          <p:cNvPicPr>
            <a:picLocks noChangeAspect="1"/>
          </p:cNvPicPr>
          <p:nvPr/>
        </p:nvPicPr>
        <p:blipFill>
          <a:blip r:embed="rId3" cstate="print"/>
          <a:srcRect l="17906" r="11845"/>
          <a:stretch>
            <a:fillRect/>
          </a:stretch>
        </p:blipFill>
        <p:spPr bwMode="auto">
          <a:xfrm>
            <a:off x="428625" y="2000250"/>
            <a:ext cx="3643313" cy="2932113"/>
          </a:xfrm>
          <a:prstGeom prst="rect">
            <a:avLst/>
          </a:prstGeom>
          <a:noFill/>
          <a:ln w="9525">
            <a:noFill/>
            <a:miter lim="800000"/>
            <a:headEnd/>
            <a:tailEnd/>
          </a:ln>
        </p:spPr>
      </p:pic>
      <p:sp>
        <p:nvSpPr>
          <p:cNvPr id="4" name="TextBox 3"/>
          <p:cNvSpPr txBox="1"/>
          <p:nvPr/>
        </p:nvSpPr>
        <p:spPr>
          <a:xfrm>
            <a:off x="857250" y="285750"/>
            <a:ext cx="7072313" cy="708025"/>
          </a:xfrm>
          <a:prstGeom prst="rect">
            <a:avLst/>
          </a:prstGeom>
          <a:noFill/>
        </p:spPr>
        <p:txBody>
          <a:bodyPr>
            <a:spAutoFit/>
          </a:bodyPr>
          <a:lstStyle/>
          <a:p>
            <a:pPr algn="ctr">
              <a:defRPr/>
            </a:pPr>
            <a:r>
              <a:rPr lang="pt-BR" sz="2000" dirty="0">
                <a:solidFill>
                  <a:schemeClr val="tx1">
                    <a:lumMod val="95000"/>
                    <a:lumOff val="5000"/>
                  </a:schemeClr>
                </a:solidFill>
                <a:latin typeface="Imprint MT Shadow" pitchFamily="82" charset="0"/>
              </a:rPr>
              <a:t>Com dois espelhos de 8,4 metros cada, ele é equivalente a um único espelho de 11,8 metros.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Title 1"/>
          <p:cNvSpPr>
            <a:spLocks/>
          </p:cNvSpPr>
          <p:nvPr/>
        </p:nvSpPr>
        <p:spPr bwMode="auto">
          <a:xfrm>
            <a:off x="1042988" y="0"/>
            <a:ext cx="7056437" cy="647700"/>
          </a:xfrm>
          <a:prstGeom prst="rect">
            <a:avLst/>
          </a:prstGeom>
          <a:noFill/>
          <a:ln w="9525">
            <a:noFill/>
            <a:miter lim="800000"/>
            <a:headEnd/>
            <a:tailEnd/>
          </a:ln>
        </p:spPr>
        <p:txBody>
          <a:bodyPr lIns="91416" tIns="45707" rIns="91416" bIns="45707" anchor="ctr"/>
          <a:lstStyle/>
          <a:p>
            <a:r>
              <a:rPr lang="pt-BR" sz="2400" b="1">
                <a:solidFill>
                  <a:srgbClr val="6E460A"/>
                </a:solidFill>
                <a:latin typeface="Helvetica" pitchFamily="34" charset="0"/>
              </a:rPr>
              <a:t>Linha de Tempo do Nascimento do Telescópio</a:t>
            </a:r>
          </a:p>
        </p:txBody>
      </p:sp>
      <p:sp>
        <p:nvSpPr>
          <p:cNvPr id="80904" name="Text Box 17"/>
          <p:cNvSpPr txBox="1">
            <a:spLocks noChangeArrowheads="1"/>
          </p:cNvSpPr>
          <p:nvPr/>
        </p:nvSpPr>
        <p:spPr bwMode="auto">
          <a:xfrm>
            <a:off x="611188" y="4221163"/>
            <a:ext cx="3529012" cy="946150"/>
          </a:xfrm>
          <a:prstGeom prst="rect">
            <a:avLst/>
          </a:prstGeom>
          <a:noFill/>
          <a:ln w="9525">
            <a:noFill/>
            <a:miter lim="800000"/>
            <a:headEnd/>
            <a:tailEnd/>
          </a:ln>
        </p:spPr>
        <p:txBody>
          <a:bodyPr>
            <a:spAutoFit/>
          </a:bodyPr>
          <a:lstStyle/>
          <a:p>
            <a:r>
              <a:rPr lang="pt-BR"/>
              <a:t>DVANNOCCIO BIRINGUCCIO, </a:t>
            </a:r>
          </a:p>
          <a:p>
            <a:r>
              <a:rPr lang="pt-BR"/>
              <a:t>De la pirotechnia , Veneza</a:t>
            </a:r>
          </a:p>
          <a:p>
            <a:endParaRPr lang="pt-BR" sz="2000" b="1"/>
          </a:p>
        </p:txBody>
      </p:sp>
      <p:sp>
        <p:nvSpPr>
          <p:cNvPr id="80906" name="AutoShape 10"/>
          <p:cNvSpPr>
            <a:spLocks noChangeArrowheads="1"/>
          </p:cNvSpPr>
          <p:nvPr/>
        </p:nvSpPr>
        <p:spPr bwMode="auto">
          <a:xfrm>
            <a:off x="1258888" y="3213100"/>
            <a:ext cx="2520950" cy="900113"/>
          </a:xfrm>
          <a:prstGeom prst="wave">
            <a:avLst>
              <a:gd name="adj1" fmla="val 13005"/>
              <a:gd name="adj2" fmla="val 0"/>
            </a:avLst>
          </a:prstGeom>
          <a:solidFill>
            <a:schemeClr val="accent1"/>
          </a:solidFill>
          <a:ln w="9525">
            <a:solidFill>
              <a:schemeClr val="tx1"/>
            </a:solidFill>
            <a:round/>
            <a:headEnd/>
            <a:tailEnd/>
          </a:ln>
          <a:effectLst/>
        </p:spPr>
        <p:txBody>
          <a:bodyPr wrap="none" anchor="ctr"/>
          <a:lstStyle/>
          <a:p>
            <a:endParaRPr lang="pt-BR"/>
          </a:p>
        </p:txBody>
      </p:sp>
      <p:sp>
        <p:nvSpPr>
          <p:cNvPr id="80907" name="Rectangle 16"/>
          <p:cNvSpPr>
            <a:spLocks noChangeArrowheads="1"/>
          </p:cNvSpPr>
          <p:nvPr/>
        </p:nvSpPr>
        <p:spPr bwMode="auto">
          <a:xfrm>
            <a:off x="1763713" y="3429000"/>
            <a:ext cx="1476375" cy="457200"/>
          </a:xfrm>
          <a:prstGeom prst="rect">
            <a:avLst/>
          </a:prstGeom>
          <a:noFill/>
          <a:ln w="9525">
            <a:noFill/>
            <a:miter lim="800000"/>
            <a:headEnd/>
            <a:tailEnd/>
          </a:ln>
        </p:spPr>
        <p:txBody>
          <a:bodyPr>
            <a:spAutoFit/>
          </a:bodyPr>
          <a:lstStyle/>
          <a:p>
            <a:pPr algn="ctr" defTabSz="912813"/>
            <a:r>
              <a:rPr lang="pt-BR" sz="2400">
                <a:latin typeface="Calibri" pitchFamily="34" charset="0"/>
              </a:rPr>
              <a:t>1540</a:t>
            </a:r>
          </a:p>
        </p:txBody>
      </p:sp>
      <p:pic>
        <p:nvPicPr>
          <p:cNvPr id="80911" name="Picture 15" descr="1_4_2_800"/>
          <p:cNvPicPr>
            <a:picLocks noChangeAspect="1" noChangeArrowheads="1"/>
          </p:cNvPicPr>
          <p:nvPr/>
        </p:nvPicPr>
        <p:blipFill>
          <a:blip r:embed="rId3" cstate="print"/>
          <a:srcRect/>
          <a:stretch>
            <a:fillRect/>
          </a:stretch>
        </p:blipFill>
        <p:spPr bwMode="auto">
          <a:xfrm>
            <a:off x="107950" y="485775"/>
            <a:ext cx="4748213" cy="2438400"/>
          </a:xfrm>
          <a:prstGeom prst="rect">
            <a:avLst/>
          </a:prstGeom>
          <a:noFill/>
        </p:spPr>
      </p:pic>
      <p:pic>
        <p:nvPicPr>
          <p:cNvPr id="80913" name="Picture 17"/>
          <p:cNvPicPr>
            <a:picLocks noChangeAspect="1" noChangeArrowheads="1"/>
          </p:cNvPicPr>
          <p:nvPr/>
        </p:nvPicPr>
        <p:blipFill>
          <a:blip r:embed="rId4" cstate="print"/>
          <a:srcRect/>
          <a:stretch>
            <a:fillRect/>
          </a:stretch>
        </p:blipFill>
        <p:spPr bwMode="auto">
          <a:xfrm>
            <a:off x="4284663" y="2924175"/>
            <a:ext cx="4819650" cy="3914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descr="snapshot20091120032708.jpg"/>
          <p:cNvPicPr>
            <a:picLocks noChangeAspect="1"/>
          </p:cNvPicPr>
          <p:nvPr/>
        </p:nvPicPr>
        <p:blipFill>
          <a:blip r:embed="rId2" cstate="print"/>
          <a:srcRect/>
          <a:stretch>
            <a:fillRect/>
          </a:stretch>
        </p:blipFill>
        <p:spPr bwMode="auto">
          <a:xfrm>
            <a:off x="857250" y="1714500"/>
            <a:ext cx="7358063" cy="4429125"/>
          </a:xfrm>
          <a:prstGeom prst="rect">
            <a:avLst/>
          </a:prstGeom>
          <a:noFill/>
          <a:ln w="9525">
            <a:noFill/>
            <a:miter lim="800000"/>
            <a:headEnd/>
            <a:tailEnd/>
          </a:ln>
        </p:spPr>
      </p:pic>
      <p:sp>
        <p:nvSpPr>
          <p:cNvPr id="3" name="TextBox 2"/>
          <p:cNvSpPr txBox="1"/>
          <p:nvPr/>
        </p:nvSpPr>
        <p:spPr>
          <a:xfrm>
            <a:off x="785813" y="285750"/>
            <a:ext cx="7215187" cy="708025"/>
          </a:xfrm>
          <a:prstGeom prst="rect">
            <a:avLst/>
          </a:prstGeom>
          <a:noFill/>
        </p:spPr>
        <p:txBody>
          <a:bodyPr>
            <a:spAutoFit/>
          </a:bodyPr>
          <a:lstStyle/>
          <a:p>
            <a:pPr algn="ctr">
              <a:defRPr/>
            </a:pPr>
            <a:r>
              <a:rPr lang="pt-BR" sz="2000" dirty="0">
                <a:solidFill>
                  <a:schemeClr val="tx1">
                    <a:lumMod val="95000"/>
                    <a:lumOff val="5000"/>
                  </a:schemeClr>
                </a:solidFill>
                <a:latin typeface="Imprint MT Shadow" pitchFamily="82" charset="0"/>
              </a:rPr>
              <a:t>Very Large Array, Novo México. 27 antenas de 25 metros de diâmetro cada. No total equivale a uma antena de 36 quilômetros</a:t>
            </a:r>
            <a:r>
              <a:rPr lang="pt-BR" sz="2000" dirty="0">
                <a:solidFill>
                  <a:schemeClr val="accent1">
                    <a:lumMod val="20000"/>
                    <a:lumOff val="80000"/>
                  </a:schemeClr>
                </a:solidFill>
                <a:latin typeface="Imprint MT Shadow" pitchFamily="82" charset="0"/>
              </a:rPr>
              <a: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descr="snapshot20091120032958.jpg"/>
          <p:cNvPicPr>
            <a:picLocks noChangeAspect="1"/>
          </p:cNvPicPr>
          <p:nvPr/>
        </p:nvPicPr>
        <p:blipFill>
          <a:blip r:embed="rId2" cstate="print"/>
          <a:srcRect/>
          <a:stretch>
            <a:fillRect/>
          </a:stretch>
        </p:blipFill>
        <p:spPr bwMode="auto">
          <a:xfrm>
            <a:off x="785813" y="1571625"/>
            <a:ext cx="7572375" cy="4357688"/>
          </a:xfrm>
          <a:prstGeom prst="rect">
            <a:avLst/>
          </a:prstGeom>
          <a:noFill/>
          <a:ln w="9525">
            <a:noFill/>
            <a:miter lim="800000"/>
            <a:headEnd/>
            <a:tailEnd/>
          </a:ln>
        </p:spPr>
      </p:pic>
      <p:sp>
        <p:nvSpPr>
          <p:cNvPr id="3" name="TextBox 2"/>
          <p:cNvSpPr txBox="1"/>
          <p:nvPr/>
        </p:nvSpPr>
        <p:spPr>
          <a:xfrm>
            <a:off x="1000125" y="214313"/>
            <a:ext cx="7143750" cy="708025"/>
          </a:xfrm>
          <a:prstGeom prst="rect">
            <a:avLst/>
          </a:prstGeom>
          <a:noFill/>
        </p:spPr>
        <p:txBody>
          <a:bodyPr>
            <a:spAutoFit/>
          </a:bodyPr>
          <a:lstStyle/>
          <a:p>
            <a:pPr algn="ctr">
              <a:defRPr/>
            </a:pPr>
            <a:r>
              <a:rPr lang="pt-BR" sz="2000" dirty="0">
                <a:solidFill>
                  <a:schemeClr val="tx1">
                    <a:lumMod val="95000"/>
                    <a:lumOff val="5000"/>
                  </a:schemeClr>
                </a:solidFill>
                <a:latin typeface="Imprint MT Shadow" pitchFamily="82" charset="0"/>
              </a:rPr>
              <a:t>Atacama Large Milimeter Array, projetado para 2014, contara com 64 antenas. Seu custo é estimado em um bilhão de dólares</a:t>
            </a:r>
            <a:r>
              <a:rPr lang="pt-BR" sz="2000" dirty="0">
                <a:solidFill>
                  <a:schemeClr val="accent1">
                    <a:lumMod val="20000"/>
                    <a:lumOff val="80000"/>
                  </a:schemeClr>
                </a:solidFill>
                <a:latin typeface="Imprint MT Shadow" pitchFamily="82" charset="0"/>
              </a:rPr>
              <a:t>.</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50" y="285750"/>
            <a:ext cx="7072313" cy="708025"/>
          </a:xfrm>
          <a:prstGeom prst="rect">
            <a:avLst/>
          </a:prstGeom>
          <a:noFill/>
        </p:spPr>
        <p:txBody>
          <a:bodyPr>
            <a:spAutoFit/>
          </a:bodyPr>
          <a:lstStyle/>
          <a:p>
            <a:pPr algn="ctr">
              <a:defRPr/>
            </a:pPr>
            <a:r>
              <a:rPr lang="pt-BR" sz="2000" dirty="0">
                <a:latin typeface="Imprint MT Shadow" pitchFamily="82" charset="0"/>
              </a:rPr>
              <a:t>O infra-vermelho possibilita que vejamos estrelas que de outra forma pareceriam ocultas.</a:t>
            </a:r>
          </a:p>
        </p:txBody>
      </p:sp>
      <p:pic>
        <p:nvPicPr>
          <p:cNvPr id="49155" name="Picture 2" descr="snapshot20091120033117.jpg"/>
          <p:cNvPicPr>
            <a:picLocks noChangeAspect="1"/>
          </p:cNvPicPr>
          <p:nvPr/>
        </p:nvPicPr>
        <p:blipFill>
          <a:blip r:embed="rId2" cstate="print"/>
          <a:srcRect/>
          <a:stretch>
            <a:fillRect/>
          </a:stretch>
        </p:blipFill>
        <p:spPr bwMode="auto">
          <a:xfrm>
            <a:off x="857250" y="1143000"/>
            <a:ext cx="74295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snapshot20091120033130.jpg"/>
          <p:cNvPicPr>
            <a:picLocks noChangeAspect="1"/>
          </p:cNvPicPr>
          <p:nvPr/>
        </p:nvPicPr>
        <p:blipFill>
          <a:blip r:embed="rId2" cstate="print"/>
          <a:srcRect/>
          <a:stretch>
            <a:fillRect/>
          </a:stretch>
        </p:blipFill>
        <p:spPr bwMode="auto">
          <a:xfrm>
            <a:off x="857250" y="1143000"/>
            <a:ext cx="74295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 descr="snapshot20091120033201.jpg"/>
          <p:cNvPicPr>
            <a:picLocks noChangeAspect="1"/>
          </p:cNvPicPr>
          <p:nvPr/>
        </p:nvPicPr>
        <p:blipFill>
          <a:blip r:embed="rId2" cstate="print"/>
          <a:srcRect/>
          <a:stretch>
            <a:fillRect/>
          </a:stretch>
        </p:blipFill>
        <p:spPr bwMode="auto">
          <a:xfrm>
            <a:off x="642938" y="1785938"/>
            <a:ext cx="7715250" cy="4572000"/>
          </a:xfrm>
          <a:prstGeom prst="rect">
            <a:avLst/>
          </a:prstGeom>
          <a:noFill/>
          <a:ln w="9525">
            <a:noFill/>
            <a:miter lim="800000"/>
            <a:headEnd/>
            <a:tailEnd/>
          </a:ln>
        </p:spPr>
      </p:pic>
      <p:sp>
        <p:nvSpPr>
          <p:cNvPr id="4" name="TextBox 3"/>
          <p:cNvSpPr txBox="1"/>
          <p:nvPr/>
        </p:nvSpPr>
        <p:spPr>
          <a:xfrm>
            <a:off x="1428750" y="357188"/>
            <a:ext cx="6429375" cy="708025"/>
          </a:xfrm>
          <a:prstGeom prst="rect">
            <a:avLst/>
          </a:prstGeom>
          <a:noFill/>
        </p:spPr>
        <p:txBody>
          <a:bodyPr>
            <a:spAutoFit/>
          </a:bodyPr>
          <a:lstStyle/>
          <a:p>
            <a:pPr algn="ctr">
              <a:defRPr/>
            </a:pPr>
            <a:r>
              <a:rPr lang="pt-BR" sz="2000" dirty="0">
                <a:solidFill>
                  <a:schemeClr val="tx1">
                    <a:lumMod val="95000"/>
                    <a:lumOff val="5000"/>
                  </a:schemeClr>
                </a:solidFill>
                <a:latin typeface="Imprint MT Shadow" pitchFamily="82" charset="0"/>
              </a:rPr>
              <a:t>MAGIC (Major Atmospheric Gamma-ray Imaging Cherenkov) Telescópio de raios gama.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75" y="285750"/>
            <a:ext cx="7786688" cy="708025"/>
          </a:xfrm>
          <a:prstGeom prst="rect">
            <a:avLst/>
          </a:prstGeom>
          <a:noFill/>
        </p:spPr>
        <p:txBody>
          <a:bodyPr>
            <a:spAutoFit/>
          </a:bodyPr>
          <a:lstStyle/>
          <a:p>
            <a:pPr algn="ctr">
              <a:defRPr/>
            </a:pPr>
            <a:r>
              <a:rPr lang="pt-BR" sz="2000" dirty="0">
                <a:solidFill>
                  <a:schemeClr val="tx1">
                    <a:lumMod val="95000"/>
                    <a:lumOff val="5000"/>
                  </a:schemeClr>
                </a:solidFill>
                <a:latin typeface="Imprint MT Shadow" pitchFamily="82" charset="0"/>
              </a:rPr>
              <a:t>Pierre Auger, na Argentina. Raios cósmicos que geram chuveiros de particulas</a:t>
            </a:r>
            <a:r>
              <a:rPr lang="pt-BR" sz="2000" dirty="0">
                <a:solidFill>
                  <a:schemeClr val="accent1">
                    <a:lumMod val="20000"/>
                    <a:lumOff val="80000"/>
                  </a:schemeClr>
                </a:solidFill>
                <a:latin typeface="Imprint MT Shadow" pitchFamily="82" charset="0"/>
              </a:rPr>
              <a:t>.</a:t>
            </a:r>
          </a:p>
        </p:txBody>
      </p:sp>
      <p:pic>
        <p:nvPicPr>
          <p:cNvPr id="52227" name="Picture 2" descr="snapshot20091120033232.jpg"/>
          <p:cNvPicPr>
            <a:picLocks noChangeAspect="1"/>
          </p:cNvPicPr>
          <p:nvPr/>
        </p:nvPicPr>
        <p:blipFill>
          <a:blip r:embed="rId2" cstate="print"/>
          <a:srcRect/>
          <a:stretch>
            <a:fillRect/>
          </a:stretch>
        </p:blipFill>
        <p:spPr bwMode="auto">
          <a:xfrm>
            <a:off x="785813" y="1357313"/>
            <a:ext cx="7358062"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 descr="snapshot20091120033245.jpg"/>
          <p:cNvPicPr>
            <a:picLocks noChangeAspect="1"/>
          </p:cNvPicPr>
          <p:nvPr/>
        </p:nvPicPr>
        <p:blipFill>
          <a:blip r:embed="rId3" cstate="print"/>
          <a:srcRect l="1961" r="33333"/>
          <a:stretch>
            <a:fillRect/>
          </a:stretch>
        </p:blipFill>
        <p:spPr bwMode="auto">
          <a:xfrm>
            <a:off x="500063" y="1500188"/>
            <a:ext cx="4714875" cy="4572000"/>
          </a:xfrm>
          <a:prstGeom prst="rect">
            <a:avLst/>
          </a:prstGeom>
          <a:noFill/>
          <a:ln w="9525">
            <a:noFill/>
            <a:miter lim="800000"/>
            <a:headEnd/>
            <a:tailEnd/>
          </a:ln>
        </p:spPr>
      </p:pic>
      <p:sp>
        <p:nvSpPr>
          <p:cNvPr id="3" name="TextBox 2"/>
          <p:cNvSpPr txBox="1"/>
          <p:nvPr/>
        </p:nvSpPr>
        <p:spPr>
          <a:xfrm>
            <a:off x="1500188" y="285750"/>
            <a:ext cx="6429375" cy="708025"/>
          </a:xfrm>
          <a:prstGeom prst="rect">
            <a:avLst/>
          </a:prstGeom>
          <a:noFill/>
        </p:spPr>
        <p:txBody>
          <a:bodyPr>
            <a:spAutoFit/>
          </a:bodyPr>
          <a:lstStyle/>
          <a:p>
            <a:pPr algn="ctr">
              <a:defRPr/>
            </a:pPr>
            <a:r>
              <a:rPr lang="pt-BR" sz="2000" dirty="0">
                <a:solidFill>
                  <a:schemeClr val="tx1">
                    <a:lumMod val="95000"/>
                    <a:lumOff val="5000"/>
                  </a:schemeClr>
                </a:solidFill>
                <a:latin typeface="Imprint MT Shadow" pitchFamily="82" charset="0"/>
              </a:rPr>
              <a:t>1600 detectores espalhados por uma área de 3000 quilômetros quadrados.</a:t>
            </a:r>
          </a:p>
        </p:txBody>
      </p:sp>
      <p:pic>
        <p:nvPicPr>
          <p:cNvPr id="53252" name="Picture 3" descr="Auger_cosmic_ray_shower.jpg"/>
          <p:cNvPicPr>
            <a:picLocks noChangeAspect="1"/>
          </p:cNvPicPr>
          <p:nvPr/>
        </p:nvPicPr>
        <p:blipFill>
          <a:blip r:embed="rId4" cstate="print"/>
          <a:srcRect/>
          <a:stretch>
            <a:fillRect/>
          </a:stretch>
        </p:blipFill>
        <p:spPr bwMode="auto">
          <a:xfrm>
            <a:off x="5500688" y="1928813"/>
            <a:ext cx="3167062" cy="354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 descr="hstorbitx.jpg"/>
          <p:cNvPicPr>
            <a:picLocks noChangeAspect="1"/>
          </p:cNvPicPr>
          <p:nvPr/>
        </p:nvPicPr>
        <p:blipFill>
          <a:blip r:embed="rId2" cstate="print"/>
          <a:srcRect/>
          <a:stretch>
            <a:fillRect/>
          </a:stretch>
        </p:blipFill>
        <p:spPr bwMode="auto">
          <a:xfrm>
            <a:off x="785813" y="1500188"/>
            <a:ext cx="7548562" cy="4532312"/>
          </a:xfrm>
          <a:prstGeom prst="rect">
            <a:avLst/>
          </a:prstGeom>
          <a:noFill/>
          <a:ln w="9525">
            <a:noFill/>
            <a:miter lim="800000"/>
            <a:headEnd/>
            <a:tailEnd/>
          </a:ln>
        </p:spPr>
      </p:pic>
      <p:sp>
        <p:nvSpPr>
          <p:cNvPr id="3" name="TextBox 2"/>
          <p:cNvSpPr txBox="1"/>
          <p:nvPr/>
        </p:nvSpPr>
        <p:spPr>
          <a:xfrm>
            <a:off x="857250" y="214313"/>
            <a:ext cx="7500938" cy="1016000"/>
          </a:xfrm>
          <a:prstGeom prst="rect">
            <a:avLst/>
          </a:prstGeom>
          <a:noFill/>
        </p:spPr>
        <p:txBody>
          <a:bodyPr>
            <a:spAutoFit/>
          </a:bodyPr>
          <a:lstStyle/>
          <a:p>
            <a:pPr algn="ctr">
              <a:defRPr/>
            </a:pPr>
            <a:r>
              <a:rPr lang="pt-BR" sz="2000" dirty="0">
                <a:solidFill>
                  <a:schemeClr val="tx1">
                    <a:lumMod val="95000"/>
                    <a:lumOff val="5000"/>
                  </a:schemeClr>
                </a:solidFill>
                <a:latin typeface="Imprint MT Shadow" pitchFamily="82" charset="0"/>
              </a:rPr>
              <a:t>Lançado em 1990, o Telescópio Espacial Hubble é o mais famoso telescópio do mundo. Seu espelho tem 2,4 metros de diâmetro. Autor das mais belas imagens astronômicas que temos hoje em dia.</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 descr="snapshot20091120034342.jpg"/>
          <p:cNvPicPr>
            <a:picLocks noChangeAspect="1"/>
          </p:cNvPicPr>
          <p:nvPr/>
        </p:nvPicPr>
        <p:blipFill>
          <a:blip r:embed="rId2" cstate="print"/>
          <a:srcRect l="9277" t="8859" r="3093" b="16721"/>
          <a:stretch>
            <a:fillRect/>
          </a:stretch>
        </p:blipFill>
        <p:spPr bwMode="auto">
          <a:xfrm>
            <a:off x="571500" y="1428750"/>
            <a:ext cx="8072438" cy="3071813"/>
          </a:xfrm>
          <a:prstGeom prst="rect">
            <a:avLst/>
          </a:prstGeom>
          <a:noFill/>
          <a:ln w="9525">
            <a:noFill/>
            <a:miter lim="800000"/>
            <a:headEnd/>
            <a:tailEnd/>
          </a:ln>
        </p:spPr>
      </p:pic>
      <p:pic>
        <p:nvPicPr>
          <p:cNvPr id="55299" name="Picture 2" descr="snapshot20091120032912.jpg"/>
          <p:cNvPicPr>
            <a:picLocks noChangeAspect="1"/>
          </p:cNvPicPr>
          <p:nvPr/>
        </p:nvPicPr>
        <p:blipFill>
          <a:blip r:embed="rId3" cstate="print"/>
          <a:srcRect t="30704" r="3125" b="31250"/>
          <a:stretch>
            <a:fillRect/>
          </a:stretch>
        </p:blipFill>
        <p:spPr bwMode="auto">
          <a:xfrm>
            <a:off x="714375" y="4786313"/>
            <a:ext cx="7572375" cy="1497012"/>
          </a:xfrm>
          <a:prstGeom prst="rect">
            <a:avLst/>
          </a:prstGeom>
          <a:noFill/>
          <a:ln w="9525">
            <a:noFill/>
            <a:miter lim="800000"/>
            <a:headEnd/>
            <a:tailEnd/>
          </a:ln>
        </p:spPr>
      </p:pic>
      <p:sp>
        <p:nvSpPr>
          <p:cNvPr id="4" name="TextBox 3"/>
          <p:cNvSpPr txBox="1"/>
          <p:nvPr/>
        </p:nvSpPr>
        <p:spPr>
          <a:xfrm>
            <a:off x="1285875" y="214313"/>
            <a:ext cx="6715125" cy="1016000"/>
          </a:xfrm>
          <a:prstGeom prst="rect">
            <a:avLst/>
          </a:prstGeom>
          <a:noFill/>
        </p:spPr>
        <p:txBody>
          <a:bodyPr>
            <a:spAutoFit/>
          </a:bodyPr>
          <a:lstStyle/>
          <a:p>
            <a:pPr algn="ctr">
              <a:defRPr/>
            </a:pPr>
            <a:r>
              <a:rPr lang="pt-BR" sz="2000" dirty="0">
                <a:solidFill>
                  <a:schemeClr val="tx1">
                    <a:lumMod val="95000"/>
                    <a:lumOff val="5000"/>
                  </a:schemeClr>
                </a:solidFill>
                <a:latin typeface="Imprint MT Shadow" pitchFamily="82" charset="0"/>
              </a:rPr>
              <a:t>O HST, trabalha no espectro do visível ao infravermelho. Elinando a interferência da atmosfera se produz imagens tão boas.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 descr="snapshot20091120034123.jpg"/>
          <p:cNvPicPr>
            <a:picLocks noChangeAspect="1"/>
          </p:cNvPicPr>
          <p:nvPr/>
        </p:nvPicPr>
        <p:blipFill>
          <a:blip r:embed="rId3" cstate="print"/>
          <a:srcRect l="8791" r="15385"/>
          <a:stretch>
            <a:fillRect/>
          </a:stretch>
        </p:blipFill>
        <p:spPr bwMode="auto">
          <a:xfrm>
            <a:off x="500063" y="1571625"/>
            <a:ext cx="4929187" cy="3852863"/>
          </a:xfrm>
          <a:prstGeom prst="rect">
            <a:avLst/>
          </a:prstGeom>
          <a:noFill/>
          <a:ln w="9525">
            <a:noFill/>
            <a:miter lim="800000"/>
            <a:headEnd/>
            <a:tailEnd/>
          </a:ln>
        </p:spPr>
      </p:pic>
      <p:pic>
        <p:nvPicPr>
          <p:cNvPr id="56323" name="Picture 3" descr="Spitzer-_Telescopio.jpg"/>
          <p:cNvPicPr>
            <a:picLocks noChangeAspect="1"/>
          </p:cNvPicPr>
          <p:nvPr/>
        </p:nvPicPr>
        <p:blipFill>
          <a:blip r:embed="rId4" cstate="print"/>
          <a:srcRect/>
          <a:stretch>
            <a:fillRect/>
          </a:stretch>
        </p:blipFill>
        <p:spPr bwMode="auto">
          <a:xfrm>
            <a:off x="5715000" y="1500188"/>
            <a:ext cx="3138488" cy="4870450"/>
          </a:xfrm>
          <a:prstGeom prst="rect">
            <a:avLst/>
          </a:prstGeom>
          <a:noFill/>
          <a:ln w="9525">
            <a:noFill/>
            <a:miter lim="800000"/>
            <a:headEnd/>
            <a:tailEnd/>
          </a:ln>
        </p:spPr>
      </p:pic>
      <p:sp>
        <p:nvSpPr>
          <p:cNvPr id="5" name="TextBox 4"/>
          <p:cNvSpPr txBox="1"/>
          <p:nvPr/>
        </p:nvSpPr>
        <p:spPr>
          <a:xfrm>
            <a:off x="714375" y="142875"/>
            <a:ext cx="7429500" cy="1016000"/>
          </a:xfrm>
          <a:prstGeom prst="rect">
            <a:avLst/>
          </a:prstGeom>
          <a:noFill/>
        </p:spPr>
        <p:txBody>
          <a:bodyPr>
            <a:spAutoFit/>
          </a:bodyPr>
          <a:lstStyle/>
          <a:p>
            <a:pPr algn="ctr">
              <a:defRPr/>
            </a:pPr>
            <a:r>
              <a:rPr lang="pt-BR" sz="2000" dirty="0">
                <a:solidFill>
                  <a:schemeClr val="tx1">
                    <a:lumMod val="95000"/>
                    <a:lumOff val="5000"/>
                  </a:schemeClr>
                </a:solidFill>
                <a:latin typeface="Imprint MT Shadow" pitchFamily="82" charset="0"/>
              </a:rPr>
              <a:t>Telescópio Espacial Spitzer, lançado em 2003. Maior telescópio espacial de espectro infra-vermelho. 0,85 metros de diâmetro. Seu espelho é resfriado com hélio líquido à 273º negativos!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AutoShape 2"/>
          <p:cNvSpPr>
            <a:spLocks noChangeArrowheads="1"/>
          </p:cNvSpPr>
          <p:nvPr/>
        </p:nvSpPr>
        <p:spPr bwMode="auto">
          <a:xfrm>
            <a:off x="179388" y="3213100"/>
            <a:ext cx="2520950" cy="900113"/>
          </a:xfrm>
          <a:prstGeom prst="wave">
            <a:avLst>
              <a:gd name="adj1" fmla="val 13005"/>
              <a:gd name="adj2" fmla="val 0"/>
            </a:avLst>
          </a:prstGeom>
          <a:solidFill>
            <a:schemeClr val="accent1"/>
          </a:solidFill>
          <a:ln w="9525">
            <a:solidFill>
              <a:schemeClr val="tx1"/>
            </a:solidFill>
            <a:round/>
            <a:headEnd/>
            <a:tailEnd/>
          </a:ln>
          <a:effectLst/>
        </p:spPr>
        <p:txBody>
          <a:bodyPr wrap="none" anchor="ctr"/>
          <a:lstStyle/>
          <a:p>
            <a:endParaRPr lang="pt-BR"/>
          </a:p>
        </p:txBody>
      </p:sp>
      <p:sp>
        <p:nvSpPr>
          <p:cNvPr id="74757" name="Title 1"/>
          <p:cNvSpPr>
            <a:spLocks/>
          </p:cNvSpPr>
          <p:nvPr/>
        </p:nvSpPr>
        <p:spPr bwMode="auto">
          <a:xfrm>
            <a:off x="1042988" y="0"/>
            <a:ext cx="7056437" cy="647700"/>
          </a:xfrm>
          <a:prstGeom prst="rect">
            <a:avLst/>
          </a:prstGeom>
          <a:noFill/>
          <a:ln w="9525">
            <a:noFill/>
            <a:miter lim="800000"/>
            <a:headEnd/>
            <a:tailEnd/>
          </a:ln>
        </p:spPr>
        <p:txBody>
          <a:bodyPr lIns="91416" tIns="45707" rIns="91416" bIns="45707" anchor="ctr"/>
          <a:lstStyle/>
          <a:p>
            <a:r>
              <a:rPr lang="pt-BR" sz="2400" b="1">
                <a:solidFill>
                  <a:srgbClr val="6E460A"/>
                </a:solidFill>
                <a:latin typeface="Helvetica" pitchFamily="34" charset="0"/>
              </a:rPr>
              <a:t>Linha de Tempo do Nascimento do Telescópio</a:t>
            </a:r>
          </a:p>
        </p:txBody>
      </p:sp>
      <p:sp>
        <p:nvSpPr>
          <p:cNvPr id="74762" name="Rectangle 16"/>
          <p:cNvSpPr>
            <a:spLocks noChangeArrowheads="1"/>
          </p:cNvSpPr>
          <p:nvPr/>
        </p:nvSpPr>
        <p:spPr bwMode="auto">
          <a:xfrm>
            <a:off x="611188" y="3429000"/>
            <a:ext cx="1727200" cy="457200"/>
          </a:xfrm>
          <a:prstGeom prst="rect">
            <a:avLst/>
          </a:prstGeom>
          <a:noFill/>
          <a:ln w="9525">
            <a:noFill/>
            <a:miter lim="800000"/>
            <a:headEnd/>
            <a:tailEnd/>
          </a:ln>
        </p:spPr>
        <p:txBody>
          <a:bodyPr>
            <a:spAutoFit/>
          </a:bodyPr>
          <a:lstStyle/>
          <a:p>
            <a:pPr algn="ctr" defTabSz="912813"/>
            <a:r>
              <a:rPr lang="pt-BR" sz="2400">
                <a:latin typeface="Calibri" pitchFamily="34" charset="0"/>
              </a:rPr>
              <a:t>1608</a:t>
            </a:r>
          </a:p>
        </p:txBody>
      </p:sp>
      <p:sp>
        <p:nvSpPr>
          <p:cNvPr id="74765" name="Text Box 17"/>
          <p:cNvSpPr txBox="1">
            <a:spLocks noChangeArrowheads="1"/>
          </p:cNvSpPr>
          <p:nvPr/>
        </p:nvSpPr>
        <p:spPr bwMode="auto">
          <a:xfrm>
            <a:off x="214313" y="4508500"/>
            <a:ext cx="2736850" cy="1006475"/>
          </a:xfrm>
          <a:prstGeom prst="rect">
            <a:avLst/>
          </a:prstGeom>
          <a:noFill/>
          <a:ln w="9525">
            <a:noFill/>
            <a:miter lim="800000"/>
            <a:headEnd/>
            <a:tailEnd/>
          </a:ln>
        </p:spPr>
        <p:txBody>
          <a:bodyPr>
            <a:spAutoFit/>
          </a:bodyPr>
          <a:lstStyle/>
          <a:p>
            <a:r>
              <a:rPr lang="pt-BR" sz="2000" b="1"/>
              <a:t>A Hans Lipperhey</a:t>
            </a:r>
          </a:p>
          <a:p>
            <a:r>
              <a:rPr lang="pt-BR" sz="2000" b="1"/>
              <a:t>atribui-se a invenção do telescópio  </a:t>
            </a:r>
          </a:p>
        </p:txBody>
      </p:sp>
      <p:pic>
        <p:nvPicPr>
          <p:cNvPr id="74766" name="Picture 14"/>
          <p:cNvPicPr>
            <a:picLocks noChangeAspect="1" noChangeArrowheads="1"/>
          </p:cNvPicPr>
          <p:nvPr/>
        </p:nvPicPr>
        <p:blipFill>
          <a:blip r:embed="rId3" cstate="print"/>
          <a:srcRect/>
          <a:stretch>
            <a:fillRect/>
          </a:stretch>
        </p:blipFill>
        <p:spPr bwMode="auto">
          <a:xfrm>
            <a:off x="5148263" y="620713"/>
            <a:ext cx="2857500" cy="1914525"/>
          </a:xfrm>
          <a:prstGeom prst="rect">
            <a:avLst/>
          </a:prstGeom>
          <a:noFill/>
          <a:ln w="9525">
            <a:noFill/>
            <a:miter lim="800000"/>
            <a:headEnd/>
            <a:tailEnd/>
          </a:ln>
          <a:effectLst/>
        </p:spPr>
      </p:pic>
      <p:sp>
        <p:nvSpPr>
          <p:cNvPr id="74767" name="Rectangle 15"/>
          <p:cNvSpPr>
            <a:spLocks noChangeArrowheads="1"/>
          </p:cNvSpPr>
          <p:nvPr/>
        </p:nvSpPr>
        <p:spPr bwMode="auto">
          <a:xfrm>
            <a:off x="684213" y="2924175"/>
            <a:ext cx="1685925" cy="274638"/>
          </a:xfrm>
          <a:prstGeom prst="rect">
            <a:avLst/>
          </a:prstGeom>
          <a:noFill/>
          <a:ln w="9525">
            <a:noFill/>
            <a:miter lim="800000"/>
            <a:headEnd/>
            <a:tailEnd/>
          </a:ln>
          <a:effectLst/>
        </p:spPr>
        <p:txBody>
          <a:bodyPr wrap="none" anchor="ctr">
            <a:spAutoFit/>
          </a:bodyPr>
          <a:lstStyle/>
          <a:p>
            <a:r>
              <a:rPr lang="pt-BR" sz="1200"/>
              <a:t>1570–Setembro 1619 </a:t>
            </a:r>
          </a:p>
        </p:txBody>
      </p:sp>
      <p:pic>
        <p:nvPicPr>
          <p:cNvPr id="74768" name="Picture 16" descr="P2_3_800"/>
          <p:cNvPicPr>
            <a:picLocks noChangeAspect="1" noChangeArrowheads="1"/>
          </p:cNvPicPr>
          <p:nvPr/>
        </p:nvPicPr>
        <p:blipFill>
          <a:blip r:embed="rId4" cstate="print"/>
          <a:srcRect/>
          <a:stretch>
            <a:fillRect/>
          </a:stretch>
        </p:blipFill>
        <p:spPr bwMode="auto">
          <a:xfrm>
            <a:off x="539750" y="549275"/>
            <a:ext cx="1858963" cy="2438400"/>
          </a:xfrm>
          <a:prstGeom prst="rect">
            <a:avLst/>
          </a:prstGeom>
          <a:noFill/>
        </p:spPr>
      </p:pic>
      <p:sp>
        <p:nvSpPr>
          <p:cNvPr id="74769" name="Text Box 17"/>
          <p:cNvSpPr txBox="1">
            <a:spLocks noChangeArrowheads="1"/>
          </p:cNvSpPr>
          <p:nvPr/>
        </p:nvSpPr>
        <p:spPr bwMode="auto">
          <a:xfrm>
            <a:off x="3276600" y="3068638"/>
            <a:ext cx="5256213" cy="3255962"/>
          </a:xfrm>
          <a:prstGeom prst="rect">
            <a:avLst/>
          </a:prstGeom>
          <a:noFill/>
          <a:ln w="9525">
            <a:noFill/>
            <a:miter lim="800000"/>
            <a:headEnd/>
            <a:tailEnd/>
          </a:ln>
          <a:effectLst/>
        </p:spPr>
        <p:txBody>
          <a:bodyPr>
            <a:spAutoFit/>
          </a:bodyPr>
          <a:lstStyle/>
          <a:p>
            <a:pPr>
              <a:spcBef>
                <a:spcPct val="50000"/>
              </a:spcBef>
              <a:buFontTx/>
              <a:buChar char="•"/>
            </a:pPr>
            <a:r>
              <a:rPr lang="pt-BR"/>
              <a:t>Crianças brincado com lentes</a:t>
            </a:r>
          </a:p>
          <a:p>
            <a:pPr>
              <a:spcBef>
                <a:spcPct val="50000"/>
              </a:spcBef>
              <a:buFontTx/>
              <a:buChar char="•"/>
            </a:pPr>
            <a:r>
              <a:rPr lang="pt-BR"/>
              <a:t>De um Aprendiz</a:t>
            </a:r>
          </a:p>
          <a:p>
            <a:pPr>
              <a:spcBef>
                <a:spcPct val="50000"/>
              </a:spcBef>
              <a:buFontTx/>
              <a:buChar char="•"/>
            </a:pPr>
            <a:r>
              <a:rPr lang="pt-BR"/>
              <a:t>De experimentação própria</a:t>
            </a:r>
          </a:p>
          <a:p>
            <a:pPr>
              <a:spcBef>
                <a:spcPct val="50000"/>
              </a:spcBef>
              <a:buFontTx/>
              <a:buChar char="•"/>
            </a:pPr>
            <a:r>
              <a:rPr lang="pt-BR"/>
              <a:t>Cópia de outro artífice</a:t>
            </a:r>
          </a:p>
          <a:p>
            <a:pPr>
              <a:spcBef>
                <a:spcPct val="50000"/>
              </a:spcBef>
              <a:buFontTx/>
              <a:buChar char="•"/>
            </a:pPr>
            <a:r>
              <a:rPr lang="pt-BR"/>
              <a:t>Pedido de Patente</a:t>
            </a:r>
          </a:p>
          <a:p>
            <a:pPr lvl="1">
              <a:spcBef>
                <a:spcPct val="50000"/>
              </a:spcBef>
              <a:buFont typeface="Wingdings" pitchFamily="2" charset="2"/>
              <a:buChar char="ü"/>
            </a:pPr>
            <a:r>
              <a:rPr lang="pt-BR"/>
              <a:t>Manter o segredo</a:t>
            </a:r>
          </a:p>
          <a:p>
            <a:pPr lvl="1">
              <a:spcBef>
                <a:spcPct val="50000"/>
              </a:spcBef>
              <a:buFont typeface="Wingdings" pitchFamily="2" charset="2"/>
              <a:buChar char="ü"/>
            </a:pPr>
            <a:r>
              <a:rPr lang="pt-BR"/>
              <a:t>Exclusividade de produção</a:t>
            </a:r>
          </a:p>
          <a:p>
            <a:pPr lvl="1">
              <a:spcBef>
                <a:spcPct val="50000"/>
              </a:spcBef>
              <a:buFont typeface="Wingdings" pitchFamily="2" charset="2"/>
              <a:buChar char="ü"/>
            </a:pPr>
            <a:r>
              <a:rPr lang="pt-BR"/>
              <a:t>Pensão anual</a:t>
            </a:r>
          </a:p>
        </p:txBody>
      </p:sp>
      <p:sp>
        <p:nvSpPr>
          <p:cNvPr id="74770" name="Rectangle 18"/>
          <p:cNvSpPr>
            <a:spLocks noChangeArrowheads="1"/>
          </p:cNvSpPr>
          <p:nvPr/>
        </p:nvSpPr>
        <p:spPr bwMode="auto">
          <a:xfrm>
            <a:off x="5651500" y="2636838"/>
            <a:ext cx="1603375" cy="274637"/>
          </a:xfrm>
          <a:prstGeom prst="rect">
            <a:avLst/>
          </a:prstGeom>
          <a:noFill/>
          <a:ln w="9525">
            <a:noFill/>
            <a:miter lim="800000"/>
            <a:headEnd/>
            <a:tailEnd/>
          </a:ln>
          <a:effectLst/>
        </p:spPr>
        <p:txBody>
          <a:bodyPr wrap="none" anchor="ctr">
            <a:spAutoFit/>
          </a:bodyPr>
          <a:lstStyle/>
          <a:p>
            <a:r>
              <a:rPr lang="pt-BR" sz="1200"/>
              <a:t>O pedido de patente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snapshot20091120034609.jpg"/>
          <p:cNvPicPr>
            <a:picLocks noChangeAspect="1"/>
          </p:cNvPicPr>
          <p:nvPr/>
        </p:nvPicPr>
        <p:blipFill>
          <a:blip r:embed="rId3" cstate="print"/>
          <a:srcRect/>
          <a:stretch>
            <a:fillRect/>
          </a:stretch>
        </p:blipFill>
        <p:spPr bwMode="auto">
          <a:xfrm>
            <a:off x="4643438" y="2143125"/>
            <a:ext cx="4143375" cy="2762250"/>
          </a:xfrm>
          <a:prstGeom prst="rect">
            <a:avLst/>
          </a:prstGeom>
          <a:noFill/>
          <a:ln w="9525">
            <a:noFill/>
            <a:miter lim="800000"/>
            <a:headEnd/>
            <a:tailEnd/>
          </a:ln>
        </p:spPr>
      </p:pic>
      <p:pic>
        <p:nvPicPr>
          <p:cNvPr id="57347" name="Picture 3" descr="xmm_art2.jpg"/>
          <p:cNvPicPr>
            <a:picLocks noChangeAspect="1"/>
          </p:cNvPicPr>
          <p:nvPr/>
        </p:nvPicPr>
        <p:blipFill>
          <a:blip r:embed="rId4" cstate="print"/>
          <a:srcRect/>
          <a:stretch>
            <a:fillRect/>
          </a:stretch>
        </p:blipFill>
        <p:spPr bwMode="auto">
          <a:xfrm>
            <a:off x="357188" y="2143125"/>
            <a:ext cx="3810000" cy="2819400"/>
          </a:xfrm>
          <a:prstGeom prst="rect">
            <a:avLst/>
          </a:prstGeom>
          <a:noFill/>
          <a:ln w="9525">
            <a:noFill/>
            <a:miter lim="800000"/>
            <a:headEnd/>
            <a:tailEnd/>
          </a:ln>
        </p:spPr>
      </p:pic>
      <p:sp>
        <p:nvSpPr>
          <p:cNvPr id="57348" name="TextBox 4"/>
          <p:cNvSpPr txBox="1">
            <a:spLocks noChangeArrowheads="1"/>
          </p:cNvSpPr>
          <p:nvPr/>
        </p:nvSpPr>
        <p:spPr bwMode="auto">
          <a:xfrm>
            <a:off x="714375" y="642938"/>
            <a:ext cx="8215313" cy="708025"/>
          </a:xfrm>
          <a:prstGeom prst="rect">
            <a:avLst/>
          </a:prstGeom>
          <a:noFill/>
          <a:ln w="9525">
            <a:noFill/>
            <a:miter lim="800000"/>
            <a:headEnd/>
            <a:tailEnd/>
          </a:ln>
        </p:spPr>
        <p:txBody>
          <a:bodyPr>
            <a:spAutoFit/>
          </a:bodyPr>
          <a:lstStyle/>
          <a:p>
            <a:pPr algn="ctr"/>
            <a:r>
              <a:rPr lang="pt-BR" sz="2000" dirty="0" err="1">
                <a:solidFill>
                  <a:schemeClr val="tx1">
                    <a:lumMod val="95000"/>
                    <a:lumOff val="5000"/>
                  </a:schemeClr>
                </a:solidFill>
                <a:latin typeface="Imprint MT Shadow" pitchFamily="82" charset="0"/>
              </a:rPr>
              <a:t>Xandra</a:t>
            </a:r>
            <a:r>
              <a:rPr lang="pt-BR" sz="2000" dirty="0">
                <a:solidFill>
                  <a:schemeClr val="tx1">
                    <a:lumMod val="95000"/>
                    <a:lumOff val="5000"/>
                  </a:schemeClr>
                </a:solidFill>
                <a:latin typeface="Imprint MT Shadow" pitchFamily="82" charset="0"/>
              </a:rPr>
              <a:t> e </a:t>
            </a:r>
            <a:r>
              <a:rPr lang="pt-BR" sz="2000" dirty="0" err="1">
                <a:solidFill>
                  <a:schemeClr val="tx1">
                    <a:lumMod val="95000"/>
                    <a:lumOff val="5000"/>
                  </a:schemeClr>
                </a:solidFill>
                <a:latin typeface="Imprint MT Shadow" pitchFamily="82" charset="0"/>
              </a:rPr>
              <a:t>XMM-Newton</a:t>
            </a:r>
            <a:r>
              <a:rPr lang="pt-BR" sz="2000" dirty="0">
                <a:solidFill>
                  <a:schemeClr val="tx1">
                    <a:lumMod val="95000"/>
                    <a:lumOff val="5000"/>
                  </a:schemeClr>
                </a:solidFill>
                <a:latin typeface="Imprint MT Shadow" pitchFamily="82" charset="0"/>
              </a:rPr>
              <a:t>, detectores de raios X, muito energéticos. Gerados em processos muito violentos do universo.</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3" descr="snapshot20091120035218.jpg"/>
          <p:cNvPicPr>
            <a:picLocks noChangeAspect="1"/>
          </p:cNvPicPr>
          <p:nvPr/>
        </p:nvPicPr>
        <p:blipFill>
          <a:blip r:embed="rId2" cstate="print"/>
          <a:srcRect/>
          <a:stretch>
            <a:fillRect/>
          </a:stretch>
        </p:blipFill>
        <p:spPr bwMode="auto">
          <a:xfrm>
            <a:off x="785813" y="1500188"/>
            <a:ext cx="7500937" cy="4572000"/>
          </a:xfrm>
          <a:prstGeom prst="rect">
            <a:avLst/>
          </a:prstGeom>
          <a:noFill/>
          <a:ln w="9525">
            <a:noFill/>
            <a:miter lim="800000"/>
            <a:headEnd/>
            <a:tailEnd/>
          </a:ln>
        </p:spPr>
      </p:pic>
      <p:sp>
        <p:nvSpPr>
          <p:cNvPr id="5" name="TextBox 4"/>
          <p:cNvSpPr txBox="1"/>
          <p:nvPr/>
        </p:nvSpPr>
        <p:spPr>
          <a:xfrm>
            <a:off x="1214438" y="357188"/>
            <a:ext cx="6786562" cy="1016000"/>
          </a:xfrm>
          <a:prstGeom prst="rect">
            <a:avLst/>
          </a:prstGeom>
          <a:noFill/>
        </p:spPr>
        <p:txBody>
          <a:bodyPr>
            <a:spAutoFit/>
          </a:bodyPr>
          <a:lstStyle/>
          <a:p>
            <a:pPr algn="ctr">
              <a:defRPr/>
            </a:pPr>
            <a:r>
              <a:rPr lang="pt-BR" sz="2000" dirty="0">
                <a:solidFill>
                  <a:schemeClr val="tx1">
                    <a:lumMod val="95000"/>
                    <a:lumOff val="5000"/>
                  </a:schemeClr>
                </a:solidFill>
                <a:latin typeface="Imprint MT Shadow" pitchFamily="82" charset="0"/>
              </a:rPr>
              <a:t>No futuro será construído o Low Frequency Array (LOFAR) reunindo cerfca de 30.000 antenas. </a:t>
            </a:r>
          </a:p>
          <a:p>
            <a:pPr algn="ctr">
              <a:defRPr/>
            </a:pPr>
            <a:endParaRPr lang="pt-BR" sz="2000" dirty="0">
              <a:solidFill>
                <a:schemeClr val="accent1">
                  <a:lumMod val="20000"/>
                  <a:lumOff val="80000"/>
                </a:schemeClr>
              </a:solidFill>
              <a:latin typeface="Imprint MT Shadow" pitchFamily="82"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 descr="snapshot20091120035315.jpg"/>
          <p:cNvPicPr>
            <a:picLocks noChangeAspect="1"/>
          </p:cNvPicPr>
          <p:nvPr/>
        </p:nvPicPr>
        <p:blipFill>
          <a:blip r:embed="rId2" cstate="print"/>
          <a:srcRect/>
          <a:stretch>
            <a:fillRect/>
          </a:stretch>
        </p:blipFill>
        <p:spPr bwMode="auto">
          <a:xfrm>
            <a:off x="714375" y="1643063"/>
            <a:ext cx="7715250" cy="4357687"/>
          </a:xfrm>
          <a:prstGeom prst="rect">
            <a:avLst/>
          </a:prstGeom>
          <a:noFill/>
          <a:ln w="9525">
            <a:noFill/>
            <a:miter lim="800000"/>
            <a:headEnd/>
            <a:tailEnd/>
          </a:ln>
        </p:spPr>
      </p:pic>
      <p:sp>
        <p:nvSpPr>
          <p:cNvPr id="3" name="TextBox 2"/>
          <p:cNvSpPr txBox="1"/>
          <p:nvPr/>
        </p:nvSpPr>
        <p:spPr>
          <a:xfrm>
            <a:off x="1000125" y="214313"/>
            <a:ext cx="7143750" cy="1016000"/>
          </a:xfrm>
          <a:prstGeom prst="rect">
            <a:avLst/>
          </a:prstGeom>
          <a:noFill/>
        </p:spPr>
        <p:txBody>
          <a:bodyPr>
            <a:spAutoFit/>
          </a:bodyPr>
          <a:lstStyle/>
          <a:p>
            <a:pPr algn="ctr">
              <a:defRPr/>
            </a:pPr>
            <a:r>
              <a:rPr lang="pt-BR" sz="2000" dirty="0">
                <a:solidFill>
                  <a:schemeClr val="tx1">
                    <a:lumMod val="95000"/>
                    <a:lumOff val="5000"/>
                  </a:schemeClr>
                </a:solidFill>
                <a:latin typeface="Imprint MT Shadow" pitchFamily="82" charset="0"/>
              </a:rPr>
              <a:t>O Square Kilometer Array, será um observatório de rádio a ser instalado na </a:t>
            </a:r>
            <a:r>
              <a:rPr lang="pt-BR" sz="2000" dirty="0" smtClean="0">
                <a:solidFill>
                  <a:schemeClr val="tx1">
                    <a:lumMod val="95000"/>
                    <a:lumOff val="5000"/>
                  </a:schemeClr>
                </a:solidFill>
                <a:latin typeface="Imprint MT Shadow" pitchFamily="82" charset="0"/>
              </a:rPr>
              <a:t>Austrália </a:t>
            </a:r>
            <a:r>
              <a:rPr lang="pt-BR" sz="2000" dirty="0">
                <a:solidFill>
                  <a:schemeClr val="tx1">
                    <a:lumMod val="95000"/>
                    <a:lumOff val="5000"/>
                  </a:schemeClr>
                </a:solidFill>
                <a:latin typeface="Imprint MT Shadow" pitchFamily="82" charset="0"/>
              </a:rPr>
              <a:t>ou África do sul. Será cerca de 50 vezes mais sensível que qualquer rádio telescópio da atualidade.</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0125" y="357188"/>
            <a:ext cx="7072313" cy="1016000"/>
          </a:xfrm>
          <a:prstGeom prst="rect">
            <a:avLst/>
          </a:prstGeom>
          <a:noFill/>
        </p:spPr>
        <p:txBody>
          <a:bodyPr>
            <a:spAutoFit/>
          </a:bodyPr>
          <a:lstStyle/>
          <a:p>
            <a:pPr algn="ctr">
              <a:defRPr/>
            </a:pPr>
            <a:r>
              <a:rPr lang="pt-BR" sz="2000" dirty="0" smtClean="0">
                <a:solidFill>
                  <a:schemeClr val="tx1">
                    <a:lumMod val="95000"/>
                    <a:lumOff val="5000"/>
                  </a:schemeClr>
                </a:solidFill>
                <a:latin typeface="Imprint MT Shadow" pitchFamily="82" charset="0"/>
              </a:rPr>
              <a:t>O </a:t>
            </a:r>
            <a:r>
              <a:rPr lang="pt-BR" sz="2000" dirty="0">
                <a:solidFill>
                  <a:schemeClr val="tx1">
                    <a:lumMod val="95000"/>
                    <a:lumOff val="5000"/>
                  </a:schemeClr>
                </a:solidFill>
                <a:latin typeface="Imprint MT Shadow" pitchFamily="82" charset="0"/>
              </a:rPr>
              <a:t>Hubble será desativado, e seu substituto será o James Webb com um espelhos segmentado de 6,5 metros de diâmetro, será 7x mais sensível que o Hubble. </a:t>
            </a:r>
          </a:p>
        </p:txBody>
      </p:sp>
      <p:pic>
        <p:nvPicPr>
          <p:cNvPr id="61443" name="Picture 3" descr="telescopio_james_webb_concepcao_artistica.jpg"/>
          <p:cNvPicPr>
            <a:picLocks noChangeAspect="1"/>
          </p:cNvPicPr>
          <p:nvPr/>
        </p:nvPicPr>
        <p:blipFill>
          <a:blip r:embed="rId3" cstate="print"/>
          <a:srcRect/>
          <a:stretch>
            <a:fillRect/>
          </a:stretch>
        </p:blipFill>
        <p:spPr bwMode="auto">
          <a:xfrm>
            <a:off x="357188" y="2500313"/>
            <a:ext cx="3940175" cy="2643187"/>
          </a:xfrm>
          <a:prstGeom prst="rect">
            <a:avLst/>
          </a:prstGeom>
          <a:noFill/>
          <a:ln w="9525">
            <a:noFill/>
            <a:miter lim="800000"/>
            <a:headEnd/>
            <a:tailEnd/>
          </a:ln>
        </p:spPr>
      </p:pic>
      <p:pic>
        <p:nvPicPr>
          <p:cNvPr id="61444" name="Picture 4" descr="184903main_mirror7_HI.jpg"/>
          <p:cNvPicPr>
            <a:picLocks noChangeAspect="1"/>
          </p:cNvPicPr>
          <p:nvPr/>
        </p:nvPicPr>
        <p:blipFill>
          <a:blip r:embed="rId4" cstate="print"/>
          <a:srcRect/>
          <a:stretch>
            <a:fillRect/>
          </a:stretch>
        </p:blipFill>
        <p:spPr bwMode="auto">
          <a:xfrm>
            <a:off x="4714875" y="2571750"/>
            <a:ext cx="3786188" cy="2490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3" descr="people.jpg"/>
          <p:cNvPicPr>
            <a:picLocks noChangeAspect="1"/>
          </p:cNvPicPr>
          <p:nvPr/>
        </p:nvPicPr>
        <p:blipFill>
          <a:blip r:embed="rId3" cstate="print"/>
          <a:srcRect l="5437" r="7573"/>
          <a:stretch>
            <a:fillRect/>
          </a:stretch>
        </p:blipFill>
        <p:spPr bwMode="auto">
          <a:xfrm>
            <a:off x="4286250" y="3143250"/>
            <a:ext cx="4572000" cy="3490913"/>
          </a:xfrm>
          <a:prstGeom prst="rect">
            <a:avLst/>
          </a:prstGeom>
          <a:noFill/>
          <a:ln w="9525">
            <a:noFill/>
            <a:miter lim="800000"/>
            <a:headEnd/>
            <a:tailEnd/>
          </a:ln>
        </p:spPr>
      </p:pic>
      <p:pic>
        <p:nvPicPr>
          <p:cNvPr id="62467" name="Picture 1" descr="snapshot20091120035416.jpg"/>
          <p:cNvPicPr>
            <a:picLocks noChangeAspect="1"/>
          </p:cNvPicPr>
          <p:nvPr/>
        </p:nvPicPr>
        <p:blipFill>
          <a:blip r:embed="rId4" cstate="print"/>
          <a:srcRect l="17284" r="9877"/>
          <a:stretch>
            <a:fillRect/>
          </a:stretch>
        </p:blipFill>
        <p:spPr bwMode="auto">
          <a:xfrm>
            <a:off x="642938" y="1857375"/>
            <a:ext cx="4214812" cy="3224213"/>
          </a:xfrm>
          <a:prstGeom prst="rect">
            <a:avLst/>
          </a:prstGeom>
          <a:noFill/>
          <a:ln w="9525">
            <a:noFill/>
            <a:miter lim="800000"/>
            <a:headEnd/>
            <a:tailEnd/>
          </a:ln>
        </p:spPr>
      </p:pic>
      <p:sp>
        <p:nvSpPr>
          <p:cNvPr id="5" name="TextBox 4"/>
          <p:cNvSpPr txBox="1"/>
          <p:nvPr/>
        </p:nvSpPr>
        <p:spPr>
          <a:xfrm>
            <a:off x="1571625" y="357188"/>
            <a:ext cx="6786563" cy="1323975"/>
          </a:xfrm>
          <a:prstGeom prst="rect">
            <a:avLst/>
          </a:prstGeom>
          <a:noFill/>
        </p:spPr>
        <p:txBody>
          <a:bodyPr>
            <a:spAutoFit/>
          </a:bodyPr>
          <a:lstStyle/>
          <a:p>
            <a:pPr algn="ctr">
              <a:defRPr/>
            </a:pPr>
            <a:r>
              <a:rPr lang="pt-BR" sz="2000" dirty="0">
                <a:solidFill>
                  <a:schemeClr val="tx1">
                    <a:lumMod val="95000"/>
                    <a:lumOff val="5000"/>
                  </a:schemeClr>
                </a:solidFill>
                <a:latin typeface="Imprint MT Shadow" pitchFamily="82" charset="0"/>
              </a:rPr>
              <a:t>Seu espelho segmentado se abrirá no espaço. O telescópio ficara em órbita do sol, e não da terra, a 1,5 milhões de quilômetros de nós. Ele ficara constantemente protegido do sol, a uma temperatura de 233 graus negativos!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 descr="snapshot20091120035530.jpg"/>
          <p:cNvPicPr>
            <a:picLocks noChangeAspect="1"/>
          </p:cNvPicPr>
          <p:nvPr/>
        </p:nvPicPr>
        <p:blipFill>
          <a:blip r:embed="rId2" cstate="print"/>
          <a:srcRect/>
          <a:stretch>
            <a:fillRect/>
          </a:stretch>
        </p:blipFill>
        <p:spPr bwMode="auto">
          <a:xfrm>
            <a:off x="1071563" y="1785938"/>
            <a:ext cx="7000875" cy="4381500"/>
          </a:xfrm>
          <a:prstGeom prst="rect">
            <a:avLst/>
          </a:prstGeom>
          <a:noFill/>
          <a:ln w="9525">
            <a:noFill/>
            <a:miter lim="800000"/>
            <a:headEnd/>
            <a:tailEnd/>
          </a:ln>
        </p:spPr>
      </p:pic>
      <p:sp>
        <p:nvSpPr>
          <p:cNvPr id="3" name="TextBox 2"/>
          <p:cNvSpPr txBox="1"/>
          <p:nvPr/>
        </p:nvSpPr>
        <p:spPr>
          <a:xfrm>
            <a:off x="1357313" y="357188"/>
            <a:ext cx="6500812" cy="400050"/>
          </a:xfrm>
          <a:prstGeom prst="rect">
            <a:avLst/>
          </a:prstGeom>
          <a:noFill/>
        </p:spPr>
        <p:txBody>
          <a:bodyPr>
            <a:spAutoFit/>
          </a:bodyPr>
          <a:lstStyle/>
          <a:p>
            <a:pPr algn="ctr">
              <a:defRPr/>
            </a:pPr>
            <a:r>
              <a:rPr lang="pt-BR" sz="2000" dirty="0">
                <a:solidFill>
                  <a:schemeClr val="tx1">
                    <a:lumMod val="95000"/>
                    <a:lumOff val="5000"/>
                  </a:schemeClr>
                </a:solidFill>
                <a:latin typeface="Imprint MT Shadow" pitchFamily="82" charset="0"/>
              </a:rPr>
              <a:t>Telescópio de espelho Líquido desenvolvido no Canadá.</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0125" y="428625"/>
            <a:ext cx="7000875" cy="400050"/>
          </a:xfrm>
          <a:prstGeom prst="rect">
            <a:avLst/>
          </a:prstGeom>
          <a:noFill/>
        </p:spPr>
        <p:txBody>
          <a:bodyPr>
            <a:spAutoFit/>
          </a:bodyPr>
          <a:lstStyle/>
          <a:p>
            <a:pPr algn="ctr">
              <a:defRPr/>
            </a:pPr>
            <a:endParaRPr lang="pt-BR" sz="2000" dirty="0">
              <a:solidFill>
                <a:schemeClr val="accent1">
                  <a:lumMod val="20000"/>
                  <a:lumOff val="80000"/>
                </a:schemeClr>
              </a:solidFill>
              <a:latin typeface="Imprint MT Shadow" pitchFamily="82" charset="0"/>
            </a:endParaRPr>
          </a:p>
        </p:txBody>
      </p:sp>
      <p:sp>
        <p:nvSpPr>
          <p:cNvPr id="3" name="TextBox 2"/>
          <p:cNvSpPr txBox="1"/>
          <p:nvPr/>
        </p:nvSpPr>
        <p:spPr>
          <a:xfrm>
            <a:off x="1143000" y="357188"/>
            <a:ext cx="6786563" cy="1016000"/>
          </a:xfrm>
          <a:prstGeom prst="rect">
            <a:avLst/>
          </a:prstGeom>
          <a:noFill/>
        </p:spPr>
        <p:txBody>
          <a:bodyPr>
            <a:spAutoFit/>
          </a:bodyPr>
          <a:lstStyle/>
          <a:p>
            <a:pPr algn="ctr">
              <a:defRPr/>
            </a:pPr>
            <a:r>
              <a:rPr lang="pt-BR" sz="2000" dirty="0">
                <a:solidFill>
                  <a:schemeClr val="tx1">
                    <a:lumMod val="95000"/>
                    <a:lumOff val="5000"/>
                  </a:schemeClr>
                </a:solidFill>
                <a:latin typeface="Imprint MT Shadow" pitchFamily="82" charset="0"/>
              </a:rPr>
              <a:t>Na Próxima década telescópios óticos gigantes serão construídos. Para 2018 está planejado o Giant Magellian Telescope (GMT).</a:t>
            </a:r>
          </a:p>
        </p:txBody>
      </p:sp>
      <p:pic>
        <p:nvPicPr>
          <p:cNvPr id="64516" name="Picture 5" descr="snapshot20091120035059.jpg"/>
          <p:cNvPicPr>
            <a:picLocks noChangeAspect="1"/>
          </p:cNvPicPr>
          <p:nvPr/>
        </p:nvPicPr>
        <p:blipFill>
          <a:blip r:embed="rId3" cstate="print"/>
          <a:srcRect/>
          <a:stretch>
            <a:fillRect/>
          </a:stretch>
        </p:blipFill>
        <p:spPr bwMode="auto">
          <a:xfrm>
            <a:off x="285750" y="1428750"/>
            <a:ext cx="5214938" cy="3476625"/>
          </a:xfrm>
          <a:prstGeom prst="rect">
            <a:avLst/>
          </a:prstGeom>
          <a:noFill/>
          <a:ln w="9525">
            <a:noFill/>
            <a:miter lim="800000"/>
            <a:headEnd/>
            <a:tailEnd/>
          </a:ln>
        </p:spPr>
      </p:pic>
      <p:pic>
        <p:nvPicPr>
          <p:cNvPr id="64517" name="Picture 3" descr="GMT-3.jpg"/>
          <p:cNvPicPr>
            <a:picLocks noChangeAspect="1"/>
          </p:cNvPicPr>
          <p:nvPr/>
        </p:nvPicPr>
        <p:blipFill>
          <a:blip r:embed="rId4" cstate="print"/>
          <a:srcRect b="7813"/>
          <a:stretch>
            <a:fillRect/>
          </a:stretch>
        </p:blipFill>
        <p:spPr bwMode="auto">
          <a:xfrm>
            <a:off x="3643313" y="3132138"/>
            <a:ext cx="4933950" cy="351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1625" y="285750"/>
            <a:ext cx="6286500" cy="1016000"/>
          </a:xfrm>
          <a:prstGeom prst="rect">
            <a:avLst/>
          </a:prstGeom>
          <a:noFill/>
        </p:spPr>
        <p:txBody>
          <a:bodyPr>
            <a:spAutoFit/>
          </a:bodyPr>
          <a:lstStyle/>
          <a:p>
            <a:pPr algn="ctr">
              <a:defRPr/>
            </a:pPr>
            <a:r>
              <a:rPr lang="pt-BR" sz="2000" dirty="0">
                <a:solidFill>
                  <a:schemeClr val="tx1">
                    <a:lumMod val="95000"/>
                    <a:lumOff val="5000"/>
                  </a:schemeClr>
                </a:solidFill>
                <a:latin typeface="Imprint MT Shadow" pitchFamily="82" charset="0"/>
              </a:rPr>
              <a:t>Serão 7 espelhos em forma de pétalas cada um com 8,4 metros de diâmetro, juntos serão como um telescópio de 21, 4 metros de diâmetro. </a:t>
            </a:r>
          </a:p>
        </p:txBody>
      </p:sp>
      <p:pic>
        <p:nvPicPr>
          <p:cNvPr id="65539" name="Picture 2" descr="11990.jpg"/>
          <p:cNvPicPr>
            <a:picLocks noChangeAspect="1"/>
          </p:cNvPicPr>
          <p:nvPr/>
        </p:nvPicPr>
        <p:blipFill>
          <a:blip r:embed="rId2" cstate="print"/>
          <a:srcRect/>
          <a:stretch>
            <a:fillRect/>
          </a:stretch>
        </p:blipFill>
        <p:spPr bwMode="auto">
          <a:xfrm>
            <a:off x="1357313" y="2000250"/>
            <a:ext cx="6400800" cy="382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 descr="snapshot20091120035108.jpg"/>
          <p:cNvPicPr>
            <a:picLocks noChangeAspect="1"/>
          </p:cNvPicPr>
          <p:nvPr/>
        </p:nvPicPr>
        <p:blipFill>
          <a:blip r:embed="rId2" cstate="print"/>
          <a:srcRect/>
          <a:stretch>
            <a:fillRect/>
          </a:stretch>
        </p:blipFill>
        <p:spPr bwMode="auto">
          <a:xfrm>
            <a:off x="3143250" y="2857500"/>
            <a:ext cx="5357813" cy="3395663"/>
          </a:xfrm>
          <a:prstGeom prst="rect">
            <a:avLst/>
          </a:prstGeom>
          <a:noFill/>
          <a:ln w="9525">
            <a:noFill/>
            <a:miter lim="800000"/>
            <a:headEnd/>
            <a:tailEnd/>
          </a:ln>
        </p:spPr>
      </p:pic>
      <p:pic>
        <p:nvPicPr>
          <p:cNvPr id="66563" name="Picture 2" descr="snapshot20091120035117.jpg"/>
          <p:cNvPicPr>
            <a:picLocks noChangeAspect="1"/>
          </p:cNvPicPr>
          <p:nvPr/>
        </p:nvPicPr>
        <p:blipFill>
          <a:blip r:embed="rId3" cstate="print"/>
          <a:srcRect/>
          <a:stretch>
            <a:fillRect/>
          </a:stretch>
        </p:blipFill>
        <p:spPr bwMode="auto">
          <a:xfrm>
            <a:off x="142875" y="1714500"/>
            <a:ext cx="4729163" cy="2857500"/>
          </a:xfrm>
          <a:prstGeom prst="rect">
            <a:avLst/>
          </a:prstGeom>
          <a:noFill/>
          <a:ln w="9525">
            <a:noFill/>
            <a:miter lim="800000"/>
            <a:headEnd/>
            <a:tailEnd/>
          </a:ln>
        </p:spPr>
      </p:pic>
      <p:sp>
        <p:nvSpPr>
          <p:cNvPr id="4" name="TextBox 3"/>
          <p:cNvSpPr txBox="1"/>
          <p:nvPr/>
        </p:nvSpPr>
        <p:spPr>
          <a:xfrm>
            <a:off x="1143000" y="357188"/>
            <a:ext cx="6929438" cy="1016000"/>
          </a:xfrm>
          <a:prstGeom prst="rect">
            <a:avLst/>
          </a:prstGeom>
          <a:noFill/>
        </p:spPr>
        <p:txBody>
          <a:bodyPr>
            <a:spAutoFit/>
          </a:bodyPr>
          <a:lstStyle/>
          <a:p>
            <a:pPr algn="ctr">
              <a:defRPr/>
            </a:pPr>
            <a:r>
              <a:rPr lang="pt-BR" sz="2000" dirty="0">
                <a:solidFill>
                  <a:schemeClr val="tx1">
                    <a:lumMod val="95000"/>
                    <a:lumOff val="5000"/>
                  </a:schemeClr>
                </a:solidFill>
                <a:latin typeface="Imprint MT Shadow" pitchFamily="82" charset="0"/>
              </a:rPr>
              <a:t>O Thirty Meter Telescope (TMT) será constituído de 492 espelhos com 1,4 metros de diâmetro cada, totalizando no total um diâmetro de 30 metros.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1" descr="snapshot20091120035149.jpg"/>
          <p:cNvPicPr>
            <a:picLocks noChangeAspect="1"/>
          </p:cNvPicPr>
          <p:nvPr/>
        </p:nvPicPr>
        <p:blipFill>
          <a:blip r:embed="rId2" cstate="print"/>
          <a:srcRect/>
          <a:stretch>
            <a:fillRect/>
          </a:stretch>
        </p:blipFill>
        <p:spPr bwMode="auto">
          <a:xfrm>
            <a:off x="857250" y="1857375"/>
            <a:ext cx="7286625" cy="4572000"/>
          </a:xfrm>
          <a:prstGeom prst="rect">
            <a:avLst/>
          </a:prstGeom>
          <a:noFill/>
          <a:ln w="9525">
            <a:noFill/>
            <a:miter lim="800000"/>
            <a:headEnd/>
            <a:tailEnd/>
          </a:ln>
        </p:spPr>
      </p:pic>
      <p:sp>
        <p:nvSpPr>
          <p:cNvPr id="3" name="TextBox 2"/>
          <p:cNvSpPr txBox="1"/>
          <p:nvPr/>
        </p:nvSpPr>
        <p:spPr>
          <a:xfrm>
            <a:off x="928688" y="285750"/>
            <a:ext cx="7072312" cy="1323975"/>
          </a:xfrm>
          <a:prstGeom prst="rect">
            <a:avLst/>
          </a:prstGeom>
          <a:noFill/>
        </p:spPr>
        <p:txBody>
          <a:bodyPr>
            <a:spAutoFit/>
          </a:bodyPr>
          <a:lstStyle/>
          <a:p>
            <a:pPr algn="ctr">
              <a:defRPr/>
            </a:pPr>
            <a:r>
              <a:rPr lang="pt-BR" sz="2000" dirty="0">
                <a:solidFill>
                  <a:schemeClr val="tx1">
                    <a:lumMod val="95000"/>
                    <a:lumOff val="5000"/>
                  </a:schemeClr>
                </a:solidFill>
                <a:latin typeface="Imprint MT Shadow" pitchFamily="82" charset="0"/>
              </a:rPr>
              <a:t>O European Extreme Large Telescope (ELT) é o mais ambicioso dos projetos de nova geração. Deverá ficar pronto em 2016. Com 42 metos de diâmetro e um custo de 1,5 bilhões de Euros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AutoShape 2"/>
          <p:cNvSpPr>
            <a:spLocks noChangeArrowheads="1"/>
          </p:cNvSpPr>
          <p:nvPr/>
        </p:nvSpPr>
        <p:spPr bwMode="auto">
          <a:xfrm>
            <a:off x="179388" y="3068638"/>
            <a:ext cx="8280400" cy="1223962"/>
          </a:xfrm>
          <a:prstGeom prst="wave">
            <a:avLst>
              <a:gd name="adj1" fmla="val 13005"/>
              <a:gd name="adj2" fmla="val 0"/>
            </a:avLst>
          </a:prstGeom>
          <a:solidFill>
            <a:schemeClr val="accent1"/>
          </a:solidFill>
          <a:ln w="9525">
            <a:solidFill>
              <a:schemeClr val="tx1"/>
            </a:solidFill>
            <a:round/>
            <a:headEnd/>
            <a:tailEnd/>
          </a:ln>
          <a:effectLst/>
        </p:spPr>
        <p:txBody>
          <a:bodyPr wrap="none" anchor="ctr"/>
          <a:lstStyle/>
          <a:p>
            <a:endParaRPr lang="pt-BR"/>
          </a:p>
        </p:txBody>
      </p:sp>
      <p:sp>
        <p:nvSpPr>
          <p:cNvPr id="76803" name="Title 1"/>
          <p:cNvSpPr>
            <a:spLocks/>
          </p:cNvSpPr>
          <p:nvPr/>
        </p:nvSpPr>
        <p:spPr bwMode="auto">
          <a:xfrm>
            <a:off x="1042988" y="0"/>
            <a:ext cx="7056437" cy="647700"/>
          </a:xfrm>
          <a:prstGeom prst="rect">
            <a:avLst/>
          </a:prstGeom>
          <a:noFill/>
          <a:ln w="9525">
            <a:noFill/>
            <a:miter lim="800000"/>
            <a:headEnd/>
            <a:tailEnd/>
          </a:ln>
        </p:spPr>
        <p:txBody>
          <a:bodyPr lIns="91416" tIns="45707" rIns="91416" bIns="45707" anchor="ctr"/>
          <a:lstStyle/>
          <a:p>
            <a:r>
              <a:rPr lang="pt-BR" sz="2400" b="1">
                <a:solidFill>
                  <a:srgbClr val="6E460A"/>
                </a:solidFill>
                <a:latin typeface="Helvetica" pitchFamily="34" charset="0"/>
              </a:rPr>
              <a:t>Linha de Tempo do Nascimento do Telescópio</a:t>
            </a:r>
          </a:p>
        </p:txBody>
      </p:sp>
      <p:sp>
        <p:nvSpPr>
          <p:cNvPr id="76804" name="Rectangle 16"/>
          <p:cNvSpPr>
            <a:spLocks noChangeArrowheads="1"/>
          </p:cNvSpPr>
          <p:nvPr/>
        </p:nvSpPr>
        <p:spPr bwMode="auto">
          <a:xfrm>
            <a:off x="3708400" y="3573463"/>
            <a:ext cx="1727200" cy="457200"/>
          </a:xfrm>
          <a:prstGeom prst="rect">
            <a:avLst/>
          </a:prstGeom>
          <a:noFill/>
          <a:ln w="9525">
            <a:noFill/>
            <a:miter lim="800000"/>
            <a:headEnd/>
            <a:tailEnd/>
          </a:ln>
        </p:spPr>
        <p:txBody>
          <a:bodyPr>
            <a:spAutoFit/>
          </a:bodyPr>
          <a:lstStyle/>
          <a:p>
            <a:pPr algn="ctr" defTabSz="912813"/>
            <a:r>
              <a:rPr lang="pt-BR" sz="2400">
                <a:latin typeface="Calibri" pitchFamily="34" charset="0"/>
              </a:rPr>
              <a:t>1608</a:t>
            </a:r>
          </a:p>
        </p:txBody>
      </p:sp>
      <p:sp>
        <p:nvSpPr>
          <p:cNvPr id="76811" name="Rectangle 11"/>
          <p:cNvSpPr>
            <a:spLocks noChangeArrowheads="1"/>
          </p:cNvSpPr>
          <p:nvPr/>
        </p:nvSpPr>
        <p:spPr bwMode="auto">
          <a:xfrm>
            <a:off x="755650" y="549275"/>
            <a:ext cx="2195513" cy="2159000"/>
          </a:xfrm>
          <a:prstGeom prst="rect">
            <a:avLst/>
          </a:prstGeom>
          <a:solidFill>
            <a:schemeClr val="accent1"/>
          </a:solidFill>
          <a:ln w="9525">
            <a:solidFill>
              <a:schemeClr val="tx1"/>
            </a:solidFill>
            <a:miter lim="800000"/>
            <a:headEnd/>
            <a:tailEnd/>
          </a:ln>
          <a:effectLst/>
        </p:spPr>
        <p:txBody>
          <a:bodyPr wrap="none" anchor="ctr"/>
          <a:lstStyle/>
          <a:p>
            <a:endParaRPr lang="pt-BR"/>
          </a:p>
        </p:txBody>
      </p:sp>
      <p:sp>
        <p:nvSpPr>
          <p:cNvPr id="76812" name="Text Box 12"/>
          <p:cNvSpPr txBox="1">
            <a:spLocks noChangeArrowheads="1"/>
          </p:cNvSpPr>
          <p:nvPr/>
        </p:nvSpPr>
        <p:spPr bwMode="auto">
          <a:xfrm>
            <a:off x="1547813" y="1268413"/>
            <a:ext cx="647700" cy="762000"/>
          </a:xfrm>
          <a:prstGeom prst="rect">
            <a:avLst/>
          </a:prstGeom>
          <a:noFill/>
          <a:ln w="9525">
            <a:noFill/>
            <a:miter lim="800000"/>
            <a:headEnd/>
            <a:tailEnd/>
          </a:ln>
          <a:effectLst/>
        </p:spPr>
        <p:txBody>
          <a:bodyPr>
            <a:spAutoFit/>
          </a:bodyPr>
          <a:lstStyle/>
          <a:p>
            <a:pPr>
              <a:spcBef>
                <a:spcPct val="50000"/>
              </a:spcBef>
            </a:pPr>
            <a:r>
              <a:rPr lang="pt-BR" sz="4400"/>
              <a:t>?</a:t>
            </a:r>
          </a:p>
        </p:txBody>
      </p:sp>
      <p:sp>
        <p:nvSpPr>
          <p:cNvPr id="76813" name="Text Box 17"/>
          <p:cNvSpPr txBox="1">
            <a:spLocks noChangeArrowheads="1"/>
          </p:cNvSpPr>
          <p:nvPr/>
        </p:nvSpPr>
        <p:spPr bwMode="auto">
          <a:xfrm>
            <a:off x="968375" y="4508500"/>
            <a:ext cx="1874838" cy="396875"/>
          </a:xfrm>
          <a:prstGeom prst="rect">
            <a:avLst/>
          </a:prstGeom>
          <a:noFill/>
          <a:ln w="9525">
            <a:noFill/>
            <a:miter lim="800000"/>
            <a:headEnd/>
            <a:tailEnd/>
          </a:ln>
        </p:spPr>
        <p:txBody>
          <a:bodyPr>
            <a:spAutoFit/>
          </a:bodyPr>
          <a:lstStyle/>
          <a:p>
            <a:r>
              <a:rPr lang="pt-BR" sz="2000" b="1"/>
              <a:t>James Metius</a:t>
            </a:r>
          </a:p>
        </p:txBody>
      </p:sp>
      <p:sp>
        <p:nvSpPr>
          <p:cNvPr id="76814" name="Rectangle 14"/>
          <p:cNvSpPr>
            <a:spLocks noChangeArrowheads="1"/>
          </p:cNvSpPr>
          <p:nvPr/>
        </p:nvSpPr>
        <p:spPr bwMode="auto">
          <a:xfrm>
            <a:off x="1258888" y="2781300"/>
            <a:ext cx="993775" cy="274638"/>
          </a:xfrm>
          <a:prstGeom prst="rect">
            <a:avLst/>
          </a:prstGeom>
          <a:noFill/>
          <a:ln w="9525">
            <a:noFill/>
            <a:miter lim="800000"/>
            <a:headEnd/>
            <a:tailEnd/>
          </a:ln>
          <a:effectLst/>
        </p:spPr>
        <p:txBody>
          <a:bodyPr wrap="none" anchor="ctr">
            <a:spAutoFit/>
          </a:bodyPr>
          <a:lstStyle/>
          <a:p>
            <a:r>
              <a:rPr lang="pt-BR" sz="1200"/>
              <a:t>1571- 1628 </a:t>
            </a:r>
          </a:p>
        </p:txBody>
      </p:sp>
      <p:pic>
        <p:nvPicPr>
          <p:cNvPr id="76815" name="Picture 15" descr="P2_4_800"/>
          <p:cNvPicPr>
            <a:picLocks noChangeAspect="1" noChangeArrowheads="1"/>
          </p:cNvPicPr>
          <p:nvPr/>
        </p:nvPicPr>
        <p:blipFill>
          <a:blip r:embed="rId3" cstate="print"/>
          <a:srcRect/>
          <a:stretch>
            <a:fillRect/>
          </a:stretch>
        </p:blipFill>
        <p:spPr bwMode="auto">
          <a:xfrm>
            <a:off x="5651500" y="549275"/>
            <a:ext cx="1855788" cy="2438400"/>
          </a:xfrm>
          <a:prstGeom prst="rect">
            <a:avLst/>
          </a:prstGeom>
          <a:noFill/>
        </p:spPr>
      </p:pic>
      <p:sp>
        <p:nvSpPr>
          <p:cNvPr id="76816" name="Rectangle 16"/>
          <p:cNvSpPr>
            <a:spLocks noChangeArrowheads="1"/>
          </p:cNvSpPr>
          <p:nvPr/>
        </p:nvSpPr>
        <p:spPr bwMode="auto">
          <a:xfrm>
            <a:off x="6156325" y="3082925"/>
            <a:ext cx="993775" cy="274638"/>
          </a:xfrm>
          <a:prstGeom prst="rect">
            <a:avLst/>
          </a:prstGeom>
          <a:noFill/>
          <a:ln w="9525">
            <a:noFill/>
            <a:miter lim="800000"/>
            <a:headEnd/>
            <a:tailEnd/>
          </a:ln>
          <a:effectLst/>
        </p:spPr>
        <p:txBody>
          <a:bodyPr wrap="none" anchor="ctr">
            <a:spAutoFit/>
          </a:bodyPr>
          <a:lstStyle/>
          <a:p>
            <a:r>
              <a:rPr lang="pt-BR" sz="1200"/>
              <a:t>1580- 1638 </a:t>
            </a:r>
          </a:p>
        </p:txBody>
      </p:sp>
      <p:sp>
        <p:nvSpPr>
          <p:cNvPr id="76817" name="Text Box 17"/>
          <p:cNvSpPr txBox="1">
            <a:spLocks noChangeArrowheads="1"/>
          </p:cNvSpPr>
          <p:nvPr/>
        </p:nvSpPr>
        <p:spPr bwMode="auto">
          <a:xfrm>
            <a:off x="5651500" y="4365625"/>
            <a:ext cx="2736850" cy="1311275"/>
          </a:xfrm>
          <a:prstGeom prst="rect">
            <a:avLst/>
          </a:prstGeom>
          <a:noFill/>
          <a:ln w="9525">
            <a:noFill/>
            <a:miter lim="800000"/>
            <a:headEnd/>
            <a:tailEnd/>
          </a:ln>
        </p:spPr>
        <p:txBody>
          <a:bodyPr>
            <a:spAutoFit/>
          </a:bodyPr>
          <a:lstStyle/>
          <a:p>
            <a:r>
              <a:rPr lang="pt-BR" sz="2000" b="1"/>
              <a:t>A Zacharias Jansen atribui-se a invenção do microscópio composto.</a:t>
            </a:r>
          </a:p>
        </p:txBody>
      </p:sp>
      <p:sp>
        <p:nvSpPr>
          <p:cNvPr id="76818" name="Text Box 17"/>
          <p:cNvSpPr txBox="1">
            <a:spLocks noChangeArrowheads="1"/>
          </p:cNvSpPr>
          <p:nvPr/>
        </p:nvSpPr>
        <p:spPr bwMode="auto">
          <a:xfrm>
            <a:off x="2159000" y="5876925"/>
            <a:ext cx="4824413" cy="701675"/>
          </a:xfrm>
          <a:prstGeom prst="rect">
            <a:avLst/>
          </a:prstGeom>
          <a:noFill/>
          <a:ln w="9525">
            <a:noFill/>
            <a:miter lim="800000"/>
            <a:headEnd/>
            <a:tailEnd/>
          </a:ln>
        </p:spPr>
        <p:txBody>
          <a:bodyPr>
            <a:spAutoFit/>
          </a:bodyPr>
          <a:lstStyle/>
          <a:p>
            <a:pPr algn="ctr"/>
            <a:r>
              <a:rPr lang="pt-BR" sz="2000" b="1"/>
              <a:t>A PATENTE não é concedida devido a </a:t>
            </a:r>
          </a:p>
          <a:p>
            <a:pPr algn="ctr"/>
            <a:r>
              <a:rPr lang="pt-BR" sz="2000" b="1"/>
              <a:t>simplicidade do instrumento</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1" descr="The_E-ELT.jpg"/>
          <p:cNvPicPr>
            <a:picLocks noChangeAspect="1"/>
          </p:cNvPicPr>
          <p:nvPr/>
        </p:nvPicPr>
        <p:blipFill>
          <a:blip r:embed="rId3" cstate="print"/>
          <a:srcRect/>
          <a:stretch>
            <a:fillRect/>
          </a:stretch>
        </p:blipFill>
        <p:spPr bwMode="auto">
          <a:xfrm>
            <a:off x="1000125" y="2500313"/>
            <a:ext cx="7296150" cy="4097337"/>
          </a:xfrm>
          <a:prstGeom prst="rect">
            <a:avLst/>
          </a:prstGeom>
          <a:noFill/>
          <a:ln w="9525">
            <a:noFill/>
            <a:miter lim="800000"/>
            <a:headEnd/>
            <a:tailEnd/>
          </a:ln>
        </p:spPr>
      </p:pic>
      <p:sp>
        <p:nvSpPr>
          <p:cNvPr id="3" name="TextBox 2"/>
          <p:cNvSpPr txBox="1"/>
          <p:nvPr/>
        </p:nvSpPr>
        <p:spPr>
          <a:xfrm>
            <a:off x="785813" y="214313"/>
            <a:ext cx="7500937" cy="1938337"/>
          </a:xfrm>
          <a:prstGeom prst="rect">
            <a:avLst/>
          </a:prstGeom>
          <a:noFill/>
        </p:spPr>
        <p:txBody>
          <a:bodyPr>
            <a:spAutoFit/>
          </a:bodyPr>
          <a:lstStyle/>
          <a:p>
            <a:pPr algn="ctr">
              <a:defRPr/>
            </a:pPr>
            <a:r>
              <a:rPr lang="pt-BR" sz="2000" dirty="0">
                <a:solidFill>
                  <a:schemeClr val="tx1">
                    <a:lumMod val="95000"/>
                    <a:lumOff val="5000"/>
                  </a:schemeClr>
                </a:solidFill>
                <a:latin typeface="Imprint MT Shadow" pitchFamily="82" charset="0"/>
              </a:rPr>
              <a:t>Na Próxima década esta revolução nos instrumentos propiciará grandes descobertas, estes telescópios serão capazes de procurar por pequenos planetas rochosos orbitando estrelas. E pela primeira vez investigar com boa chance de sucesso a vida em outros planetas.</a:t>
            </a:r>
          </a:p>
          <a:p>
            <a:pPr algn="ctr">
              <a:defRPr/>
            </a:pPr>
            <a:endParaRPr lang="pt-BR" sz="2000" dirty="0">
              <a:solidFill>
                <a:srgbClr val="FFFF00"/>
              </a:solidFill>
              <a:latin typeface="Imprint MT Shadow" pitchFamily="82" charset="0"/>
            </a:endParaRPr>
          </a:p>
          <a:p>
            <a:pPr algn="ctr">
              <a:defRPr/>
            </a:pPr>
            <a:endParaRPr lang="pt-BR" sz="2000" dirty="0">
              <a:solidFill>
                <a:schemeClr val="accent1">
                  <a:lumMod val="20000"/>
                  <a:lumOff val="80000"/>
                </a:schemeClr>
              </a:solidFill>
              <a:latin typeface="Imprint MT Shadow" pitchFamily="82" charset="0"/>
            </a:endParaRPr>
          </a:p>
        </p:txBody>
      </p:sp>
      <p:sp>
        <p:nvSpPr>
          <p:cNvPr id="4" name="TextBox 3"/>
          <p:cNvSpPr txBox="1"/>
          <p:nvPr/>
        </p:nvSpPr>
        <p:spPr>
          <a:xfrm>
            <a:off x="1500166" y="1643050"/>
            <a:ext cx="6215106" cy="646331"/>
          </a:xfrm>
          <a:prstGeom prst="rect">
            <a:avLst/>
          </a:prstGeom>
          <a:noFill/>
        </p:spPr>
        <p:txBody>
          <a:bodyPr>
            <a:spAutoFit/>
          </a:bodyPr>
          <a:lstStyle/>
          <a:p>
            <a:pPr algn="ctr">
              <a:defRPr/>
            </a:pPr>
            <a:r>
              <a:rPr lang="pt-BR" sz="3600" b="1" dirty="0">
                <a:ln w="12700">
                  <a:solidFill>
                    <a:schemeClr val="tx2">
                      <a:satMod val="155000"/>
                    </a:schemeClr>
                  </a:solidFill>
                  <a:prstDash val="solid"/>
                </a:ln>
                <a:solidFill>
                  <a:schemeClr val="bg2">
                    <a:tint val="85000"/>
                    <a:satMod val="155000"/>
                  </a:schemeClr>
                </a:solidFill>
                <a:effectLst>
                  <a:outerShdw blurRad="63500" sx="102000" sy="102000" algn="ctr" rotWithShape="0">
                    <a:prstClr val="black">
                      <a:alpha val="40000"/>
                    </a:prstClr>
                  </a:outerShdw>
                </a:effectLst>
                <a:latin typeface="Ravie" pitchFamily="82" charset="0"/>
              </a:rPr>
              <a:t>Aguardem!!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26" name="Picture 58" descr="harriot_ss1"/>
          <p:cNvPicPr>
            <a:picLocks noChangeAspect="1" noChangeArrowheads="1"/>
          </p:cNvPicPr>
          <p:nvPr/>
        </p:nvPicPr>
        <p:blipFill>
          <a:blip r:embed="rId3" cstate="print"/>
          <a:srcRect/>
          <a:stretch>
            <a:fillRect/>
          </a:stretch>
        </p:blipFill>
        <p:spPr bwMode="auto">
          <a:xfrm>
            <a:off x="5580063" y="1773238"/>
            <a:ext cx="2889250" cy="4221162"/>
          </a:xfrm>
          <a:prstGeom prst="rect">
            <a:avLst/>
          </a:prstGeom>
          <a:noFill/>
        </p:spPr>
      </p:pic>
      <p:pic>
        <p:nvPicPr>
          <p:cNvPr id="7228" name="Picture 60"/>
          <p:cNvPicPr>
            <a:picLocks noChangeAspect="1" noChangeArrowheads="1"/>
          </p:cNvPicPr>
          <p:nvPr/>
        </p:nvPicPr>
        <p:blipFill>
          <a:blip r:embed="rId4" cstate="print"/>
          <a:srcRect/>
          <a:stretch>
            <a:fillRect/>
          </a:stretch>
        </p:blipFill>
        <p:spPr bwMode="auto">
          <a:xfrm>
            <a:off x="900113" y="260350"/>
            <a:ext cx="2143125" cy="2724150"/>
          </a:xfrm>
          <a:prstGeom prst="rect">
            <a:avLst/>
          </a:prstGeom>
          <a:noFill/>
          <a:ln w="9525">
            <a:noFill/>
            <a:miter lim="800000"/>
            <a:headEnd/>
            <a:tailEnd/>
          </a:ln>
          <a:effectLst/>
        </p:spPr>
      </p:pic>
      <p:sp>
        <p:nvSpPr>
          <p:cNvPr id="7229" name="Rectangle 61"/>
          <p:cNvSpPr>
            <a:spLocks noChangeArrowheads="1"/>
          </p:cNvSpPr>
          <p:nvPr/>
        </p:nvSpPr>
        <p:spPr bwMode="auto">
          <a:xfrm>
            <a:off x="4284663" y="674688"/>
            <a:ext cx="4084637" cy="822325"/>
          </a:xfrm>
          <a:prstGeom prst="rect">
            <a:avLst/>
          </a:prstGeom>
          <a:noFill/>
          <a:ln w="9525">
            <a:noFill/>
            <a:miter lim="800000"/>
            <a:headEnd/>
            <a:tailEnd/>
          </a:ln>
          <a:effectLst/>
        </p:spPr>
        <p:txBody>
          <a:bodyPr wrap="none" anchor="ctr">
            <a:spAutoFit/>
          </a:bodyPr>
          <a:lstStyle/>
          <a:p>
            <a:r>
              <a:rPr lang="pt-BR" sz="2400" b="1"/>
              <a:t>Thomas Harriot</a:t>
            </a:r>
            <a:r>
              <a:rPr lang="pt-BR" sz="2400"/>
              <a:t> </a:t>
            </a:r>
          </a:p>
          <a:p>
            <a:r>
              <a:rPr lang="pt-BR" sz="2400"/>
              <a:t>(1560 – 2 de Julho de 1621) </a:t>
            </a:r>
          </a:p>
        </p:txBody>
      </p:sp>
      <p:pic>
        <p:nvPicPr>
          <p:cNvPr id="7230" name="Picture 62" descr="harriot_moon1609_726"/>
          <p:cNvPicPr>
            <a:picLocks noChangeAspect="1" noChangeArrowheads="1"/>
          </p:cNvPicPr>
          <p:nvPr/>
        </p:nvPicPr>
        <p:blipFill>
          <a:blip r:embed="rId5" cstate="print"/>
          <a:srcRect/>
          <a:stretch>
            <a:fillRect/>
          </a:stretch>
        </p:blipFill>
        <p:spPr bwMode="auto">
          <a:xfrm>
            <a:off x="539750" y="3213100"/>
            <a:ext cx="3362325" cy="2728913"/>
          </a:xfrm>
          <a:prstGeom prst="rect">
            <a:avLst/>
          </a:prstGeom>
          <a:noFill/>
        </p:spPr>
      </p:pic>
      <p:sp>
        <p:nvSpPr>
          <p:cNvPr id="7231" name="Text Box 63"/>
          <p:cNvSpPr txBox="1">
            <a:spLocks noChangeArrowheads="1"/>
          </p:cNvSpPr>
          <p:nvPr/>
        </p:nvSpPr>
        <p:spPr bwMode="auto">
          <a:xfrm>
            <a:off x="684213" y="6021388"/>
            <a:ext cx="2951162" cy="366712"/>
          </a:xfrm>
          <a:prstGeom prst="rect">
            <a:avLst/>
          </a:prstGeom>
          <a:noFill/>
          <a:ln w="9525">
            <a:noFill/>
            <a:miter lim="800000"/>
            <a:headEnd/>
            <a:tailEnd/>
          </a:ln>
          <a:effectLst/>
        </p:spPr>
        <p:txBody>
          <a:bodyPr>
            <a:spAutoFit/>
          </a:bodyPr>
          <a:lstStyle/>
          <a:p>
            <a:pPr>
              <a:spcBef>
                <a:spcPct val="50000"/>
              </a:spcBef>
            </a:pPr>
            <a:r>
              <a:rPr lang="pt-BR"/>
              <a:t>Lua – 26 de Julho de 1609</a:t>
            </a:r>
          </a:p>
        </p:txBody>
      </p:sp>
      <p:sp>
        <p:nvSpPr>
          <p:cNvPr id="7232" name="Text Box 64"/>
          <p:cNvSpPr txBox="1">
            <a:spLocks noChangeArrowheads="1"/>
          </p:cNvSpPr>
          <p:nvPr/>
        </p:nvSpPr>
        <p:spPr bwMode="auto">
          <a:xfrm>
            <a:off x="5651500" y="6092825"/>
            <a:ext cx="2951163" cy="366713"/>
          </a:xfrm>
          <a:prstGeom prst="rect">
            <a:avLst/>
          </a:prstGeom>
          <a:noFill/>
          <a:ln w="9525">
            <a:noFill/>
            <a:miter lim="800000"/>
            <a:headEnd/>
            <a:tailEnd/>
          </a:ln>
          <a:effectLst/>
        </p:spPr>
        <p:txBody>
          <a:bodyPr>
            <a:spAutoFit/>
          </a:bodyPr>
          <a:lstStyle/>
          <a:p>
            <a:pPr>
              <a:spcBef>
                <a:spcPct val="50000"/>
              </a:spcBef>
            </a:pPr>
            <a:r>
              <a:rPr lang="pt-BR"/>
              <a:t>Dezembro de  1610</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600075" y="6308725"/>
            <a:ext cx="7943850" cy="366713"/>
          </a:xfrm>
          <a:prstGeom prst="rect">
            <a:avLst/>
          </a:prstGeom>
          <a:noFill/>
          <a:ln w="9525">
            <a:noFill/>
            <a:miter lim="800000"/>
            <a:headEnd/>
            <a:tailEnd/>
          </a:ln>
          <a:effectLst/>
        </p:spPr>
        <p:txBody>
          <a:bodyPr wrap="none">
            <a:spAutoFit/>
          </a:bodyPr>
          <a:lstStyle/>
          <a:p>
            <a:r>
              <a:rPr lang="pt-BR"/>
              <a:t>GIOVAN BATTISTA DELLA PORTA, Carta a Federico Cesi, 28 Agosto 1609</a:t>
            </a:r>
          </a:p>
        </p:txBody>
      </p:sp>
      <p:pic>
        <p:nvPicPr>
          <p:cNvPr id="84995" name="Picture 3" descr="2_1_6_800"/>
          <p:cNvPicPr>
            <a:picLocks noChangeAspect="1" noChangeArrowheads="1"/>
          </p:cNvPicPr>
          <p:nvPr/>
        </p:nvPicPr>
        <p:blipFill>
          <a:blip r:embed="rId3" cstate="print"/>
          <a:srcRect/>
          <a:stretch>
            <a:fillRect/>
          </a:stretch>
        </p:blipFill>
        <p:spPr bwMode="auto">
          <a:xfrm>
            <a:off x="3321050" y="333375"/>
            <a:ext cx="2501900" cy="3598863"/>
          </a:xfrm>
          <a:prstGeom prst="rect">
            <a:avLst/>
          </a:prstGeom>
          <a:noFill/>
        </p:spPr>
      </p:pic>
      <p:pic>
        <p:nvPicPr>
          <p:cNvPr id="84996" name="Picture 4"/>
          <p:cNvPicPr>
            <a:picLocks noChangeAspect="1" noChangeArrowheads="1"/>
          </p:cNvPicPr>
          <p:nvPr/>
        </p:nvPicPr>
        <p:blipFill>
          <a:blip r:embed="rId4" cstate="print"/>
          <a:srcRect/>
          <a:stretch>
            <a:fillRect/>
          </a:stretch>
        </p:blipFill>
        <p:spPr bwMode="auto">
          <a:xfrm>
            <a:off x="1476375" y="4221163"/>
            <a:ext cx="6191250" cy="1533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Arial"/>
      </a:majorFont>
      <a:minorFont>
        <a:latin typeface="Arial"/>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2034</TotalTime>
  <Words>4275</Words>
  <Application>Microsoft Office PowerPoint</Application>
  <PresentationFormat>Apresentação na tela (4:3)</PresentationFormat>
  <Paragraphs>349</Paragraphs>
  <Slides>70</Slides>
  <Notes>31</Notes>
  <HiddenSlides>0</HiddenSlides>
  <MMClips>0</MMClips>
  <ScaleCrop>false</ScaleCrop>
  <HeadingPairs>
    <vt:vector size="4" baseType="variant">
      <vt:variant>
        <vt:lpstr>Tema</vt:lpstr>
      </vt:variant>
      <vt:variant>
        <vt:i4>1</vt:i4>
      </vt:variant>
      <vt:variant>
        <vt:lpstr>Títulos de slides</vt:lpstr>
      </vt:variant>
      <vt:variant>
        <vt:i4>70</vt:i4>
      </vt:variant>
    </vt:vector>
  </HeadingPairs>
  <TitlesOfParts>
    <vt:vector size="71" baseType="lpstr">
      <vt:lpstr>Design padrão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vector>
  </TitlesOfParts>
  <Company>cda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Ano Internacional da Astronomia 2009</dc:title>
  <dc:creator>CDATERRA</dc:creator>
  <cp:lastModifiedBy>Jorge</cp:lastModifiedBy>
  <cp:revision>267</cp:revision>
  <dcterms:created xsi:type="dcterms:W3CDTF">2008-12-16T14:21:04Z</dcterms:created>
  <dcterms:modified xsi:type="dcterms:W3CDTF">2013-11-01T12:43:47Z</dcterms:modified>
</cp:coreProperties>
</file>