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995" r:id="rId2"/>
    <p:sldId id="927" r:id="rId3"/>
    <p:sldId id="998" r:id="rId4"/>
    <p:sldId id="999" r:id="rId5"/>
    <p:sldId id="1000" r:id="rId6"/>
    <p:sldId id="1001" r:id="rId7"/>
    <p:sldId id="961" r:id="rId8"/>
    <p:sldId id="953" r:id="rId9"/>
    <p:sldId id="960" r:id="rId10"/>
    <p:sldId id="988" r:id="rId11"/>
    <p:sldId id="987" r:id="rId12"/>
    <p:sldId id="954" r:id="rId13"/>
    <p:sldId id="968" r:id="rId14"/>
    <p:sldId id="963" r:id="rId15"/>
    <p:sldId id="969" r:id="rId16"/>
    <p:sldId id="996" r:id="rId17"/>
    <p:sldId id="970" r:id="rId18"/>
    <p:sldId id="971" r:id="rId19"/>
    <p:sldId id="972" r:id="rId20"/>
    <p:sldId id="973" r:id="rId21"/>
    <p:sldId id="1003" r:id="rId22"/>
    <p:sldId id="974" r:id="rId23"/>
    <p:sldId id="992" r:id="rId24"/>
    <p:sldId id="976" r:id="rId25"/>
    <p:sldId id="977" r:id="rId26"/>
    <p:sldId id="1006" r:id="rId27"/>
    <p:sldId id="978" r:id="rId28"/>
    <p:sldId id="979" r:id="rId29"/>
    <p:sldId id="980" r:id="rId30"/>
    <p:sldId id="981" r:id="rId31"/>
    <p:sldId id="982" r:id="rId32"/>
    <p:sldId id="993" r:id="rId33"/>
    <p:sldId id="1002" r:id="rId34"/>
    <p:sldId id="984" r:id="rId35"/>
    <p:sldId id="1004" r:id="rId36"/>
    <p:sldId id="1005" r:id="rId37"/>
    <p:sldId id="985" r:id="rId38"/>
    <p:sldId id="986" r:id="rId39"/>
    <p:sldId id="945" r:id="rId40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00CC99"/>
    <a:srgbClr val="9933FF"/>
    <a:srgbClr val="143C2B"/>
    <a:srgbClr val="005392"/>
    <a:srgbClr val="FFFFCC"/>
    <a:srgbClr val="000066"/>
    <a:srgbClr val="0000FF"/>
    <a:srgbClr val="0066FF"/>
    <a:srgbClr val="EE88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38" autoAdjust="0"/>
  </p:normalViewPr>
  <p:slideViewPr>
    <p:cSldViewPr>
      <p:cViewPr>
        <p:scale>
          <a:sx n="60" d="100"/>
          <a:sy n="60" d="100"/>
        </p:scale>
        <p:origin x="-2172" y="-570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174D307-C5DA-420B-9A89-231F852FEC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8795E42-7109-4C77-9ADB-0150A755D4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</a:t>
            </a:r>
            <a:r>
              <a:rPr lang="pt-BR" smtClean="0"/>
              <a:t>da imagem: http://www.calvin.edu/academic/phys/observatory/images/Astr212.Spring2007/VanderTuig.html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Crédito da animação:</a:t>
            </a:r>
            <a:r>
              <a:rPr lang="pt-BR" baseline="0" dirty="0" smtClean="0"/>
              <a:t> Mark </a:t>
            </a:r>
            <a:r>
              <a:rPr lang="pt-BR" baseline="0" dirty="0" err="1" smtClean="0"/>
              <a:t>Garlick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6612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Crédito da imagem: </a:t>
            </a:r>
            <a:r>
              <a:rPr lang="pt-BR" sz="1200" dirty="0" smtClean="0">
                <a:solidFill>
                  <a:schemeClr val="bg1">
                    <a:lumMod val="75000"/>
                  </a:schemeClr>
                </a:solidFill>
                <a:latin typeface="Century Gothic" pitchFamily="34" charset="0"/>
              </a:rPr>
              <a:t>Crédito Universidade de Bonn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13121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E8B2-BB6C-4988-BAD7-673DDB26E2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6051-4EB8-42EE-A94B-3FAEC529BE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D1CD8-C50B-4451-9FCB-820EDF8DF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69F0-059C-491C-A77A-DF75976FC3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09CF-DD49-40A0-9781-575301A3B6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454FB-A816-4A89-8F41-235FBCB267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2DE1-BE8A-4A0C-AEB4-FFC0BEAB85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8CA9-F00A-43FC-BB90-9B327C40C9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A77C9-C02F-49B0-918C-1F07AFC78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12366-6CBA-4427-937C-DC32BB7BA2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323F-CCCC-4BA7-8037-5FEA2C1AC2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E73CDBE-5829-4CE7-8048-54077965FD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local-group-animation_x264_001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The%20Large%20Stuff.mp4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rgbClr val="9933FF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rgbClr val="9933FF"/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rgbClr val="9933FF"/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rgbClr val="9933FF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9933FF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539552" y="2756520"/>
            <a:ext cx="8215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 Via</a:t>
            </a:r>
            <a:r>
              <a:rPr lang="pt-BR" sz="7200" kern="0" noProof="0" dirty="0" smtClean="0">
                <a:solidFill>
                  <a:srgbClr val="9966FF"/>
                </a:solidFill>
                <a:latin typeface="Century Gothic" pitchFamily="34" charset="0"/>
              </a:rPr>
              <a:t> Láctea</a:t>
            </a:r>
            <a:endParaRPr kumimoji="0" lang="pt-BR" sz="7200" b="1" i="0" u="none" strike="noStrike" kern="0" cap="none" spc="0" normalizeH="0" baseline="0" noProof="0" dirty="0" smtClean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9966FF"/>
                </a:solidFill>
                <a:latin typeface="Century Gothic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9966FF"/>
                </a:solidFill>
                <a:latin typeface="Century Gothic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9966FF"/>
                </a:solidFill>
                <a:latin typeface="Century Gothic" pitchFamily="34" charset="0"/>
              </a:rPr>
              <a:t>Schiel</a:t>
            </a:r>
            <a:endParaRPr lang="pt-BR" sz="1400" dirty="0" smtClean="0">
              <a:solidFill>
                <a:srgbClr val="9966FF"/>
              </a:solidFill>
              <a:latin typeface="Century Gothic" pitchFamily="34" charset="0"/>
            </a:endParaRPr>
          </a:p>
          <a:p>
            <a:pPr algn="l"/>
            <a:r>
              <a:rPr lang="pt-BR" sz="1400" dirty="0" smtClean="0">
                <a:solidFill>
                  <a:srgbClr val="9966FF"/>
                </a:solidFill>
                <a:latin typeface="Century Gothic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ndre silva\Meus documentos\CONCURSO_CDCC\apresentações\Imagens\Estrut Galáxia\VL oblíqua.jpg"/>
          <p:cNvPicPr>
            <a:picLocks noChangeAspect="1" noChangeArrowheads="1"/>
          </p:cNvPicPr>
          <p:nvPr/>
        </p:nvPicPr>
        <p:blipFill>
          <a:blip r:embed="rId2" cstate="print"/>
          <a:srcRect b="4804"/>
          <a:stretch>
            <a:fillRect/>
          </a:stretch>
        </p:blipFill>
        <p:spPr bwMode="auto">
          <a:xfrm>
            <a:off x="0" y="743772"/>
            <a:ext cx="9144000" cy="61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ítulo 3"/>
          <p:cNvSpPr>
            <a:spLocks noGrp="1"/>
          </p:cNvSpPr>
          <p:nvPr>
            <p:ph type="title"/>
          </p:nvPr>
        </p:nvSpPr>
        <p:spPr>
          <a:xfrm>
            <a:off x="0" y="-27384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Láctea: vista oblíqua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715000"/>
            <a:ext cx="900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4000" b="0" ker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4341" name="Elipse 7"/>
          <p:cNvSpPr>
            <a:spLocks noChangeArrowheads="1"/>
          </p:cNvSpPr>
          <p:nvPr/>
        </p:nvSpPr>
        <p:spPr bwMode="auto">
          <a:xfrm>
            <a:off x="142875" y="928688"/>
            <a:ext cx="785813" cy="785812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0338"/>
            <a:ext cx="9144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itchFamily="34" charset="0"/>
              </a:rPr>
              <a:t>Crédito da imagem: Mark Garlick, disponível em http://www.visualphotos.com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ndre silva\Meus documentos\CONCURSO_CDCC\apresentações\Imagens\Estrut Galáxia\NGC4565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695325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Como seria a Via Láctea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Bruce Hugo e Leslie Gaul/Adam Block/NOAO/AURA/NSF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Estrutura da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/>
          <p:cNvPicPr>
            <a:picLocks noChangeAspect="1" noChangeArrowheads="1"/>
          </p:cNvPicPr>
          <p:nvPr/>
        </p:nvPicPr>
        <p:blipFill>
          <a:blip r:embed="rId2" cstate="print">
            <a:lum bright="-16000" contrast="34000"/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ítulo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Via Láctea: estrutura</a:t>
            </a:r>
          </a:p>
        </p:txBody>
      </p:sp>
      <p:sp>
        <p:nvSpPr>
          <p:cNvPr id="16" name="Chave esquerda 15"/>
          <p:cNvSpPr>
            <a:spLocks/>
          </p:cNvSpPr>
          <p:nvPr/>
        </p:nvSpPr>
        <p:spPr bwMode="auto">
          <a:xfrm rot="10800000">
            <a:off x="5357813" y="3429000"/>
            <a:ext cx="571500" cy="1285875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7" name="Título 3"/>
          <p:cNvSpPr txBox="1">
            <a:spLocks/>
          </p:cNvSpPr>
          <p:nvPr/>
        </p:nvSpPr>
        <p:spPr bwMode="auto">
          <a:xfrm>
            <a:off x="6072188" y="3571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a.l.</a:t>
            </a:r>
          </a:p>
        </p:txBody>
      </p:sp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3143250" y="4429125"/>
            <a:ext cx="4286250" cy="1771650"/>
            <a:chOff x="3143240" y="4429132"/>
            <a:chExt cx="4286280" cy="1771656"/>
          </a:xfrm>
        </p:grpSpPr>
        <p:grpSp>
          <p:nvGrpSpPr>
            <p:cNvPr id="17426" name="Grupo 13"/>
            <p:cNvGrpSpPr>
              <a:grpSpLocks/>
            </p:cNvGrpSpPr>
            <p:nvPr/>
          </p:nvGrpSpPr>
          <p:grpSpPr bwMode="auto">
            <a:xfrm>
              <a:off x="3143240" y="4429132"/>
              <a:ext cx="4286280" cy="1771656"/>
              <a:chOff x="3143240" y="4429132"/>
              <a:chExt cx="4286280" cy="1771656"/>
            </a:xfrm>
          </p:grpSpPr>
          <p:sp>
            <p:nvSpPr>
              <p:cNvPr id="17428" name="Elipse 3"/>
              <p:cNvSpPr>
                <a:spLocks noChangeArrowheads="1"/>
              </p:cNvSpPr>
              <p:nvPr/>
            </p:nvSpPr>
            <p:spPr bwMode="auto">
              <a:xfrm rot="2270263">
                <a:off x="3143240" y="4429132"/>
                <a:ext cx="571504" cy="571504"/>
              </a:xfrm>
              <a:prstGeom prst="ellips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cxnSp>
            <p:nvCxnSpPr>
              <p:cNvPr id="17429" name="Conector reto 5"/>
              <p:cNvCxnSpPr>
                <a:cxnSpLocks noChangeShapeType="1"/>
                <a:stCxn id="17428" idx="6"/>
                <a:endCxn id="17430" idx="1"/>
              </p:cNvCxnSpPr>
              <p:nvPr/>
            </p:nvCxnSpPr>
            <p:spPr bwMode="auto">
              <a:xfrm>
                <a:off x="3654665" y="4890172"/>
                <a:ext cx="1917467" cy="1067731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30" name="Retângulo de cantos arredondados 8"/>
              <p:cNvSpPr>
                <a:spLocks noChangeArrowheads="1"/>
              </p:cNvSpPr>
              <p:nvPr/>
            </p:nvSpPr>
            <p:spPr bwMode="auto">
              <a:xfrm>
                <a:off x="5572132" y="5715016"/>
                <a:ext cx="1857388" cy="485772"/>
              </a:xfrm>
              <a:prstGeom prst="roundRect">
                <a:avLst>
                  <a:gd name="adj" fmla="val 16667"/>
                </a:avLst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17431" name="CaixaDeTexto 12"/>
              <p:cNvSpPr txBox="1">
                <a:spLocks noChangeArrowheads="1"/>
              </p:cNvSpPr>
              <p:nvPr/>
            </p:nvSpPr>
            <p:spPr bwMode="auto">
              <a:xfrm>
                <a:off x="5572132" y="5805090"/>
                <a:ext cx="185738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>
                    <a:solidFill>
                      <a:srgbClr val="FFFF00"/>
                    </a:solidFill>
                    <a:latin typeface="Century Gothic" pitchFamily="34" charset="0"/>
                  </a:rPr>
                  <a:t>Posição do Sol</a:t>
                </a:r>
              </a:p>
            </p:txBody>
          </p:sp>
        </p:grpSp>
        <p:sp>
          <p:nvSpPr>
            <p:cNvPr id="17427" name="Elipse 17"/>
            <p:cNvSpPr>
              <a:spLocks noChangeArrowheads="1"/>
            </p:cNvSpPr>
            <p:nvPr/>
          </p:nvSpPr>
          <p:spPr bwMode="auto">
            <a:xfrm>
              <a:off x="3357554" y="4643446"/>
              <a:ext cx="142876" cy="142876"/>
            </a:xfrm>
            <a:prstGeom prst="ellipse">
              <a:avLst/>
            </a:prstGeom>
            <a:solidFill>
              <a:srgbClr val="FFFF00"/>
            </a:solidFill>
            <a:ln w="1270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cxnSp>
        <p:nvCxnSpPr>
          <p:cNvPr id="15" name="Conector reto 14"/>
          <p:cNvCxnSpPr>
            <a:cxnSpLocks noChangeShapeType="1"/>
          </p:cNvCxnSpPr>
          <p:nvPr/>
        </p:nvCxnSpPr>
        <p:spPr bwMode="auto">
          <a:xfrm>
            <a:off x="3429000" y="3429000"/>
            <a:ext cx="1857375" cy="1588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" name="Conector reto 18"/>
          <p:cNvCxnSpPr>
            <a:cxnSpLocks noChangeShapeType="1"/>
          </p:cNvCxnSpPr>
          <p:nvPr/>
        </p:nvCxnSpPr>
        <p:spPr bwMode="auto">
          <a:xfrm>
            <a:off x="3500438" y="4713288"/>
            <a:ext cx="1857375" cy="1587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4" name="Grupo 37"/>
          <p:cNvGrpSpPr>
            <a:grpSpLocks/>
          </p:cNvGrpSpPr>
          <p:nvPr/>
        </p:nvGrpSpPr>
        <p:grpSpPr bwMode="auto">
          <a:xfrm>
            <a:off x="1071563" y="1428750"/>
            <a:ext cx="6510337" cy="3821113"/>
            <a:chOff x="1071538" y="1428736"/>
            <a:chExt cx="6510363" cy="3821103"/>
          </a:xfrm>
        </p:grpSpPr>
        <p:grpSp>
          <p:nvGrpSpPr>
            <p:cNvPr id="17419" name="Grupo 13"/>
            <p:cNvGrpSpPr>
              <a:grpSpLocks/>
            </p:cNvGrpSpPr>
            <p:nvPr/>
          </p:nvGrpSpPr>
          <p:grpSpPr bwMode="auto">
            <a:xfrm>
              <a:off x="2299836" y="1590236"/>
              <a:ext cx="5282066" cy="895765"/>
              <a:chOff x="2147419" y="5305020"/>
              <a:chExt cx="5282101" cy="895768"/>
            </a:xfrm>
          </p:grpSpPr>
          <p:cxnSp>
            <p:nvCxnSpPr>
              <p:cNvPr id="17423" name="Conector reto 5"/>
              <p:cNvCxnSpPr>
                <a:cxnSpLocks noChangeShapeType="1"/>
                <a:stCxn id="17422" idx="10"/>
                <a:endCxn id="17424" idx="1"/>
              </p:cNvCxnSpPr>
              <p:nvPr/>
            </p:nvCxnSpPr>
            <p:spPr bwMode="auto">
              <a:xfrm>
                <a:off x="2147419" y="5305020"/>
                <a:ext cx="3424713" cy="652885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24" name="Retângulo de cantos arredondados 8"/>
              <p:cNvSpPr>
                <a:spLocks noChangeArrowheads="1"/>
              </p:cNvSpPr>
              <p:nvPr/>
            </p:nvSpPr>
            <p:spPr bwMode="auto">
              <a:xfrm>
                <a:off x="5572132" y="5715016"/>
                <a:ext cx="1857388" cy="485772"/>
              </a:xfrm>
              <a:prstGeom prst="roundRect">
                <a:avLst>
                  <a:gd name="adj" fmla="val 16667"/>
                </a:avLst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17425" name="CaixaDeTexto 12"/>
              <p:cNvSpPr txBox="1">
                <a:spLocks noChangeArrowheads="1"/>
              </p:cNvSpPr>
              <p:nvPr/>
            </p:nvSpPr>
            <p:spPr bwMode="auto">
              <a:xfrm>
                <a:off x="5572132" y="5805090"/>
                <a:ext cx="185738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>
                    <a:solidFill>
                      <a:srgbClr val="FFFF00"/>
                    </a:solidFill>
                    <a:latin typeface="Century Gothic" pitchFamily="34" charset="0"/>
                  </a:rPr>
                  <a:t>Braços espirais</a:t>
                </a:r>
              </a:p>
            </p:txBody>
          </p:sp>
        </p:grpSp>
        <p:cxnSp>
          <p:nvCxnSpPr>
            <p:cNvPr id="17420" name="Conector reto 5"/>
            <p:cNvCxnSpPr>
              <a:cxnSpLocks noChangeShapeType="1"/>
              <a:endCxn id="17425" idx="1"/>
            </p:cNvCxnSpPr>
            <p:nvPr/>
          </p:nvCxnSpPr>
          <p:spPr bwMode="auto">
            <a:xfrm flipV="1">
              <a:off x="2643174" y="2259583"/>
              <a:ext cx="3081352" cy="2526739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17421" name="Forma livre 40"/>
            <p:cNvSpPr>
              <a:spLocks noChangeArrowheads="1"/>
            </p:cNvSpPr>
            <p:nvPr/>
          </p:nvSpPr>
          <p:spPr bwMode="auto">
            <a:xfrm>
              <a:off x="2094932" y="2472520"/>
              <a:ext cx="3193575" cy="2777319"/>
            </a:xfrm>
            <a:custGeom>
              <a:avLst/>
              <a:gdLst>
                <a:gd name="T0" fmla="*/ 1849275 w 3193575"/>
                <a:gd name="T1" fmla="*/ 475396 h 2777319"/>
                <a:gd name="T2" fmla="*/ 1480785 w 3193575"/>
                <a:gd name="T3" fmla="*/ 134202 h 2777319"/>
                <a:gd name="T4" fmla="*/ 825689 w 3193575"/>
                <a:gd name="T5" fmla="*/ 65964 h 2777319"/>
                <a:gd name="T6" fmla="*/ 266131 w 3193575"/>
                <a:gd name="T7" fmla="*/ 529987 h 2777319"/>
                <a:gd name="T8" fmla="*/ 47767 w 3193575"/>
                <a:gd name="T9" fmla="*/ 1403448 h 2777319"/>
                <a:gd name="T10" fmla="*/ 552734 w 3193575"/>
                <a:gd name="T11" fmla="*/ 2304197 h 2777319"/>
                <a:gd name="T12" fmla="*/ 1235126 w 3193575"/>
                <a:gd name="T13" fmla="*/ 2713629 h 2777319"/>
                <a:gd name="T14" fmla="*/ 2395181 w 3193575"/>
                <a:gd name="T15" fmla="*/ 2686335 h 2777319"/>
                <a:gd name="T16" fmla="*/ 3077569 w 3193575"/>
                <a:gd name="T17" fmla="*/ 2304197 h 2777319"/>
                <a:gd name="T18" fmla="*/ 3091217 w 3193575"/>
                <a:gd name="T19" fmla="*/ 2290549 h 27773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93575"/>
                <a:gd name="T31" fmla="*/ 0 h 2777319"/>
                <a:gd name="T32" fmla="*/ 3193575 w 3193575"/>
                <a:gd name="T33" fmla="*/ 2777319 h 27773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93575" h="2777319">
                  <a:moveTo>
                    <a:pt x="1849271" y="475396"/>
                  </a:moveTo>
                  <a:cubicBezTo>
                    <a:pt x="1750324" y="338918"/>
                    <a:pt x="1651378" y="202441"/>
                    <a:pt x="1480781" y="134202"/>
                  </a:cubicBezTo>
                  <a:cubicBezTo>
                    <a:pt x="1310184" y="65963"/>
                    <a:pt x="1028131" y="0"/>
                    <a:pt x="825689" y="65964"/>
                  </a:cubicBezTo>
                  <a:cubicBezTo>
                    <a:pt x="623247" y="131928"/>
                    <a:pt x="395785" y="307074"/>
                    <a:pt x="266131" y="529987"/>
                  </a:cubicBezTo>
                  <a:cubicBezTo>
                    <a:pt x="136477" y="752900"/>
                    <a:pt x="0" y="1107743"/>
                    <a:pt x="47767" y="1403444"/>
                  </a:cubicBezTo>
                  <a:cubicBezTo>
                    <a:pt x="95534" y="1699146"/>
                    <a:pt x="354842" y="2085832"/>
                    <a:pt x="552734" y="2304196"/>
                  </a:cubicBezTo>
                  <a:cubicBezTo>
                    <a:pt x="750626" y="2522560"/>
                    <a:pt x="928048" y="2649939"/>
                    <a:pt x="1235122" y="2713629"/>
                  </a:cubicBezTo>
                  <a:cubicBezTo>
                    <a:pt x="1542196" y="2777319"/>
                    <a:pt x="2088107" y="2754573"/>
                    <a:pt x="2395181" y="2686334"/>
                  </a:cubicBezTo>
                  <a:cubicBezTo>
                    <a:pt x="2702256" y="2618095"/>
                    <a:pt x="2961563" y="2370160"/>
                    <a:pt x="3077569" y="2304196"/>
                  </a:cubicBezTo>
                  <a:cubicBezTo>
                    <a:pt x="3193575" y="2238232"/>
                    <a:pt x="3142396" y="2264390"/>
                    <a:pt x="3091217" y="2290549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22" name="Forma livre 41"/>
            <p:cNvSpPr>
              <a:spLocks noChangeArrowheads="1"/>
            </p:cNvSpPr>
            <p:nvPr/>
          </p:nvSpPr>
          <p:spPr bwMode="auto">
            <a:xfrm>
              <a:off x="1071538" y="1428736"/>
              <a:ext cx="3734936" cy="2852382"/>
            </a:xfrm>
            <a:custGeom>
              <a:avLst/>
              <a:gdLst>
                <a:gd name="T0" fmla="*/ 1842447 w 3734936"/>
                <a:gd name="T1" fmla="*/ 2495266 h 2852382"/>
                <a:gd name="T2" fmla="*/ 1992573 w 3734936"/>
                <a:gd name="T3" fmla="*/ 2659038 h 2852382"/>
                <a:gd name="T4" fmla="*/ 2306470 w 3734936"/>
                <a:gd name="T5" fmla="*/ 2809164 h 2852382"/>
                <a:gd name="T6" fmla="*/ 2852382 w 3734936"/>
                <a:gd name="T7" fmla="*/ 2809164 h 2852382"/>
                <a:gd name="T8" fmla="*/ 3289110 w 3734936"/>
                <a:gd name="T9" fmla="*/ 2549856 h 2852382"/>
                <a:gd name="T10" fmla="*/ 3671246 w 3734936"/>
                <a:gd name="T11" fmla="*/ 2085833 h 2852382"/>
                <a:gd name="T12" fmla="*/ 3671246 w 3734936"/>
                <a:gd name="T13" fmla="*/ 1403445 h 2852382"/>
                <a:gd name="T14" fmla="*/ 3548418 w 3734936"/>
                <a:gd name="T15" fmla="*/ 1075899 h 2852382"/>
                <a:gd name="T16" fmla="*/ 3261814 w 3734936"/>
                <a:gd name="T17" fmla="*/ 557284 h 2852382"/>
                <a:gd name="T18" fmla="*/ 2483892 w 3734936"/>
                <a:gd name="T19" fmla="*/ 65964 h 2852382"/>
                <a:gd name="T20" fmla="*/ 1228298 w 3734936"/>
                <a:gd name="T21" fmla="*/ 161499 h 2852382"/>
                <a:gd name="T22" fmla="*/ 313898 w 3734936"/>
                <a:gd name="T23" fmla="*/ 857535 h 2852382"/>
                <a:gd name="T24" fmla="*/ 0 w 3734936"/>
                <a:gd name="T25" fmla="*/ 1335206 h 28523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34936"/>
                <a:gd name="T40" fmla="*/ 0 h 2852382"/>
                <a:gd name="T41" fmla="*/ 3734936 w 3734936"/>
                <a:gd name="T42" fmla="*/ 2852382 h 28523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34936" h="2852382">
                  <a:moveTo>
                    <a:pt x="1842447" y="2495266"/>
                  </a:moveTo>
                  <a:cubicBezTo>
                    <a:pt x="1878841" y="2550994"/>
                    <a:pt x="1915236" y="2606723"/>
                    <a:pt x="1992573" y="2659039"/>
                  </a:cubicBezTo>
                  <a:cubicBezTo>
                    <a:pt x="2069910" y="2711355"/>
                    <a:pt x="2163170" y="2784143"/>
                    <a:pt x="2306471" y="2809164"/>
                  </a:cubicBezTo>
                  <a:cubicBezTo>
                    <a:pt x="2449772" y="2834185"/>
                    <a:pt x="2688609" y="2852382"/>
                    <a:pt x="2852382" y="2809164"/>
                  </a:cubicBezTo>
                  <a:cubicBezTo>
                    <a:pt x="3016155" y="2765946"/>
                    <a:pt x="3152633" y="2670412"/>
                    <a:pt x="3289110" y="2549857"/>
                  </a:cubicBezTo>
                  <a:cubicBezTo>
                    <a:pt x="3425587" y="2429302"/>
                    <a:pt x="3607558" y="2276902"/>
                    <a:pt x="3671247" y="2085833"/>
                  </a:cubicBezTo>
                  <a:cubicBezTo>
                    <a:pt x="3734936" y="1894764"/>
                    <a:pt x="3691718" y="1571767"/>
                    <a:pt x="3671247" y="1403445"/>
                  </a:cubicBezTo>
                  <a:cubicBezTo>
                    <a:pt x="3650776" y="1235123"/>
                    <a:pt x="3616657" y="1216926"/>
                    <a:pt x="3548418" y="1075899"/>
                  </a:cubicBezTo>
                  <a:cubicBezTo>
                    <a:pt x="3480179" y="934872"/>
                    <a:pt x="3439236" y="725607"/>
                    <a:pt x="3261815" y="557284"/>
                  </a:cubicBezTo>
                  <a:cubicBezTo>
                    <a:pt x="3084394" y="388961"/>
                    <a:pt x="2822812" y="131928"/>
                    <a:pt x="2483892" y="65964"/>
                  </a:cubicBezTo>
                  <a:cubicBezTo>
                    <a:pt x="2144973" y="0"/>
                    <a:pt x="1589964" y="29571"/>
                    <a:pt x="1228298" y="161499"/>
                  </a:cubicBezTo>
                  <a:cubicBezTo>
                    <a:pt x="866632" y="293427"/>
                    <a:pt x="518614" y="661917"/>
                    <a:pt x="313898" y="857535"/>
                  </a:cubicBezTo>
                  <a:cubicBezTo>
                    <a:pt x="109182" y="1053153"/>
                    <a:pt x="54591" y="1194179"/>
                    <a:pt x="0" y="1335206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NASA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3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Via Láctea vista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Oliveira, F. K. S. e Saraiva, M. F. O. (2003)</a:t>
            </a: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</a:t>
            </a:r>
          </a:p>
        </p:txBody>
      </p:sp>
      <p:grpSp>
        <p:nvGrpSpPr>
          <p:cNvPr id="18436" name="Grupo 5"/>
          <p:cNvGrpSpPr>
            <a:grpSpLocks/>
          </p:cNvGrpSpPr>
          <p:nvPr/>
        </p:nvGrpSpPr>
        <p:grpSpPr bwMode="auto">
          <a:xfrm>
            <a:off x="928688" y="1285875"/>
            <a:ext cx="7364412" cy="4910138"/>
            <a:chOff x="928688" y="1571625"/>
            <a:chExt cx="7364412" cy="491013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bright="2000" contrast="40000"/>
            </a:blip>
            <a:srcRect/>
            <a:stretch>
              <a:fillRect/>
            </a:stretch>
          </p:blipFill>
          <p:spPr bwMode="auto">
            <a:xfrm>
              <a:off x="928688" y="1571625"/>
              <a:ext cx="7364412" cy="4910138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alpha val="33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6" name="Elipse 5"/>
            <p:cNvSpPr/>
            <p:nvPr/>
          </p:nvSpPr>
          <p:spPr bwMode="auto">
            <a:xfrm>
              <a:off x="1785918" y="2000240"/>
              <a:ext cx="5357850" cy="4071966"/>
            </a:xfrm>
            <a:prstGeom prst="ellipse">
              <a:avLst/>
            </a:prstGeom>
            <a:gradFill>
              <a:gsLst>
                <a:gs pos="19000">
                  <a:srgbClr val="800000">
                    <a:alpha val="58824"/>
                  </a:srgb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7000">
                  <a:srgbClr val="FFFFCC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18437" name="Retângulo 7"/>
          <p:cNvSpPr>
            <a:spLocks noChangeArrowheads="1"/>
          </p:cNvSpPr>
          <p:nvPr/>
        </p:nvSpPr>
        <p:spPr bwMode="auto">
          <a:xfrm>
            <a:off x="2714625" y="1214438"/>
            <a:ext cx="3286125" cy="428625"/>
          </a:xfrm>
          <a:prstGeom prst="rect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285750" y="2862064"/>
            <a:ext cx="8501063" cy="1143000"/>
          </a:xfrm>
        </p:spPr>
        <p:txBody>
          <a:bodyPr/>
          <a:lstStyle/>
          <a:p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Principais constituintes galácticos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285750" y="548680"/>
            <a:ext cx="850106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 algn="l">
              <a:buFont typeface="Arial" pitchFamily="34" charset="0"/>
              <a:buChar char="•"/>
            </a:pPr>
            <a:r>
              <a:rPr lang="pt-BR" sz="320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Visíveis (5% do total)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800" b="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Estrelas (90%)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“isoladas”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em aglomerados</a:t>
            </a:r>
          </a:p>
          <a:p>
            <a:pPr lvl="4" algn="l">
              <a:buFont typeface="Arial" pitchFamily="34" charset="0"/>
              <a:buChar char="•"/>
            </a:pPr>
            <a:r>
              <a:rPr lang="pt-BR" sz="2400" b="0" kern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Abertos</a:t>
            </a:r>
          </a:p>
          <a:p>
            <a:pPr lvl="4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Globulares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400" b="0" kern="0" dirty="0" smtClean="0">
                <a:solidFill>
                  <a:srgbClr val="9966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Gás (“nebulosas” – 10%)</a:t>
            </a:r>
            <a:r>
              <a:rPr lang="pt-BR" sz="2400" kern="0" noProof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regiões HII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nebulosas planetárias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remanescentes de supernovas</a:t>
            </a:r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de H neutro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moleculares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Poeira, raios cósmicos, campo magnético </a:t>
            </a:r>
            <a:r>
              <a:rPr lang="pt-BR" sz="2400" b="0" kern="0" noProof="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etc</a:t>
            </a:r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2" algn="l"/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Arial" pitchFamily="34" charset="0"/>
              <a:buChar char="•"/>
            </a:pPr>
            <a:r>
              <a:rPr kumimoji="0" lang="pt-BR" sz="2800" b="0" i="0" u="none" strike="noStrike" kern="0" cap="none" spc="0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3200" i="0" u="none" strike="noStrike" kern="0" cap="none" spc="0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Matéria escura (95% do total)</a:t>
            </a:r>
            <a:endParaRPr kumimoji="0" lang="pt-BR" sz="320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50000"/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2051" name="Text Box 3"/>
          <p:cNvSpPr txBox="1">
            <a:spLocks noChangeArrowheads="1"/>
          </p:cNvSpPr>
          <p:nvPr/>
        </p:nvSpPr>
        <p:spPr bwMode="auto">
          <a:xfrm>
            <a:off x="285750" y="714375"/>
            <a:ext cx="36433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de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Órion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região HII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1500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Órion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4286250" y="1627188"/>
            <a:ext cx="48577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323850" y="692319"/>
            <a:ext cx="567815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da Hélice, NGC 7293: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nebulosa planetária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690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r>
              <a:rPr lang="pt-BR" sz="2800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Aquário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071688" y="357188"/>
            <a:ext cx="70866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9" name="Rectangle 3"/>
          <p:cNvSpPr>
            <a:spLocks noChangeArrowheads="1"/>
          </p:cNvSpPr>
          <p:nvPr/>
        </p:nvSpPr>
        <p:spPr bwMode="auto">
          <a:xfrm>
            <a:off x="323850" y="765007"/>
            <a:ext cx="5376793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caranguejo, M1:</a:t>
            </a: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remanescente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supernova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6500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Touro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A Via Láctea como </a:t>
            </a:r>
            <a:b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</a:b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vista da Terra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contrast="29000"/>
          </a:blip>
          <a:srcRect/>
          <a:stretch>
            <a:fillRect/>
          </a:stretch>
        </p:blipFill>
        <p:spPr bwMode="auto">
          <a:xfrm>
            <a:off x="1908175" y="1643063"/>
            <a:ext cx="72358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450850" y="503238"/>
            <a:ext cx="452399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Plêiades, M45: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aglomerado aberto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400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Touro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Documents and Settings\andre silva\Meus documentos\CONCURSO_CDCC\apresentações\Imagens\Estrut Galáxia\saco_carvao.jpg"/>
          <p:cNvPicPr>
            <a:picLocks noChangeAspect="1" noChangeArrowheads="1"/>
          </p:cNvPicPr>
          <p:nvPr/>
        </p:nvPicPr>
        <p:blipFill>
          <a:blip r:embed="rId2" cstate="print">
            <a:lum contrast="25000"/>
          </a:blip>
          <a:srcRect r="11549" b="787"/>
          <a:stretch>
            <a:fillRect/>
          </a:stretch>
        </p:blipFill>
        <p:spPr bwMode="auto">
          <a:xfrm>
            <a:off x="35496" y="28"/>
            <a:ext cx="9099125" cy="68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87153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imagem:Yuri Beletsky, disponível em http://apod.nasa.gov/apod/ap080707.html </a:t>
            </a:r>
          </a:p>
        </p:txBody>
      </p:sp>
      <p:sp>
        <p:nvSpPr>
          <p:cNvPr id="5" name="Elipse 4"/>
          <p:cNvSpPr>
            <a:spLocks noChangeArrowheads="1"/>
          </p:cNvSpPr>
          <p:nvPr/>
        </p:nvSpPr>
        <p:spPr bwMode="auto">
          <a:xfrm rot="-1786779">
            <a:off x="60325" y="2411413"/>
            <a:ext cx="2286000" cy="2952750"/>
          </a:xfrm>
          <a:prstGeom prst="ellipse">
            <a:avLst/>
          </a:prstGeom>
          <a:noFill/>
          <a:ln w="38100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44456" y="188640"/>
            <a:ext cx="57086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“Saco de Carvão”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nuvem molecular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600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Cruzeiro do Sul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7" name="Conector reto 6"/>
          <p:cNvCxnSpPr>
            <a:cxnSpLocks noChangeAspect="1"/>
          </p:cNvCxnSpPr>
          <p:nvPr/>
        </p:nvCxnSpPr>
        <p:spPr bwMode="auto">
          <a:xfrm rot="-60000">
            <a:off x="2188543" y="1053815"/>
            <a:ext cx="138343" cy="24789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>
            <a:cxnSpLocks noChangeAspect="1"/>
          </p:cNvCxnSpPr>
          <p:nvPr/>
        </p:nvCxnSpPr>
        <p:spPr bwMode="auto">
          <a:xfrm rot="-180000" flipV="1">
            <a:off x="1374834" y="1778474"/>
            <a:ext cx="1562593" cy="2232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"/>
          </a:blip>
          <a:srcRect/>
          <a:stretch>
            <a:fillRect/>
          </a:stretch>
        </p:blipFill>
        <p:spPr bwMode="auto">
          <a:xfrm>
            <a:off x="4500563" y="0"/>
            <a:ext cx="4643437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450850" y="503238"/>
            <a:ext cx="44069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aglomerado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Globular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17300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Centauro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Outras galáxias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513"/>
            <a:ext cx="9144000" cy="669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9144000" cy="1143000"/>
          </a:xfrm>
        </p:spPr>
        <p:txBody>
          <a:bodyPr/>
          <a:lstStyle/>
          <a:p>
            <a:pPr algn="l"/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Classificação </a:t>
            </a:r>
            <a:b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de Hubble</a:t>
            </a:r>
          </a:p>
        </p:txBody>
      </p:sp>
      <p:sp>
        <p:nvSpPr>
          <p:cNvPr id="8" name="Chave esquerda 7"/>
          <p:cNvSpPr>
            <a:spLocks/>
          </p:cNvSpPr>
          <p:nvPr/>
        </p:nvSpPr>
        <p:spPr bwMode="auto">
          <a:xfrm rot="5400000" flipH="1">
            <a:off x="2250281" y="2893219"/>
            <a:ext cx="714375" cy="3500438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2000250" y="4786313"/>
            <a:ext cx="1714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elípticas</a:t>
            </a:r>
          </a:p>
        </p:txBody>
      </p:sp>
      <p:sp>
        <p:nvSpPr>
          <p:cNvPr id="10" name="Chave esquerda 9"/>
          <p:cNvSpPr>
            <a:spLocks/>
          </p:cNvSpPr>
          <p:nvPr/>
        </p:nvSpPr>
        <p:spPr bwMode="auto">
          <a:xfrm rot="13679217" flipH="1">
            <a:off x="6412706" y="-127793"/>
            <a:ext cx="714375" cy="25193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Chave esquerda 10"/>
          <p:cNvSpPr>
            <a:spLocks/>
          </p:cNvSpPr>
          <p:nvPr/>
        </p:nvSpPr>
        <p:spPr bwMode="auto">
          <a:xfrm rot="7975277" flipH="1">
            <a:off x="6422231" y="4493420"/>
            <a:ext cx="714375" cy="26717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5357813" y="5715000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 barradas </a:t>
            </a: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5857875" y="142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</a:t>
            </a:r>
          </a:p>
        </p:txBody>
      </p:sp>
      <p:sp>
        <p:nvSpPr>
          <p:cNvPr id="16" name="Título 3"/>
          <p:cNvSpPr txBox="1">
            <a:spLocks/>
          </p:cNvSpPr>
          <p:nvPr/>
        </p:nvSpPr>
        <p:spPr bwMode="auto">
          <a:xfrm>
            <a:off x="7429500" y="3214688"/>
            <a:ext cx="19288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irregulares</a:t>
            </a:r>
          </a:p>
        </p:txBody>
      </p:sp>
      <p:grpSp>
        <p:nvGrpSpPr>
          <p:cNvPr id="2" name="Grupo 20"/>
          <p:cNvGrpSpPr>
            <a:grpSpLocks/>
          </p:cNvGrpSpPr>
          <p:nvPr/>
        </p:nvGrpSpPr>
        <p:grpSpPr bwMode="auto">
          <a:xfrm>
            <a:off x="3500438" y="1857375"/>
            <a:ext cx="2500312" cy="2071688"/>
            <a:chOff x="3500430" y="1857370"/>
            <a:chExt cx="2500330" cy="2071696"/>
          </a:xfrm>
        </p:grpSpPr>
        <p:sp>
          <p:nvSpPr>
            <p:cNvPr id="17" name="Elipse 16"/>
            <p:cNvSpPr/>
            <p:nvPr/>
          </p:nvSpPr>
          <p:spPr bwMode="auto">
            <a:xfrm>
              <a:off x="5000628" y="2928937"/>
              <a:ext cx="1000132" cy="1000129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" name="Título 3"/>
            <p:cNvSpPr txBox="1">
              <a:spLocks/>
            </p:cNvSpPr>
            <p:nvPr/>
          </p:nvSpPr>
          <p:spPr bwMode="auto">
            <a:xfrm>
              <a:off x="3500430" y="1857370"/>
              <a:ext cx="1928826" cy="64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lenticulares</a:t>
              </a:r>
            </a:p>
          </p:txBody>
        </p:sp>
        <p:cxnSp>
          <p:nvCxnSpPr>
            <p:cNvPr id="20" name="Conector de seta reta 19"/>
            <p:cNvCxnSpPr>
              <a:stCxn id="17" idx="1"/>
              <a:endCxn id="18" idx="2"/>
            </p:cNvCxnSpPr>
            <p:nvPr/>
          </p:nvCxnSpPr>
          <p:spPr bwMode="auto">
            <a:xfrm rot="16200000" flipV="1">
              <a:off x="4518819" y="2447128"/>
              <a:ext cx="574677" cy="6810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lanetário30dez10\Z_ATENÇÃO\EMA\exposição interna\Expo-EMARaf\Galáxias Ok\m87_gendler_f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481013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87: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elíptica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50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lvin.edu/academic/phys/observatory/images/Astr212.Spring2007/VanderTuig-NGC3115-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690" y="0"/>
            <a:ext cx="6597351" cy="659735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NGC 3115: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lenticular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45 </a:t>
            </a: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Sextante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0" y="1214438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3166" y="-27384"/>
            <a:ext cx="643907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104 (NGC 4594):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(vista de perfil)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31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2000250" y="-17463"/>
            <a:ext cx="714375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0243" name="Text Box 3"/>
          <p:cNvSpPr txBox="1">
            <a:spLocks noChangeArrowheads="1"/>
          </p:cNvSpPr>
          <p:nvPr/>
        </p:nvSpPr>
        <p:spPr bwMode="auto">
          <a:xfrm>
            <a:off x="0" y="285750"/>
            <a:ext cx="52149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74, NGC 628: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32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Peixes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4024313" y="0"/>
            <a:ext cx="5119687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95288" y="2038350"/>
            <a:ext cx="55451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3370: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98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Leão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Documents and Settings\andre silva\Meus documentos\CONCURSO_CDCC\apresentações\Imagens\Estrut Galáxia\Via_lactea_c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Alex </a:t>
            </a:r>
            <a:r>
              <a:rPr lang="pt-BR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Cherney</a:t>
            </a: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http://apod.nasa.gov/apod/ap100823.html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1571625"/>
            <a:ext cx="91059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714875" y="0"/>
            <a:ext cx="4429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NGC 1300: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 barrada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69 milhões de </a:t>
            </a:r>
            <a:r>
              <a:rPr lang="pt-BR" sz="24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4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Erídano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Planetário30dez10\Z_ATENÇÃO\EMA\exposição interna\Expo-EMARaf\Galáxias Ok\NGC_4449_HST_1280px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250825"/>
            <a:ext cx="9144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4449: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irregular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12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Cães de caça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O Grupo Local de galáxias e além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 Grupo Local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91644" y="3429000"/>
            <a:ext cx="648080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  <a:hlinkClick r:id="rId3" action="ppaction://hlinkfile"/>
              </a:rPr>
              <a:t>Animação – Grupo Local</a:t>
            </a:r>
            <a:endParaRPr lang="pt-BR" sz="36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58DF-CD82-4A72-B370-C94801557902}" type="datetime10">
              <a:rPr lang="pt-BR" smtClean="0"/>
              <a:pPr/>
              <a:t>11:20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73447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:\André\BackUp_26fev11\ASTRONOMIA\Observatório_Magno\Apresentações\figuras\grupo_lo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0"/>
            <a:ext cx="4786312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0" y="5929313"/>
            <a:ext cx="9144000" cy="928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 Grupo Local de Galáxias</a:t>
            </a:r>
            <a: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</a:br>
            <a:endParaRPr lang="pt-BR" sz="4400" kern="0" dirty="0">
              <a:solidFill>
                <a:schemeClr val="tx2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Chave esquerda 4"/>
          <p:cNvSpPr>
            <a:spLocks/>
          </p:cNvSpPr>
          <p:nvPr/>
        </p:nvSpPr>
        <p:spPr bwMode="auto">
          <a:xfrm>
            <a:off x="4000500" y="1143000"/>
            <a:ext cx="500063" cy="3214688"/>
          </a:xfrm>
          <a:prstGeom prst="leftBrace">
            <a:avLst>
              <a:gd name="adj1" fmla="val 65655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827585" y="2428875"/>
            <a:ext cx="3244354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 milhões de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500062" y="714375"/>
            <a:ext cx="5643563" cy="1000125"/>
            <a:chOff x="500033" y="714356"/>
            <a:chExt cx="5643603" cy="1000132"/>
          </a:xfrm>
        </p:grpSpPr>
        <p:sp>
          <p:nvSpPr>
            <p:cNvPr id="8" name="Elipse 7"/>
            <p:cNvSpPr/>
            <p:nvPr/>
          </p:nvSpPr>
          <p:spPr bwMode="auto">
            <a:xfrm rot="20252356">
              <a:off x="5143504" y="714356"/>
              <a:ext cx="1000132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9" name="Título 3"/>
            <p:cNvSpPr txBox="1">
              <a:spLocks/>
            </p:cNvSpPr>
            <p:nvPr/>
          </p:nvSpPr>
          <p:spPr bwMode="auto">
            <a:xfrm>
              <a:off x="500033" y="714356"/>
              <a:ext cx="2055728" cy="642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Galáxia de Andrômeda</a:t>
              </a:r>
            </a:p>
          </p:txBody>
        </p:sp>
        <p:cxnSp>
          <p:nvCxnSpPr>
            <p:cNvPr id="10" name="Conector de seta reta 9"/>
            <p:cNvCxnSpPr>
              <a:stCxn id="8" idx="1"/>
              <a:endCxn id="9" idx="3"/>
            </p:cNvCxnSpPr>
            <p:nvPr/>
          </p:nvCxnSpPr>
          <p:spPr bwMode="auto">
            <a:xfrm flipH="1">
              <a:off x="2555761" y="1022738"/>
              <a:ext cx="2625940" cy="1308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71500" y="3857625"/>
            <a:ext cx="6715125" cy="1214438"/>
            <a:chOff x="-571536" y="714356"/>
            <a:chExt cx="6715172" cy="1214440"/>
          </a:xfrm>
        </p:grpSpPr>
        <p:sp>
          <p:nvSpPr>
            <p:cNvPr id="15" name="Elipse 14"/>
            <p:cNvSpPr/>
            <p:nvPr/>
          </p:nvSpPr>
          <p:spPr bwMode="auto">
            <a:xfrm rot="16200000">
              <a:off x="5143507" y="714353"/>
              <a:ext cx="1000127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6" name="Título 3"/>
            <p:cNvSpPr txBox="1">
              <a:spLocks/>
            </p:cNvSpPr>
            <p:nvPr/>
          </p:nvSpPr>
          <p:spPr bwMode="auto">
            <a:xfrm>
              <a:off x="-571536" y="1285857"/>
              <a:ext cx="1928827" cy="642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Via Láctea</a:t>
              </a:r>
            </a:p>
          </p:txBody>
        </p:sp>
        <p:cxnSp>
          <p:nvCxnSpPr>
            <p:cNvPr id="17" name="Conector de seta reta 16"/>
            <p:cNvCxnSpPr>
              <a:stCxn id="15" idx="1"/>
              <a:endCxn id="16" idx="3"/>
            </p:cNvCxnSpPr>
            <p:nvPr/>
          </p:nvCxnSpPr>
          <p:spPr bwMode="auto">
            <a:xfrm rot="10800000" flipV="1">
              <a:off x="1357291" y="1568432"/>
              <a:ext cx="3932265" cy="396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5"/>
            <a:ext cx="917578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83568" y="26064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Galáxias Gigantes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e anãs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04056"/>
            <a:ext cx="910501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anã esferoidal </a:t>
            </a:r>
            <a:r>
              <a:rPr lang="pt-BR" i="1" dirty="0" smtClean="0">
                <a:solidFill>
                  <a:schemeClr val="bg1"/>
                </a:solidFill>
                <a:latin typeface="Century Gothic" pitchFamily="34" charset="0"/>
              </a:rPr>
              <a:t>Ursa </a:t>
            </a:r>
            <a:r>
              <a:rPr lang="pt-BR" i="1" dirty="0" err="1" smtClean="0">
                <a:solidFill>
                  <a:schemeClr val="bg1"/>
                </a:solidFill>
                <a:latin typeface="Century Gothic" pitchFamily="34" charset="0"/>
              </a:rPr>
              <a:t>Minor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88169-F736-4F9F-92E7-146C5B30F425}" type="datetime10">
              <a:rPr lang="pt-BR" smtClean="0"/>
              <a:pPr/>
              <a:t>11:20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5734473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1071563" y="928688"/>
            <a:ext cx="714375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ave esquerda 5"/>
          <p:cNvSpPr>
            <a:spLocks/>
          </p:cNvSpPr>
          <p:nvPr/>
        </p:nvSpPr>
        <p:spPr bwMode="auto">
          <a:xfrm rot="5400000">
            <a:off x="5214938" y="2571750"/>
            <a:ext cx="500062" cy="1500188"/>
          </a:xfrm>
          <a:prstGeom prst="leftBrace">
            <a:avLst>
              <a:gd name="adj1" fmla="val 65653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3757613" y="2500313"/>
            <a:ext cx="33861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52 milhões de a.l.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http://en.wikipedia.org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23528" y="44624"/>
            <a:ext cx="87090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O superaglomerado </a:t>
            </a:r>
          </a:p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local de galáxias</a:t>
            </a: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42875" y="249238"/>
            <a:ext cx="9001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Estrutura em grande escala </a:t>
            </a:r>
          </a:p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do Universo</a:t>
            </a:r>
            <a:endParaRPr lang="pt-BR" sz="88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6868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>
                <a:solidFill>
                  <a:schemeClr val="bg1"/>
                </a:solidFill>
                <a:latin typeface="Century Gothic" pitchFamily="34" charset="0"/>
              </a:rPr>
              <a:t>Crédito da imagem: http://www.mpa-garching.mpg.de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795338" y="16430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Escala de tamanhos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apturingthenight.com/blog/wp-content/uploads/2013/02/slid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15" y="332656"/>
            <a:ext cx="9172515" cy="6237312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capturingthenight.com/blog/wp-content/uploads/2013/02/slide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" y="692697"/>
            <a:ext cx="9066622" cy="6165304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photos-h.ak.fbcdn.net/hphotos-ak-prn1/534886_160997727397093_768330249_n.jpg"/>
          <p:cNvPicPr>
            <a:picLocks noChangeAspect="1" noChangeArrowheads="1"/>
          </p:cNvPicPr>
          <p:nvPr/>
        </p:nvPicPr>
        <p:blipFill>
          <a:blip r:embed="rId2" cstate="print"/>
          <a:srcRect t="33176" b="10079"/>
          <a:stretch>
            <a:fillRect/>
          </a:stretch>
        </p:blipFill>
        <p:spPr bwMode="auto">
          <a:xfrm>
            <a:off x="1403648" y="33241"/>
            <a:ext cx="6120680" cy="6824759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97352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50" y="214313"/>
            <a:ext cx="8643938" cy="714375"/>
          </a:xfrm>
        </p:spPr>
        <p:txBody>
          <a:bodyPr/>
          <a:lstStyle/>
          <a:p>
            <a:pPr algn="l"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O nome vem da mitologia greco-romana</a:t>
            </a:r>
          </a:p>
          <a:p>
            <a:pPr algn="l"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b="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285750" y="1428750"/>
            <a:ext cx="86439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Para observar a Via Láctea, devemos procurar um lugar afastado dos grandes centros urbanos, com menos poluição luminosa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285750" y="4786313"/>
            <a:ext cx="86439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As regiões escuras, como o “Saco de Carvão” não são regiões sem estrelas e sim nuvens de gás que bloqueiam a luz das estrelas de fundo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285750" y="3357563"/>
            <a:ext cx="86439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Galileu mostrou no séc. XVII que a Via Láctea tem “constituição estelar”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Via Láctea ou 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828675"/>
            <a:ext cx="6643687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 vista de frente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929313"/>
            <a:ext cx="90011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4000" b="0" ker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2" name="Chave esquerda 11"/>
          <p:cNvSpPr>
            <a:spLocks/>
          </p:cNvSpPr>
          <p:nvPr/>
        </p:nvSpPr>
        <p:spPr bwMode="auto">
          <a:xfrm>
            <a:off x="2357438" y="1000125"/>
            <a:ext cx="571500" cy="5643563"/>
          </a:xfrm>
          <a:prstGeom prst="leftBrace">
            <a:avLst>
              <a:gd name="adj1" fmla="val 65650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438150" y="3286125"/>
            <a:ext cx="206216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mil a.l.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7278</TotalTime>
  <Words>784</Words>
  <Application>Microsoft Office PowerPoint</Application>
  <PresentationFormat>Apresentação na tela (4:3)</PresentationFormat>
  <Paragraphs>167</Paragraphs>
  <Slides>39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Blank Presentation</vt:lpstr>
      <vt:lpstr>Slide 1</vt:lpstr>
      <vt:lpstr>A Via Láctea como  vista da Terra</vt:lpstr>
      <vt:lpstr>Slide 3</vt:lpstr>
      <vt:lpstr>Slide 4</vt:lpstr>
      <vt:lpstr>Slide 5</vt:lpstr>
      <vt:lpstr>Slide 6</vt:lpstr>
      <vt:lpstr>Slide 7</vt:lpstr>
      <vt:lpstr>Via Láctea ou a Galáxia</vt:lpstr>
      <vt:lpstr>A Via Láctea vista de frente</vt:lpstr>
      <vt:lpstr>A Via Láctea: vista oblíqua</vt:lpstr>
      <vt:lpstr>Como seria a Via Láctea de perfil</vt:lpstr>
      <vt:lpstr>Estrutura da Galáxia</vt:lpstr>
      <vt:lpstr>Via Láctea: estrutura</vt:lpstr>
      <vt:lpstr>A Via Láctea vista de perfil</vt:lpstr>
      <vt:lpstr>Principais constituintes galácticos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Outras galáxias</vt:lpstr>
      <vt:lpstr>Classificação  de Hubble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O Grupo Local de galáxias e além</vt:lpstr>
      <vt:lpstr>O Grupo Local</vt:lpstr>
      <vt:lpstr>Slide 34</vt:lpstr>
      <vt:lpstr>Slide 35</vt:lpstr>
      <vt:lpstr>A anã esferoidal Ursa Minor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392</cp:revision>
  <cp:lastPrinted>2000-05-01T12:23:36Z</cp:lastPrinted>
  <dcterms:created xsi:type="dcterms:W3CDTF">1995-06-17T23:31:02Z</dcterms:created>
  <dcterms:modified xsi:type="dcterms:W3CDTF">2013-10-25T14:24:36Z</dcterms:modified>
</cp:coreProperties>
</file>