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handoutMasterIdLst>
    <p:handoutMasterId r:id="rId29"/>
  </p:handoutMasterIdLst>
  <p:sldIdLst>
    <p:sldId id="991" r:id="rId2"/>
    <p:sldId id="1127" r:id="rId3"/>
    <p:sldId id="1128" r:id="rId4"/>
    <p:sldId id="1129" r:id="rId5"/>
    <p:sldId id="1130" r:id="rId6"/>
    <p:sldId id="1054" r:id="rId7"/>
    <p:sldId id="1056" r:id="rId8"/>
    <p:sldId id="1057" r:id="rId9"/>
    <p:sldId id="1058" r:id="rId10"/>
    <p:sldId id="1059" r:id="rId11"/>
    <p:sldId id="1123" r:id="rId12"/>
    <p:sldId id="1060" r:id="rId13"/>
    <p:sldId id="1061" r:id="rId14"/>
    <p:sldId id="1079" r:id="rId15"/>
    <p:sldId id="1070" r:id="rId16"/>
    <p:sldId id="1071" r:id="rId17"/>
    <p:sldId id="1095" r:id="rId18"/>
    <p:sldId id="1073" r:id="rId19"/>
    <p:sldId id="1098" r:id="rId20"/>
    <p:sldId id="1100" r:id="rId21"/>
    <p:sldId id="1131" r:id="rId22"/>
    <p:sldId id="1132" r:id="rId23"/>
    <p:sldId id="1133" r:id="rId24"/>
    <p:sldId id="1124" r:id="rId25"/>
    <p:sldId id="1125" r:id="rId26"/>
    <p:sldId id="1126" r:id="rId27"/>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panose="020B0604020202020204" pitchFamily="34" charset="0"/>
        <a:ea typeface="+mn-ea"/>
        <a:cs typeface="+mn-cs"/>
      </a:defRPr>
    </a:lvl1pPr>
    <a:lvl2pPr marL="457200" algn="ctr" rtl="0" eaLnBrk="0" fontAlgn="base" hangingPunct="0">
      <a:spcBef>
        <a:spcPct val="0"/>
      </a:spcBef>
      <a:spcAft>
        <a:spcPct val="0"/>
      </a:spcAft>
      <a:defRPr sz="1600" b="1" kern="1200">
        <a:solidFill>
          <a:srgbClr val="FF0066"/>
        </a:solidFill>
        <a:latin typeface="Arial" panose="020B0604020202020204" pitchFamily="34" charset="0"/>
        <a:ea typeface="+mn-ea"/>
        <a:cs typeface="+mn-cs"/>
      </a:defRPr>
    </a:lvl2pPr>
    <a:lvl3pPr marL="914400" algn="ctr" rtl="0" eaLnBrk="0" fontAlgn="base" hangingPunct="0">
      <a:spcBef>
        <a:spcPct val="0"/>
      </a:spcBef>
      <a:spcAft>
        <a:spcPct val="0"/>
      </a:spcAft>
      <a:defRPr sz="1600" b="1" kern="1200">
        <a:solidFill>
          <a:srgbClr val="FF0066"/>
        </a:solidFill>
        <a:latin typeface="Arial" panose="020B0604020202020204" pitchFamily="34" charset="0"/>
        <a:ea typeface="+mn-ea"/>
        <a:cs typeface="+mn-cs"/>
      </a:defRPr>
    </a:lvl3pPr>
    <a:lvl4pPr marL="1371600" algn="ctr" rtl="0" eaLnBrk="0" fontAlgn="base" hangingPunct="0">
      <a:spcBef>
        <a:spcPct val="0"/>
      </a:spcBef>
      <a:spcAft>
        <a:spcPct val="0"/>
      </a:spcAft>
      <a:defRPr sz="1600" b="1" kern="1200">
        <a:solidFill>
          <a:srgbClr val="FF0066"/>
        </a:solidFill>
        <a:latin typeface="Arial" panose="020B0604020202020204" pitchFamily="34" charset="0"/>
        <a:ea typeface="+mn-ea"/>
        <a:cs typeface="+mn-cs"/>
      </a:defRPr>
    </a:lvl4pPr>
    <a:lvl5pPr marL="1828800" algn="ctr" rtl="0" eaLnBrk="0" fontAlgn="base" hangingPunct="0">
      <a:spcBef>
        <a:spcPct val="0"/>
      </a:spcBef>
      <a:spcAft>
        <a:spcPct val="0"/>
      </a:spcAft>
      <a:defRPr sz="1600" b="1" kern="1200">
        <a:solidFill>
          <a:srgbClr val="FF0066"/>
        </a:solidFill>
        <a:latin typeface="Arial" panose="020B0604020202020204" pitchFamily="34" charset="0"/>
        <a:ea typeface="+mn-ea"/>
        <a:cs typeface="+mn-cs"/>
      </a:defRPr>
    </a:lvl5pPr>
    <a:lvl6pPr marL="2286000" algn="l" defTabSz="914400" rtl="0" eaLnBrk="1" latinLnBrk="0" hangingPunct="1">
      <a:defRPr sz="1600" b="1" kern="1200">
        <a:solidFill>
          <a:srgbClr val="FF0066"/>
        </a:solidFill>
        <a:latin typeface="Arial" panose="020B0604020202020204" pitchFamily="34" charset="0"/>
        <a:ea typeface="+mn-ea"/>
        <a:cs typeface="+mn-cs"/>
      </a:defRPr>
    </a:lvl6pPr>
    <a:lvl7pPr marL="2743200" algn="l" defTabSz="914400" rtl="0" eaLnBrk="1" latinLnBrk="0" hangingPunct="1">
      <a:defRPr sz="1600" b="1" kern="1200">
        <a:solidFill>
          <a:srgbClr val="FF0066"/>
        </a:solidFill>
        <a:latin typeface="Arial" panose="020B0604020202020204" pitchFamily="34" charset="0"/>
        <a:ea typeface="+mn-ea"/>
        <a:cs typeface="+mn-cs"/>
      </a:defRPr>
    </a:lvl7pPr>
    <a:lvl8pPr marL="3200400" algn="l" defTabSz="914400" rtl="0" eaLnBrk="1" latinLnBrk="0" hangingPunct="1">
      <a:defRPr sz="1600" b="1" kern="1200">
        <a:solidFill>
          <a:srgbClr val="FF0066"/>
        </a:solidFill>
        <a:latin typeface="Arial" panose="020B0604020202020204" pitchFamily="34" charset="0"/>
        <a:ea typeface="+mn-ea"/>
        <a:cs typeface="+mn-cs"/>
      </a:defRPr>
    </a:lvl8pPr>
    <a:lvl9pPr marL="3657600" algn="l" defTabSz="914400" rtl="0" eaLnBrk="1" latinLnBrk="0" hangingPunct="1">
      <a:defRPr sz="1600" b="1" kern="1200">
        <a:solidFill>
          <a:srgbClr val="FF00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868">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CC99"/>
    <a:srgbClr val="F3F3F3"/>
    <a:srgbClr val="B2B2B2"/>
    <a:srgbClr val="BABABA"/>
    <a:srgbClr val="0066FF"/>
    <a:srgbClr val="F0F0F0"/>
    <a:srgbClr val="143C2B"/>
    <a:srgbClr val="005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9" autoAdjust="0"/>
    <p:restoredTop sz="83594" autoAdjust="0"/>
  </p:normalViewPr>
  <p:slideViewPr>
    <p:cSldViewPr>
      <p:cViewPr varScale="1">
        <p:scale>
          <a:sx n="74" d="100"/>
          <a:sy n="74" d="100"/>
        </p:scale>
        <p:origin x="1766" y="72"/>
      </p:cViewPr>
      <p:guideLst>
        <p:guide orient="horz" pos="2256"/>
        <p:guide pos="28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39" y="863"/>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ln>
          <a:effectLst/>
        </p:spPr>
        <p:txBody>
          <a:bodyPr vert="horz" wrap="square" lIns="19050" tIns="0" rIns="19050" bIns="0" numCol="1" anchor="t" anchorCtr="0" compatLnSpc="1"/>
          <a:lstStyle>
            <a:lvl1pPr algn="l">
              <a:defRPr sz="1000" b="0" i="1">
                <a:solidFill>
                  <a:schemeClr val="tx1"/>
                </a:solidFill>
                <a:latin typeface="Times New Roman" panose="02020603050405020304"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ln>
          <a:effectLst/>
        </p:spPr>
        <p:txBody>
          <a:bodyPr vert="horz" wrap="square" lIns="19050" tIns="0" rIns="19050" bIns="0" numCol="1" anchor="t" anchorCtr="0" compatLnSpc="1"/>
          <a:lstStyle>
            <a:lvl1pPr algn="r">
              <a:defRPr sz="1000" b="0" i="1">
                <a:solidFill>
                  <a:schemeClr val="tx1"/>
                </a:solidFill>
                <a:latin typeface="Times New Roman" panose="02020603050405020304"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ln>
          <a:effectLst/>
        </p:spPr>
        <p:txBody>
          <a:bodyPr vert="horz" wrap="square" lIns="19050" tIns="0" rIns="19050" bIns="0" numCol="1" anchor="b" anchorCtr="0" compatLnSpc="1"/>
          <a:lstStyle>
            <a:lvl1pPr algn="l">
              <a:defRPr sz="1000" b="0" i="1">
                <a:solidFill>
                  <a:schemeClr val="tx1"/>
                </a:solidFill>
                <a:latin typeface="Times New Roman" panose="02020603050405020304"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ln>
          <a:effectLst/>
        </p:spPr>
        <p:txBody>
          <a:bodyPr vert="horz" wrap="square" lIns="19050" tIns="0" rIns="19050" bIns="0" numCol="1" anchor="b" anchorCtr="0" compatLnSpc="1"/>
          <a:lstStyle>
            <a:lvl1pPr algn="r">
              <a:defRPr sz="1000" b="0" i="1">
                <a:solidFill>
                  <a:schemeClr val="tx1"/>
                </a:solidFill>
                <a:latin typeface="Times New Roman" panose="02020603050405020304" pitchFamily="18" charset="0"/>
              </a:defRPr>
            </a:lvl1pPr>
          </a:lstStyle>
          <a:p>
            <a:pPr>
              <a:defRPr/>
            </a:pPr>
            <a:fld id="{CB9AF3FE-E6B7-46CE-9EB2-BAF51F4A65E8}" type="slidenum">
              <a:rPr lang="pt-B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ln>
          <a:effectLst/>
        </p:spPr>
        <p:txBody>
          <a:bodyPr vert="horz" wrap="square" lIns="19050" tIns="0" rIns="19050" bIns="0" numCol="1" anchor="t" anchorCtr="0" compatLnSpc="1"/>
          <a:lstStyle>
            <a:lvl1pPr algn="l">
              <a:defRPr sz="1000" b="0" i="1">
                <a:solidFill>
                  <a:schemeClr val="tx1"/>
                </a:solidFill>
                <a:latin typeface="Arial" panose="020B0604020202020204" pitchFamily="34"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ln>
          <a:effectLst/>
        </p:spPr>
        <p:txBody>
          <a:bodyPr vert="horz" wrap="square" lIns="19050" tIns="0" rIns="19050" bIns="0" numCol="1" anchor="t" anchorCtr="0" compatLnSpc="1"/>
          <a:lstStyle>
            <a:lvl1pPr algn="r">
              <a:defRPr sz="1000" b="0" i="1">
                <a:solidFill>
                  <a:schemeClr val="tx1"/>
                </a:solidFill>
                <a:latin typeface="Arial" panose="020B0604020202020204" pitchFamily="34" charset="0"/>
              </a:defRPr>
            </a:lvl1pPr>
          </a:lstStyle>
          <a:p>
            <a:pPr>
              <a:defRPr/>
            </a:pPr>
            <a:endParaRPr lang="pt-BR"/>
          </a:p>
        </p:txBody>
      </p:sp>
      <p:sp>
        <p:nvSpPr>
          <p:cNvPr id="43012"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ln>
          <a:effectLst/>
        </p:spPr>
        <p:txBody>
          <a:bodyPr vert="horz" wrap="square" lIns="92075" tIns="46038" rIns="92075" bIns="46038" numCol="1" anchor="t" anchorCtr="0" compatLnSpc="1"/>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ln>
          <a:effectLst/>
        </p:spPr>
        <p:txBody>
          <a:bodyPr vert="horz" wrap="square" lIns="19050" tIns="0" rIns="19050" bIns="0" numCol="1" anchor="b" anchorCtr="0" compatLnSpc="1"/>
          <a:lstStyle>
            <a:lvl1pPr algn="l">
              <a:defRPr sz="1000" b="0" i="1">
                <a:solidFill>
                  <a:schemeClr val="tx1"/>
                </a:solidFill>
                <a:latin typeface="Arial" panose="020B0604020202020204" pitchFamily="34"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ln>
          <a:effectLst/>
        </p:spPr>
        <p:txBody>
          <a:bodyPr vert="horz" wrap="square" lIns="19050" tIns="0" rIns="19050" bIns="0" numCol="1" anchor="b" anchorCtr="0" compatLnSpc="1"/>
          <a:lstStyle>
            <a:lvl1pPr algn="r">
              <a:defRPr sz="1000" b="0" i="1">
                <a:solidFill>
                  <a:schemeClr val="tx1"/>
                </a:solidFill>
                <a:latin typeface="Arial" panose="020B0604020202020204" pitchFamily="34" charset="0"/>
              </a:defRPr>
            </a:lvl1pPr>
          </a:lstStyle>
          <a:p>
            <a:pPr>
              <a:defRPr/>
            </a:pPr>
            <a:fld id="{BD6505AD-EF9F-4160-9EE4-8CA9C347D0EC}" type="slidenum">
              <a:rPr lang="pt-B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7E9EFDE-3931-4916-A185-632897AC7FC4}" type="slidenum">
              <a:rPr lang="pt-BR" smtClean="0"/>
              <a:t>1</a:t>
            </a:fld>
            <a:endParaRPr lang="pt-BR" smtClean="0"/>
          </a:p>
        </p:txBody>
      </p:sp>
      <p:sp>
        <p:nvSpPr>
          <p:cNvPr id="3277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ln>
        </p:spPr>
        <p:txBody>
          <a:bodyPr wrap="none" anchor="ctr"/>
          <a:lstStyle/>
          <a:p>
            <a:endParaRPr lang="pt-BR"/>
          </a:p>
        </p:txBody>
      </p:sp>
      <p:sp>
        <p:nvSpPr>
          <p:cNvPr id="32772" name="Rectangle 3"/>
          <p:cNvSpPr>
            <a:spLocks noGrp="1" noChangeArrowheads="1"/>
          </p:cNvSpPr>
          <p:nvPr>
            <p:ph type="body"/>
          </p:nvPr>
        </p:nvSpPr>
        <p:spPr>
          <a:xfrm>
            <a:off x="1062038" y="4132263"/>
            <a:ext cx="4735512" cy="3333750"/>
          </a:xfrm>
          <a:noFill/>
        </p:spPr>
        <p:txBody>
          <a:bodyPr wrap="none" anchor="ctr"/>
          <a:lstStyle/>
          <a:p>
            <a:endParaRPr lang="pt-B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Mapeamento esquemático</a:t>
            </a:r>
            <a:r>
              <a:rPr lang="pt-BR" baseline="0" dirty="0" smtClean="0"/>
              <a:t> da retina do olho direito. O círculo central amarelo corresponde à fóvea, que é a área de maior concentração de cones, as células que são sensíveis às cores mas que precisam de mais luz. Já o anel azul-escuro ao redor da fóvea corresponde à região onde são encontrados os bastonetes, que não são sensíveis às cores, porém podem trabalhar com pouca luz, sendo ótimas para perceber objetos de fraco brilho, uma vez que estejam adaptadas ao escuro. A região oval à esquerda da fóvea é a região que o observador deve colocar o objeto, de forma a otimizar a chamada visão periférica (</a:t>
            </a:r>
            <a:r>
              <a:rPr lang="pt-BR" baseline="0" dirty="0" err="1" smtClean="0"/>
              <a:t>averted</a:t>
            </a:r>
            <a:r>
              <a:rPr lang="pt-BR" baseline="0" dirty="0" smtClean="0"/>
              <a:t> </a:t>
            </a:r>
            <a:r>
              <a:rPr lang="pt-BR" baseline="0" dirty="0" err="1" smtClean="0"/>
              <a:t>vision</a:t>
            </a:r>
            <a:r>
              <a:rPr lang="pt-BR" baseline="0" dirty="0" smtClean="0"/>
              <a:t>). O pequeno círculo branco corresponde à posição do ponto cego, localização da saída do nervo ótico, desprovida de células de captação da luz e portanto um ponto a ser evitado. O ponto cego dista cerca de 18 graus do centro da fóvea.</a:t>
            </a:r>
            <a:endParaRPr lang="en-US" dirty="0"/>
          </a:p>
        </p:txBody>
      </p:sp>
      <p:sp>
        <p:nvSpPr>
          <p:cNvPr id="4" name="Espaço Reservado para Número de Slide 3"/>
          <p:cNvSpPr>
            <a:spLocks noGrp="1"/>
          </p:cNvSpPr>
          <p:nvPr>
            <p:ph type="sldNum" sz="quarter" idx="10"/>
          </p:nvPr>
        </p:nvSpPr>
        <p:spPr/>
        <p:txBody>
          <a:bodyPr/>
          <a:lstStyle/>
          <a:p>
            <a:pPr>
              <a:defRPr/>
            </a:pPr>
            <a:fld id="{44C27E86-A91C-48BC-BC6F-3157D93EDA57}" type="slidenum">
              <a:rPr lang="pt-BR" smtClean="0"/>
              <a:pPr>
                <a:defRPr/>
              </a:pPr>
              <a:t>5</a:t>
            </a:fld>
            <a:endParaRPr lang="pt-BR"/>
          </a:p>
        </p:txBody>
      </p:sp>
    </p:spTree>
    <p:extLst>
      <p:ext uri="{BB962C8B-B14F-4D97-AF65-F5344CB8AC3E}">
        <p14:creationId xmlns:p14="http://schemas.microsoft.com/office/powerpoint/2010/main" val="18294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21</a:t>
            </a:fld>
            <a:endParaRPr lang="pt-BR"/>
          </a:p>
        </p:txBody>
      </p:sp>
    </p:spTree>
    <p:extLst>
      <p:ext uri="{BB962C8B-B14F-4D97-AF65-F5344CB8AC3E}">
        <p14:creationId xmlns:p14="http://schemas.microsoft.com/office/powerpoint/2010/main" val="2304764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p:txBody>
          <a:bodyPr/>
          <a:lstStyle>
            <a:lvl1pP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EA0DC69F-7293-485C-80CD-25A5DFF12F04}" type="slidenum">
              <a:rPr lang="pt-B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hasCustomPrompt="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p:txBody>
          <a:bodyPr/>
          <a:lstStyle>
            <a:lvl1pP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30C1E416-5396-4697-AD82-70455F975BFA}" type="slidenum">
              <a:rPr lang="pt-B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hasCustomPrompt="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p:txBody>
          <a:bodyPr/>
          <a:lstStyle>
            <a:lvl1pP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301FBEF7-9F06-4F04-9182-51059825D9E7}" type="slidenum">
              <a:rPr lang="pt-BR"/>
              <a:t>‹nº›</a:t>
            </a:fld>
            <a:endParaRPr lang="pt-B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pt-BR" smtClean="0"/>
              <a:t>Clique para editar o estilo do título mestre</a:t>
            </a:r>
            <a:endParaRPr lang="pt-BR"/>
          </a:p>
        </p:txBody>
      </p:sp>
      <p:sp>
        <p:nvSpPr>
          <p:cNvPr id="3" name="Espaço Reservado para Conteúdo 2"/>
          <p:cNvSpPr>
            <a:spLocks noGrp="1"/>
          </p:cNvSpPr>
          <p:nvPr>
            <p:ph idx="1" hasCustomPrompt="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p:txBody>
          <a:bodyPr/>
          <a:lstStyle>
            <a:lvl1pP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0118FBD3-EDC6-4596-BF0E-3391FF96DF95}" type="slidenum">
              <a:rPr lang="pt-B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p:txBody>
          <a:bodyPr/>
          <a:lstStyle>
            <a:lvl1pP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8B657C94-89DE-4F3B-970A-E488019B516E}" type="slidenum">
              <a:rPr lang="pt-B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hasCustomPrompt="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hasCustomPrompt="1"/>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p:txBody>
          <a:bodyPr/>
          <a:lstStyle>
            <a:lvl1pPr>
              <a:defRPr/>
            </a:lvl1pPr>
          </a:lstStyle>
          <a:p>
            <a:pPr>
              <a:defRPr/>
            </a:pPr>
            <a:endParaRPr lang="pt-BR"/>
          </a:p>
        </p:txBody>
      </p:sp>
      <p:sp>
        <p:nvSpPr>
          <p:cNvPr id="6" name="Rectangle 5"/>
          <p:cNvSpPr>
            <a:spLocks noGrp="1" noChangeArrowheads="1"/>
          </p:cNvSpPr>
          <p:nvPr>
            <p:ph type="ftr" sz="quarter" idx="11"/>
          </p:nvPr>
        </p:nvSpPr>
        <p:spPr/>
        <p:txBody>
          <a:bodyPr/>
          <a:lstStyle>
            <a:lvl1pPr>
              <a:defRPr/>
            </a:lvl1pPr>
          </a:lstStyle>
          <a:p>
            <a:pPr>
              <a:defRPr/>
            </a:pPr>
            <a:endParaRPr lang="pt-BR"/>
          </a:p>
        </p:txBody>
      </p:sp>
      <p:sp>
        <p:nvSpPr>
          <p:cNvPr id="7" name="Rectangle 6"/>
          <p:cNvSpPr>
            <a:spLocks noGrp="1" noChangeArrowheads="1"/>
          </p:cNvSpPr>
          <p:nvPr>
            <p:ph type="sldNum" sz="quarter" idx="12"/>
          </p:nvPr>
        </p:nvSpPr>
        <p:spPr/>
        <p:txBody>
          <a:bodyPr/>
          <a:lstStyle>
            <a:lvl1pPr>
              <a:defRPr/>
            </a:lvl1pPr>
          </a:lstStyle>
          <a:p>
            <a:pPr>
              <a:defRPr/>
            </a:pPr>
            <a:fld id="{102C3E4C-3459-44C6-867E-F359C6C4C6EC}" type="slidenum">
              <a:rPr lang="pt-B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p:txBody>
          <a:bodyPr/>
          <a:lstStyle>
            <a:lvl1pP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39F040C3-A7E2-400C-9A7A-9324756E618E}" type="slidenum">
              <a:rPr lang="pt-B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p:txBody>
          <a:bodyPr/>
          <a:lstStyle>
            <a:lvl1pP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9DDC151B-6F89-4A7D-A76F-1B11F4293C8E}" type="slidenum">
              <a:rPr lang="pt-B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3770C293-8EC1-4DD2-A8AA-1683A1C17036}" type="slidenum">
              <a:rPr lang="pt-B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p:txBody>
          <a:bodyPr/>
          <a:lstStyle>
            <a:lvl1pPr>
              <a:defRPr/>
            </a:lvl1pPr>
          </a:lstStyle>
          <a:p>
            <a:pPr>
              <a:defRPr/>
            </a:pPr>
            <a:endParaRPr lang="pt-BR"/>
          </a:p>
        </p:txBody>
      </p:sp>
      <p:sp>
        <p:nvSpPr>
          <p:cNvPr id="6" name="Rectangle 5"/>
          <p:cNvSpPr>
            <a:spLocks noGrp="1" noChangeArrowheads="1"/>
          </p:cNvSpPr>
          <p:nvPr>
            <p:ph type="ftr" sz="quarter" idx="11"/>
          </p:nvPr>
        </p:nvSpPr>
        <p:spPr/>
        <p:txBody>
          <a:bodyPr/>
          <a:lstStyle>
            <a:lvl1pPr>
              <a:defRPr/>
            </a:lvl1pPr>
          </a:lstStyle>
          <a:p>
            <a:pPr>
              <a:defRPr/>
            </a:pPr>
            <a:endParaRPr lang="pt-BR"/>
          </a:p>
        </p:txBody>
      </p:sp>
      <p:sp>
        <p:nvSpPr>
          <p:cNvPr id="7" name="Rectangle 6"/>
          <p:cNvSpPr>
            <a:spLocks noGrp="1" noChangeArrowheads="1"/>
          </p:cNvSpPr>
          <p:nvPr>
            <p:ph type="sldNum" sz="quarter" idx="12"/>
          </p:nvPr>
        </p:nvSpPr>
        <p:spPr/>
        <p:txBody>
          <a:bodyPr/>
          <a:lstStyle>
            <a:lvl1pPr>
              <a:defRPr/>
            </a:lvl1pPr>
          </a:lstStyle>
          <a:p>
            <a:pPr>
              <a:defRPr/>
            </a:pPr>
            <a:fld id="{5F97C4A2-ABF9-49E1-8BA4-7EFE6509BAB3}" type="slidenum">
              <a:rPr lang="pt-B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p:txBody>
          <a:bodyPr/>
          <a:lstStyle>
            <a:lvl1pPr>
              <a:defRPr/>
            </a:lvl1pPr>
          </a:lstStyle>
          <a:p>
            <a:pPr>
              <a:defRPr/>
            </a:pPr>
            <a:endParaRPr lang="pt-BR"/>
          </a:p>
        </p:txBody>
      </p:sp>
      <p:sp>
        <p:nvSpPr>
          <p:cNvPr id="6" name="Rectangle 5"/>
          <p:cNvSpPr>
            <a:spLocks noGrp="1" noChangeArrowheads="1"/>
          </p:cNvSpPr>
          <p:nvPr>
            <p:ph type="ftr" sz="quarter" idx="11"/>
          </p:nvPr>
        </p:nvSpPr>
        <p:spPr/>
        <p:txBody>
          <a:bodyPr/>
          <a:lstStyle>
            <a:lvl1pPr>
              <a:defRPr/>
            </a:lvl1pPr>
          </a:lstStyle>
          <a:p>
            <a:pPr>
              <a:defRPr/>
            </a:pPr>
            <a:endParaRPr lang="pt-BR"/>
          </a:p>
        </p:txBody>
      </p:sp>
      <p:sp>
        <p:nvSpPr>
          <p:cNvPr id="7" name="Rectangle 6"/>
          <p:cNvSpPr>
            <a:spLocks noGrp="1" noChangeArrowheads="1"/>
          </p:cNvSpPr>
          <p:nvPr>
            <p:ph type="sldNum" sz="quarter" idx="12"/>
          </p:nvPr>
        </p:nvSpPr>
        <p:spPr/>
        <p:txBody>
          <a:bodyPr/>
          <a:lstStyle>
            <a:lvl1pPr>
              <a:defRPr/>
            </a:lvl1pPr>
          </a:lstStyle>
          <a:p>
            <a:pPr>
              <a:defRPr/>
            </a:pPr>
            <a:fld id="{6FC86D4F-0934-4CE1-AF72-3D2FA6920355}" type="slidenum">
              <a:rPr lang="pt-B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ln>
        </p:spPr>
        <p:txBody>
          <a:bodyPr vert="horz" wrap="square" lIns="92075" tIns="46038" rIns="92075" bIns="46038" numCol="1" anchor="ctr" anchorCtr="0" compatLnSpc="1"/>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ln>
        </p:spPr>
        <p:txBody>
          <a:bodyPr vert="horz" wrap="square" lIns="92075" tIns="46038" rIns="92075" bIns="46038" numCol="1" anchor="t" anchorCtr="0" compatLnSpc="1"/>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none" lIns="92075" tIns="46038" rIns="92075" bIns="46038" numCol="1" anchor="ctr" anchorCtr="0" compatLnSpc="1"/>
          <a:lstStyle>
            <a:lvl1pPr algn="l">
              <a:defRPr sz="1400" b="0">
                <a:solidFill>
                  <a:schemeClr val="tx1"/>
                </a:solidFill>
                <a:latin typeface="Arial" panose="020B0604020202020204" pitchFamily="34"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none" lIns="92075" tIns="46038" rIns="92075" bIns="46038" numCol="1" anchor="ctr" anchorCtr="0" compatLnSpc="1"/>
          <a:lstStyle>
            <a:lvl1pPr>
              <a:defRPr sz="1400" b="0">
                <a:solidFill>
                  <a:schemeClr val="tx1"/>
                </a:solidFill>
                <a:latin typeface="Arial" panose="020B0604020202020204" pitchFamily="34"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none" lIns="92075" tIns="46038" rIns="92075" bIns="46038" numCol="1" anchor="ctr" anchorCtr="0" compatLnSpc="1"/>
          <a:lstStyle>
            <a:lvl1pPr algn="r">
              <a:defRPr sz="1400" b="0">
                <a:solidFill>
                  <a:schemeClr val="tx1"/>
                </a:solidFill>
                <a:latin typeface="Arial" panose="020B0604020202020204" pitchFamily="34" charset="0"/>
              </a:defRPr>
            </a:lvl1pPr>
          </a:lstStyle>
          <a:p>
            <a:pPr>
              <a:defRPr/>
            </a:pPr>
            <a:fld id="{297EC053-F9ED-4D9A-97E6-00EA43FC3956}" type="slidenum">
              <a:rPr lang="pt-B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panose="020B0604020202020204" pitchFamily="34" charset="0"/>
        </a:defRPr>
      </a:lvl2pPr>
      <a:lvl3pPr algn="ctr" rtl="0" eaLnBrk="0" fontAlgn="base" hangingPunct="0">
        <a:spcBef>
          <a:spcPct val="0"/>
        </a:spcBef>
        <a:spcAft>
          <a:spcPct val="0"/>
        </a:spcAft>
        <a:defRPr sz="4400" b="1">
          <a:solidFill>
            <a:schemeClr val="tx2"/>
          </a:solidFill>
          <a:latin typeface="Arial" panose="020B0604020202020204" pitchFamily="34" charset="0"/>
        </a:defRPr>
      </a:lvl3pPr>
      <a:lvl4pPr algn="ctr" rtl="0" eaLnBrk="0" fontAlgn="base" hangingPunct="0">
        <a:spcBef>
          <a:spcPct val="0"/>
        </a:spcBef>
        <a:spcAft>
          <a:spcPct val="0"/>
        </a:spcAft>
        <a:defRPr sz="4400" b="1">
          <a:solidFill>
            <a:schemeClr val="tx2"/>
          </a:solidFill>
          <a:latin typeface="Arial" panose="020B0604020202020204" pitchFamily="34" charset="0"/>
        </a:defRPr>
      </a:lvl4pPr>
      <a:lvl5pPr algn="ctr" rtl="0" eaLnBrk="0" fontAlgn="base" hangingPunct="0">
        <a:spcBef>
          <a:spcPct val="0"/>
        </a:spcBef>
        <a:spcAft>
          <a:spcPct val="0"/>
        </a:spcAft>
        <a:defRPr sz="4400" b="1">
          <a:solidFill>
            <a:schemeClr val="tx2"/>
          </a:solidFill>
          <a:latin typeface="Arial" panose="020B0604020202020204" pitchFamily="34" charset="0"/>
        </a:defRPr>
      </a:lvl5pPr>
      <a:lvl6pPr marL="457200" algn="ctr" rtl="0" eaLnBrk="0" fontAlgn="base" hangingPunct="0">
        <a:spcBef>
          <a:spcPct val="0"/>
        </a:spcBef>
        <a:spcAft>
          <a:spcPct val="0"/>
        </a:spcAft>
        <a:defRPr sz="4400" b="1">
          <a:solidFill>
            <a:schemeClr val="tx2"/>
          </a:solidFill>
          <a:latin typeface="Arial" panose="020B0604020202020204" pitchFamily="34" charset="0"/>
        </a:defRPr>
      </a:lvl6pPr>
      <a:lvl7pPr marL="914400" algn="ctr" rtl="0" eaLnBrk="0" fontAlgn="base" hangingPunct="0">
        <a:spcBef>
          <a:spcPct val="0"/>
        </a:spcBef>
        <a:spcAft>
          <a:spcPct val="0"/>
        </a:spcAft>
        <a:defRPr sz="4400" b="1">
          <a:solidFill>
            <a:schemeClr val="tx2"/>
          </a:solidFill>
          <a:latin typeface="Arial" panose="020B0604020202020204" pitchFamily="34" charset="0"/>
        </a:defRPr>
      </a:lvl7pPr>
      <a:lvl8pPr marL="1371600" algn="ctr" rtl="0" eaLnBrk="0" fontAlgn="base" hangingPunct="0">
        <a:spcBef>
          <a:spcPct val="0"/>
        </a:spcBef>
        <a:spcAft>
          <a:spcPct val="0"/>
        </a:spcAft>
        <a:defRPr sz="4400" b="1">
          <a:solidFill>
            <a:schemeClr val="tx2"/>
          </a:solidFill>
          <a:latin typeface="Arial" panose="020B0604020202020204" pitchFamily="34" charset="0"/>
        </a:defRPr>
      </a:lvl8pPr>
      <a:lvl9pPr marL="1828800" algn="ctr" rtl="0" eaLnBrk="0" fontAlgn="base" hangingPunct="0">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FF0066"/>
        </a:buClr>
        <a:buFont typeface="Wingdings" panose="05000000000000000000"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anose="05000000000000000000"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anose="05000000000000000000"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anose="05000000000000000000"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anose="05000000000000000000"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anose="05000000000000000000"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anose="05000000000000000000"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anose="05000000000000000000"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anose="05000000000000000000"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ítulo 3"/>
          <p:cNvSpPr txBox="1"/>
          <p:nvPr/>
        </p:nvSpPr>
        <p:spPr bwMode="auto">
          <a:xfrm>
            <a:off x="539552" y="2756520"/>
            <a:ext cx="8215313" cy="1752600"/>
          </a:xfrm>
          <a:prstGeom prst="rect">
            <a:avLst/>
          </a:prstGeom>
          <a:noFill/>
          <a:ln w="9525">
            <a:noFill/>
            <a:miter lim="800000"/>
          </a:ln>
        </p:spPr>
        <p:txBody>
          <a:bodyPr vert="horz" wrap="square" lIns="92075" tIns="46038" rIns="92075" bIns="46038" numCol="1" anchor="t" anchorCtr="0" compatLnSpc="1"/>
          <a:lstStyle/>
          <a:p>
            <a:pPr marL="0" marR="0" lvl="0" indent="0" algn="ctr" defTabSz="914400" rtl="0" eaLnBrk="0" fontAlgn="base" latinLnBrk="0" hangingPunct="0">
              <a:lnSpc>
                <a:spcPct val="100000"/>
              </a:lnSpc>
              <a:spcBef>
                <a:spcPct val="20000"/>
              </a:spcBef>
              <a:spcAft>
                <a:spcPct val="0"/>
              </a:spcAft>
              <a:buClr>
                <a:srgbClr val="FF0066"/>
              </a:buClr>
              <a:buSzTx/>
              <a:buFont typeface="Wingdings" panose="05000000000000000000" pitchFamily="2" charset="2"/>
              <a:buNone/>
              <a:defRPr/>
            </a:pPr>
            <a:r>
              <a:rPr kumimoji="0" lang="pt-BR" sz="7200" b="1" i="0" u="none" strike="noStrike" kern="0" cap="none" spc="0" normalizeH="0" baseline="0" noProof="0" dirty="0" smtClean="0">
                <a:ln>
                  <a:noFill/>
                </a:ln>
                <a:solidFill>
                  <a:srgbClr val="00FF00"/>
                </a:solidFill>
                <a:effectLst/>
                <a:uLnTx/>
                <a:uFillTx/>
                <a:latin typeface="Century Gothic" panose="020B0502020202020204" pitchFamily="34" charset="0"/>
                <a:ea typeface="+mn-ea"/>
                <a:cs typeface="+mn-cs"/>
              </a:rPr>
              <a:t>Telescópios</a:t>
            </a:r>
          </a:p>
        </p:txBody>
      </p:sp>
      <p:sp>
        <p:nvSpPr>
          <p:cNvPr id="15" name="CaixaDeTexto 14"/>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FF00"/>
                </a:solidFill>
                <a:latin typeface="Century Gothic" panose="020B0502020202020204" pitchFamily="34" charset="0"/>
              </a:rPr>
              <a:t>André Luiz da Silva</a:t>
            </a:r>
            <a:br>
              <a:rPr lang="pt-BR" sz="2000" dirty="0" smtClean="0">
                <a:solidFill>
                  <a:srgbClr val="00FF00"/>
                </a:solidFill>
                <a:latin typeface="Century Gothic" panose="020B0502020202020204" pitchFamily="34" charset="0"/>
              </a:rPr>
            </a:br>
            <a:r>
              <a:rPr lang="pt-BR" sz="1400" dirty="0" smtClean="0">
                <a:solidFill>
                  <a:srgbClr val="00FF00"/>
                </a:solidFill>
                <a:latin typeface="Century Gothic" panose="020B0502020202020204" pitchFamily="34" charset="0"/>
              </a:rPr>
              <a:t>Observatório  Dietrich </a:t>
            </a:r>
            <a:r>
              <a:rPr lang="pt-BR" sz="1400" dirty="0" err="1" smtClean="0">
                <a:solidFill>
                  <a:srgbClr val="00FF00"/>
                </a:solidFill>
                <a:latin typeface="Century Gothic" panose="020B0502020202020204" pitchFamily="34" charset="0"/>
              </a:rPr>
              <a:t>Schiel</a:t>
            </a:r>
            <a:endParaRPr lang="pt-BR" sz="1400" dirty="0" smtClean="0">
              <a:solidFill>
                <a:srgbClr val="00FF00"/>
              </a:solidFill>
              <a:latin typeface="Century Gothic" panose="020B0502020202020204" pitchFamily="34" charset="0"/>
            </a:endParaRPr>
          </a:p>
          <a:p>
            <a:pPr algn="l"/>
            <a:r>
              <a:rPr lang="pt-BR" sz="1400" dirty="0" smtClean="0">
                <a:solidFill>
                  <a:srgbClr val="00FF00"/>
                </a:solidFill>
                <a:latin typeface="Century Gothic" panose="020B0502020202020204" pitchFamily="34" charset="0"/>
              </a:rPr>
              <a:t>/CDCC/USP</a:t>
            </a:r>
          </a:p>
          <a:p>
            <a:endParaRPr lang="pt-BR" dirty="0">
              <a:solidFill>
                <a:schemeClr val="accent1"/>
              </a:solidFill>
            </a:endParaRPr>
          </a:p>
        </p:txBody>
      </p:sp>
      <p:grpSp>
        <p:nvGrpSpPr>
          <p:cNvPr id="8" name="Agrupar 7"/>
          <p:cNvGrpSpPr/>
          <p:nvPr/>
        </p:nvGrpSpPr>
        <p:grpSpPr>
          <a:xfrm>
            <a:off x="5773370" y="160804"/>
            <a:ext cx="4055214" cy="1528169"/>
            <a:chOff x="2843808" y="79211"/>
            <a:chExt cx="4055214" cy="1528169"/>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364" y="79211"/>
              <a:ext cx="1484665" cy="1424871"/>
            </a:xfrm>
            <a:prstGeom prst="rect">
              <a:avLst/>
            </a:prstGeom>
          </p:spPr>
        </p:pic>
        <p:sp>
          <p:nvSpPr>
            <p:cNvPr id="16" name="Retângulo 15"/>
            <p:cNvSpPr/>
            <p:nvPr/>
          </p:nvSpPr>
          <p:spPr>
            <a:xfrm>
              <a:off x="2843808" y="1330381"/>
              <a:ext cx="4055214" cy="276999"/>
            </a:xfrm>
            <a:prstGeom prst="rect">
              <a:avLst/>
            </a:prstGeom>
          </p:spPr>
          <p:txBody>
            <a:bodyPr wrap="square">
              <a:spAutoFit/>
            </a:bodyPr>
            <a:lstStyle/>
            <a:p>
              <a:pPr algn="ctr"/>
              <a:r>
                <a:rPr lang="pt-BR" sz="1200" b="0" dirty="0" smtClean="0">
                  <a:solidFill>
                    <a:schemeClr val="bg1"/>
                  </a:solidFill>
                  <a:latin typeface="Century Gothic" panose="020B0502020202020204" pitchFamily="34" charset="0"/>
                </a:rPr>
                <a:t>Observatório Dietrich </a:t>
              </a:r>
              <a:r>
                <a:rPr lang="pt-BR" sz="1200" b="0" dirty="0" err="1" smtClean="0">
                  <a:solidFill>
                    <a:schemeClr val="bg1"/>
                  </a:solidFill>
                  <a:latin typeface="Century Gothic" panose="020B0502020202020204" pitchFamily="34" charset="0"/>
                </a:rPr>
                <a:t>Schiel</a:t>
              </a:r>
              <a:endParaRPr lang="pt-BR" sz="1200" b="0" dirty="0" smtClean="0">
                <a:solidFill>
                  <a:schemeClr val="bg1"/>
                </a:solidFill>
                <a:latin typeface="Century Gothic" panose="020B0502020202020204" pitchFamily="34" charset="0"/>
              </a:endParaRPr>
            </a:p>
          </p:txBody>
        </p:sp>
      </p:grpSp>
      <p:pic>
        <p:nvPicPr>
          <p:cNvPr id="17" name="Imagem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80000"/>
                    </a14:imgEffect>
                  </a14:imgLayer>
                </a14:imgProps>
              </a:ext>
              <a:ext uri="{28A0092B-C50C-407E-A947-70E740481C1C}">
                <a14:useLocalDpi xmlns:a14="http://schemas.microsoft.com/office/drawing/2010/main" val="0"/>
              </a:ext>
            </a:extLst>
          </a:blip>
          <a:stretch>
            <a:fillRect/>
          </a:stretch>
        </p:blipFill>
        <p:spPr>
          <a:xfrm>
            <a:off x="262968" y="308238"/>
            <a:ext cx="3198118" cy="1362698"/>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3"/>
          <p:cNvSpPr>
            <a:spLocks noGrp="1"/>
          </p:cNvSpPr>
          <p:nvPr>
            <p:ph type="ctrTitle"/>
          </p:nvPr>
        </p:nvSpPr>
        <p:spPr>
          <a:xfrm>
            <a:off x="642938" y="285750"/>
            <a:ext cx="7772400" cy="1470025"/>
          </a:xfrm>
        </p:spPr>
        <p:txBody>
          <a:bodyPr/>
          <a:lstStyle/>
          <a:p>
            <a:r>
              <a:rPr lang="pt-BR" dirty="0" smtClean="0">
                <a:solidFill>
                  <a:schemeClr val="bg1"/>
                </a:solidFill>
                <a:latin typeface="Century Gothic" panose="020B0502020202020204" pitchFamily="34" charset="0"/>
              </a:rPr>
              <a:t>Os telescópios podem ser:</a:t>
            </a:r>
          </a:p>
        </p:txBody>
      </p:sp>
      <p:sp>
        <p:nvSpPr>
          <p:cNvPr id="3" name="Subtítulo 2"/>
          <p:cNvSpPr>
            <a:spLocks noGrp="1"/>
          </p:cNvSpPr>
          <p:nvPr>
            <p:ph type="subTitle" idx="1"/>
          </p:nvPr>
        </p:nvSpPr>
        <p:spPr>
          <a:xfrm>
            <a:off x="500063" y="2714624"/>
            <a:ext cx="8072437" cy="2946623"/>
          </a:xfrm>
        </p:spPr>
        <p:txBody>
          <a:bodyPr/>
          <a:lstStyle/>
          <a:p>
            <a:pPr algn="l">
              <a:buClr>
                <a:srgbClr val="00FF00"/>
              </a:buClr>
              <a:buFont typeface="Wingdings" panose="05000000000000000000" pitchFamily="2" charset="2"/>
              <a:buChar char="v"/>
              <a:defRPr/>
            </a:pPr>
            <a:r>
              <a:rPr lang="pt-BR" dirty="0" smtClean="0">
                <a:solidFill>
                  <a:srgbClr val="00B0F0"/>
                </a:solidFill>
                <a:latin typeface="Century Gothic" panose="020B0502020202020204" pitchFamily="34" charset="0"/>
              </a:rPr>
              <a:t> </a:t>
            </a:r>
            <a:r>
              <a:rPr lang="pt-BR" dirty="0" smtClean="0">
                <a:solidFill>
                  <a:srgbClr val="00FF00"/>
                </a:solidFill>
                <a:latin typeface="Century Gothic" panose="020B0502020202020204" pitchFamily="34" charset="0"/>
              </a:rPr>
              <a:t>refratores</a:t>
            </a:r>
          </a:p>
          <a:p>
            <a:pPr algn="l">
              <a:buClr>
                <a:srgbClr val="00FF00"/>
              </a:buClr>
              <a:buFont typeface="Wingdings" panose="05000000000000000000" pitchFamily="2" charset="2"/>
              <a:buChar char="v"/>
              <a:defRPr/>
            </a:pPr>
            <a:endParaRPr lang="pt-BR" dirty="0" smtClean="0">
              <a:solidFill>
                <a:srgbClr val="00FF00"/>
              </a:solidFill>
              <a:latin typeface="Century Gothic" panose="020B0502020202020204" pitchFamily="34" charset="0"/>
            </a:endParaRPr>
          </a:p>
          <a:p>
            <a:pPr algn="l">
              <a:buClr>
                <a:srgbClr val="00FF00"/>
              </a:buClr>
              <a:buFont typeface="Wingdings" panose="05000000000000000000" pitchFamily="2" charset="2"/>
              <a:buChar char="v"/>
              <a:defRPr/>
            </a:pPr>
            <a:r>
              <a:rPr lang="pt-BR" dirty="0" smtClean="0">
                <a:solidFill>
                  <a:srgbClr val="00FF00"/>
                </a:solidFill>
                <a:latin typeface="Century Gothic" panose="020B0502020202020204" pitchFamily="34" charset="0"/>
              </a:rPr>
              <a:t> refletores</a:t>
            </a:r>
          </a:p>
          <a:p>
            <a:pPr algn="l">
              <a:buClr>
                <a:srgbClr val="00FF00"/>
              </a:buClr>
              <a:buFont typeface="Wingdings" panose="05000000000000000000" pitchFamily="2" charset="2"/>
              <a:buChar char="v"/>
              <a:defRPr/>
            </a:pPr>
            <a:endParaRPr lang="pt-BR" dirty="0" smtClean="0">
              <a:solidFill>
                <a:srgbClr val="00FF00"/>
              </a:solidFill>
              <a:latin typeface="Century Gothic" panose="020B0502020202020204" pitchFamily="34" charset="0"/>
            </a:endParaRPr>
          </a:p>
          <a:p>
            <a:pPr algn="l">
              <a:buClr>
                <a:srgbClr val="00FF00"/>
              </a:buClr>
              <a:buFont typeface="Wingdings" panose="05000000000000000000" pitchFamily="2" charset="2"/>
              <a:buChar char="v"/>
              <a:defRPr/>
            </a:pPr>
            <a:r>
              <a:rPr lang="pt-BR" dirty="0" smtClean="0">
                <a:solidFill>
                  <a:srgbClr val="00FF00"/>
                </a:solidFill>
                <a:latin typeface="Century Gothic" panose="020B0502020202020204" pitchFamily="34" charset="0"/>
              </a:rPr>
              <a:t> </a:t>
            </a:r>
            <a:r>
              <a:rPr lang="pt-BR" dirty="0" err="1" smtClean="0">
                <a:solidFill>
                  <a:srgbClr val="00FF00"/>
                </a:solidFill>
                <a:latin typeface="Century Gothic" panose="020B0502020202020204" pitchFamily="34" charset="0"/>
              </a:rPr>
              <a:t>catadióptricos</a:t>
            </a:r>
            <a:endParaRPr lang="pt-BR" dirty="0">
              <a:solidFill>
                <a:srgbClr val="00FF00"/>
              </a:solidFill>
              <a:latin typeface="Century Gothic" panose="020B0502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3"/>
          <p:cNvSpPr>
            <a:spLocks noGrp="1"/>
          </p:cNvSpPr>
          <p:nvPr>
            <p:ph type="ctrTitle"/>
          </p:nvPr>
        </p:nvSpPr>
        <p:spPr>
          <a:xfrm>
            <a:off x="642938" y="285750"/>
            <a:ext cx="7772400" cy="1470025"/>
          </a:xfrm>
        </p:spPr>
        <p:txBody>
          <a:bodyPr/>
          <a:lstStyle/>
          <a:p>
            <a:r>
              <a:rPr lang="pt-BR" dirty="0" smtClean="0">
                <a:solidFill>
                  <a:schemeClr val="bg1"/>
                </a:solidFill>
                <a:latin typeface="Century Gothic" panose="020B0502020202020204" pitchFamily="34" charset="0"/>
              </a:rPr>
              <a:t>Os telescópios podem ser:</a:t>
            </a:r>
          </a:p>
        </p:txBody>
      </p:sp>
      <p:sp>
        <p:nvSpPr>
          <p:cNvPr id="3" name="Subtítulo 2"/>
          <p:cNvSpPr>
            <a:spLocks noGrp="1"/>
          </p:cNvSpPr>
          <p:nvPr>
            <p:ph type="subTitle" idx="1"/>
          </p:nvPr>
        </p:nvSpPr>
        <p:spPr>
          <a:xfrm>
            <a:off x="500063" y="2714624"/>
            <a:ext cx="8072437" cy="2946623"/>
          </a:xfrm>
        </p:spPr>
        <p:txBody>
          <a:bodyPr/>
          <a:lstStyle/>
          <a:p>
            <a:pPr algn="l">
              <a:buClr>
                <a:schemeClr val="bg1"/>
              </a:buClr>
              <a:buFont typeface="Wingdings" panose="05000000000000000000" pitchFamily="2" charset="2"/>
              <a:buChar char="v"/>
              <a:defRPr/>
            </a:pPr>
            <a:r>
              <a:rPr lang="pt-BR" dirty="0" smtClean="0">
                <a:solidFill>
                  <a:schemeClr val="bg1"/>
                </a:solidFill>
                <a:latin typeface="Century Gothic" panose="020B0502020202020204" pitchFamily="34" charset="0"/>
              </a:rPr>
              <a:t> refratores</a:t>
            </a:r>
          </a:p>
          <a:p>
            <a:pPr algn="l">
              <a:buClr>
                <a:srgbClr val="00FF00"/>
              </a:buClr>
              <a:buFont typeface="Wingdings" panose="05000000000000000000" pitchFamily="2" charset="2"/>
              <a:buChar char="v"/>
              <a:defRPr/>
            </a:pPr>
            <a:endParaRPr lang="pt-BR" dirty="0" smtClean="0">
              <a:solidFill>
                <a:srgbClr val="00FF00"/>
              </a:solidFill>
              <a:latin typeface="Century Gothic" panose="020B0502020202020204" pitchFamily="34" charset="0"/>
            </a:endParaRPr>
          </a:p>
          <a:p>
            <a:pPr algn="l">
              <a:buClr>
                <a:srgbClr val="00FF00"/>
              </a:buClr>
              <a:buFont typeface="Wingdings" panose="05000000000000000000" pitchFamily="2" charset="2"/>
              <a:buChar char="v"/>
              <a:defRPr/>
            </a:pPr>
            <a:r>
              <a:rPr lang="pt-BR" dirty="0" smtClean="0">
                <a:solidFill>
                  <a:srgbClr val="00FF00"/>
                </a:solidFill>
                <a:latin typeface="Century Gothic" panose="020B0502020202020204" pitchFamily="34" charset="0"/>
              </a:rPr>
              <a:t> refletores</a:t>
            </a:r>
          </a:p>
          <a:p>
            <a:pPr algn="l">
              <a:buClr>
                <a:srgbClr val="00FF00"/>
              </a:buClr>
              <a:buFont typeface="Wingdings" panose="05000000000000000000" pitchFamily="2" charset="2"/>
              <a:buChar char="v"/>
              <a:defRPr/>
            </a:pPr>
            <a:endParaRPr lang="pt-BR" dirty="0" smtClean="0">
              <a:solidFill>
                <a:srgbClr val="00FF00"/>
              </a:solidFill>
              <a:latin typeface="Century Gothic" panose="020B0502020202020204" pitchFamily="34" charset="0"/>
            </a:endParaRPr>
          </a:p>
          <a:p>
            <a:pPr algn="l">
              <a:buClr>
                <a:srgbClr val="00FF00"/>
              </a:buClr>
              <a:buFont typeface="Wingdings" panose="05000000000000000000" pitchFamily="2" charset="2"/>
              <a:buChar char="v"/>
              <a:defRPr/>
            </a:pPr>
            <a:r>
              <a:rPr lang="pt-BR" dirty="0" smtClean="0">
                <a:solidFill>
                  <a:srgbClr val="00FF00"/>
                </a:solidFill>
                <a:latin typeface="Century Gothic" panose="020B0502020202020204" pitchFamily="34" charset="0"/>
              </a:rPr>
              <a:t> </a:t>
            </a:r>
            <a:r>
              <a:rPr lang="pt-BR" dirty="0" err="1" smtClean="0">
                <a:solidFill>
                  <a:srgbClr val="00FF00"/>
                </a:solidFill>
                <a:latin typeface="Century Gothic" panose="020B0502020202020204" pitchFamily="34" charset="0"/>
              </a:rPr>
              <a:t>catadióptricos</a:t>
            </a:r>
            <a:endParaRPr lang="pt-BR" dirty="0">
              <a:solidFill>
                <a:srgbClr val="00FF00"/>
              </a:solidFill>
              <a:latin typeface="Century Gothic" panose="020B0502020202020204" pitchFamily="34" charset="0"/>
            </a:endParaRPr>
          </a:p>
        </p:txBody>
      </p:sp>
    </p:spTree>
    <p:extLst>
      <p:ext uri="{BB962C8B-B14F-4D97-AF65-F5344CB8AC3E}">
        <p14:creationId xmlns:p14="http://schemas.microsoft.com/office/powerpoint/2010/main" val="74612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3"/>
          <p:cNvSpPr>
            <a:spLocks noGrp="1"/>
          </p:cNvSpPr>
          <p:nvPr>
            <p:ph type="title"/>
          </p:nvPr>
        </p:nvSpPr>
        <p:spPr>
          <a:xfrm>
            <a:off x="714375" y="2714625"/>
            <a:ext cx="7772400" cy="1143000"/>
          </a:xfrm>
        </p:spPr>
        <p:txBody>
          <a:bodyPr/>
          <a:lstStyle/>
          <a:p>
            <a:pPr>
              <a:lnSpc>
                <a:spcPct val="150000"/>
              </a:lnSpc>
            </a:pPr>
            <a:r>
              <a:rPr lang="pt-BR" dirty="0" smtClean="0">
                <a:solidFill>
                  <a:schemeClr val="bg1"/>
                </a:solidFill>
                <a:latin typeface="Century Gothic" panose="020B0502020202020204" pitchFamily="34" charset="0"/>
              </a:rPr>
              <a:t>Refratores </a:t>
            </a:r>
            <a:br>
              <a:rPr lang="pt-BR" dirty="0" smtClean="0">
                <a:solidFill>
                  <a:schemeClr val="bg1"/>
                </a:solidFill>
                <a:latin typeface="Century Gothic" panose="020B0502020202020204" pitchFamily="34" charset="0"/>
              </a:rPr>
            </a:br>
            <a:r>
              <a:rPr lang="pt-BR" dirty="0" smtClean="0">
                <a:solidFill>
                  <a:schemeClr val="bg1"/>
                </a:solidFill>
                <a:latin typeface="Century Gothic" panose="020B0502020202020204" pitchFamily="34" charset="0"/>
              </a:rPr>
              <a:t>(lunetas)</a:t>
            </a: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Documents and Settings\andre silva\Meus documentos\CONCURSO_CDCC\apresentações\Imagens\telescópios\funcionamento refrator.jpg"/>
          <p:cNvPicPr>
            <a:picLocks noChangeAspect="1" noChangeArrowheads="1"/>
          </p:cNvPicPr>
          <p:nvPr/>
        </p:nvPicPr>
        <p:blipFill>
          <a:blip r:embed="rId2" cstate="print"/>
          <a:srcRect/>
          <a:stretch>
            <a:fillRect/>
          </a:stretch>
        </p:blipFill>
        <p:spPr bwMode="auto">
          <a:xfrm>
            <a:off x="0" y="656581"/>
            <a:ext cx="9144000" cy="6170612"/>
          </a:xfrm>
          <a:prstGeom prst="rect">
            <a:avLst/>
          </a:prstGeom>
          <a:noFill/>
          <a:ln w="9525">
            <a:noFill/>
            <a:miter lim="800000"/>
            <a:headEnd/>
            <a:tailEnd/>
          </a:ln>
        </p:spPr>
      </p:pic>
      <p:sp>
        <p:nvSpPr>
          <p:cNvPr id="13315" name="Título 3"/>
          <p:cNvSpPr>
            <a:spLocks noGrp="1"/>
          </p:cNvSpPr>
          <p:nvPr>
            <p:ph type="ctrTitle"/>
          </p:nvPr>
        </p:nvSpPr>
        <p:spPr>
          <a:xfrm>
            <a:off x="642938" y="-129257"/>
            <a:ext cx="7772400" cy="1470025"/>
          </a:xfrm>
        </p:spPr>
        <p:txBody>
          <a:bodyPr/>
          <a:lstStyle/>
          <a:p>
            <a:r>
              <a:rPr lang="pt-BR" dirty="0" smtClean="0">
                <a:solidFill>
                  <a:schemeClr val="bg1"/>
                </a:solidFill>
                <a:latin typeface="Century Gothic" panose="020B0502020202020204" pitchFamily="34" charset="0"/>
              </a:rPr>
              <a:t>Como funciona um refrator</a:t>
            </a:r>
          </a:p>
        </p:txBody>
      </p:sp>
      <p:sp>
        <p:nvSpPr>
          <p:cNvPr id="6" name="CaixaDeTexto 5"/>
          <p:cNvSpPr txBox="1"/>
          <p:nvPr/>
        </p:nvSpPr>
        <p:spPr>
          <a:xfrm>
            <a:off x="0" y="6550968"/>
            <a:ext cx="6000750" cy="276225"/>
          </a:xfrm>
          <a:prstGeom prst="rect">
            <a:avLst/>
          </a:prstGeom>
          <a:noFill/>
        </p:spPr>
        <p:txBody>
          <a:bodyPr>
            <a:spAutoFit/>
          </a:bodyPr>
          <a:lstStyle/>
          <a:p>
            <a:pPr algn="l">
              <a:defRPr/>
            </a:pPr>
            <a:r>
              <a:rPr lang="pt-BR" sz="1200" dirty="0">
                <a:solidFill>
                  <a:srgbClr val="92D050"/>
                </a:solidFill>
                <a:latin typeface="Century Gothic" panose="020B0502020202020204" pitchFamily="34" charset="0"/>
              </a:rPr>
              <a:t>Crédito da imagem: http://www.geocities.ws/saladefisica7</a:t>
            </a:r>
          </a:p>
        </p:txBody>
      </p:sp>
      <p:grpSp>
        <p:nvGrpSpPr>
          <p:cNvPr id="2" name="Grupo 41"/>
          <p:cNvGrpSpPr/>
          <p:nvPr/>
        </p:nvGrpSpPr>
        <p:grpSpPr bwMode="auto">
          <a:xfrm>
            <a:off x="214313" y="2826693"/>
            <a:ext cx="8929687" cy="2357438"/>
            <a:chOff x="214283" y="2571744"/>
            <a:chExt cx="9644129" cy="2643206"/>
          </a:xfrm>
        </p:grpSpPr>
        <p:cxnSp>
          <p:nvCxnSpPr>
            <p:cNvPr id="13322" name="Conector de seta reta 11"/>
            <p:cNvCxnSpPr>
              <a:cxnSpLocks noChangeShapeType="1"/>
            </p:cNvCxnSpPr>
            <p:nvPr/>
          </p:nvCxnSpPr>
          <p:spPr bwMode="auto">
            <a:xfrm rot="10800000" flipV="1">
              <a:off x="8392534" y="2571744"/>
              <a:ext cx="1465878" cy="560680"/>
            </a:xfrm>
            <a:prstGeom prst="straightConnector1">
              <a:avLst/>
            </a:prstGeom>
            <a:noFill/>
            <a:ln w="44450" algn="ctr">
              <a:solidFill>
                <a:schemeClr val="bg1"/>
              </a:solidFill>
              <a:prstDash val="dash"/>
              <a:round/>
              <a:headEnd type="none" w="sm" len="sm"/>
              <a:tailEnd type="arrow" w="med" len="med"/>
            </a:ln>
          </p:spPr>
        </p:cxnSp>
        <p:cxnSp>
          <p:nvCxnSpPr>
            <p:cNvPr id="13323" name="Conector de seta reta 16"/>
            <p:cNvCxnSpPr>
              <a:cxnSpLocks noChangeShapeType="1"/>
            </p:cNvCxnSpPr>
            <p:nvPr/>
          </p:nvCxnSpPr>
          <p:spPr bwMode="auto">
            <a:xfrm rot="10800000" flipV="1">
              <a:off x="642910" y="3132424"/>
              <a:ext cx="7749624" cy="1939650"/>
            </a:xfrm>
            <a:prstGeom prst="straightConnector1">
              <a:avLst/>
            </a:prstGeom>
            <a:noFill/>
            <a:ln w="44450" algn="ctr">
              <a:solidFill>
                <a:schemeClr val="bg1"/>
              </a:solidFill>
              <a:prstDash val="dash"/>
              <a:round/>
              <a:headEnd type="none" w="sm" len="sm"/>
              <a:tailEnd type="arrow" w="med" len="med"/>
            </a:ln>
          </p:spPr>
        </p:cxnSp>
        <p:cxnSp>
          <p:nvCxnSpPr>
            <p:cNvPr id="13324" name="Conector de seta reta 18"/>
            <p:cNvCxnSpPr>
              <a:cxnSpLocks noChangeShapeType="1"/>
            </p:cNvCxnSpPr>
            <p:nvPr/>
          </p:nvCxnSpPr>
          <p:spPr bwMode="auto">
            <a:xfrm rot="10800000" flipV="1">
              <a:off x="214283" y="5072074"/>
              <a:ext cx="428639" cy="142876"/>
            </a:xfrm>
            <a:prstGeom prst="straightConnector1">
              <a:avLst/>
            </a:prstGeom>
            <a:noFill/>
            <a:ln w="44450" algn="ctr">
              <a:solidFill>
                <a:schemeClr val="bg1"/>
              </a:solidFill>
              <a:prstDash val="dash"/>
              <a:round/>
              <a:headEnd type="none" w="sm" len="sm"/>
              <a:tailEnd type="arrow" w="med" len="med"/>
            </a:ln>
          </p:spPr>
        </p:cxnSp>
      </p:grpSp>
      <p:grpSp>
        <p:nvGrpSpPr>
          <p:cNvPr id="3" name="Grupo 40"/>
          <p:cNvGrpSpPr/>
          <p:nvPr/>
        </p:nvGrpSpPr>
        <p:grpSpPr bwMode="auto">
          <a:xfrm>
            <a:off x="285750" y="1112193"/>
            <a:ext cx="8858250" cy="4357688"/>
            <a:chOff x="285720" y="1142984"/>
            <a:chExt cx="8858280" cy="4357718"/>
          </a:xfrm>
        </p:grpSpPr>
        <p:cxnSp>
          <p:nvCxnSpPr>
            <p:cNvPr id="13319" name="Conector de seta reta 8"/>
            <p:cNvCxnSpPr>
              <a:cxnSpLocks noChangeShapeType="1"/>
            </p:cNvCxnSpPr>
            <p:nvPr/>
          </p:nvCxnSpPr>
          <p:spPr bwMode="auto">
            <a:xfrm rot="10800000" flipV="1">
              <a:off x="7286644" y="1142984"/>
              <a:ext cx="1857356" cy="714380"/>
            </a:xfrm>
            <a:prstGeom prst="straightConnector1">
              <a:avLst/>
            </a:prstGeom>
            <a:noFill/>
            <a:ln w="44450" algn="ctr">
              <a:solidFill>
                <a:schemeClr val="bg1"/>
              </a:solidFill>
              <a:prstDash val="dash"/>
              <a:round/>
              <a:headEnd type="none" w="sm" len="sm"/>
              <a:tailEnd type="arrow" w="med" len="med"/>
            </a:ln>
          </p:spPr>
        </p:cxnSp>
        <p:cxnSp>
          <p:nvCxnSpPr>
            <p:cNvPr id="13320" name="Conector de seta reta 13"/>
            <p:cNvCxnSpPr>
              <a:cxnSpLocks noChangeShapeType="1"/>
            </p:cNvCxnSpPr>
            <p:nvPr/>
          </p:nvCxnSpPr>
          <p:spPr bwMode="auto">
            <a:xfrm rot="10800000" flipV="1">
              <a:off x="714348" y="1857364"/>
              <a:ext cx="6572296" cy="3500462"/>
            </a:xfrm>
            <a:prstGeom prst="straightConnector1">
              <a:avLst/>
            </a:prstGeom>
            <a:noFill/>
            <a:ln w="44450" algn="ctr">
              <a:solidFill>
                <a:schemeClr val="bg1"/>
              </a:solidFill>
              <a:prstDash val="dash"/>
              <a:round/>
              <a:headEnd type="none" w="sm" len="sm"/>
              <a:tailEnd type="arrow" w="med" len="med"/>
            </a:ln>
          </p:spPr>
        </p:cxnSp>
        <p:cxnSp>
          <p:nvCxnSpPr>
            <p:cNvPr id="13321" name="Conector de seta reta 19"/>
            <p:cNvCxnSpPr>
              <a:cxnSpLocks noChangeShapeType="1"/>
            </p:cNvCxnSpPr>
            <p:nvPr/>
          </p:nvCxnSpPr>
          <p:spPr bwMode="auto">
            <a:xfrm rot="10800000" flipV="1">
              <a:off x="285720" y="5357826"/>
              <a:ext cx="428630" cy="142876"/>
            </a:xfrm>
            <a:prstGeom prst="straightConnector1">
              <a:avLst/>
            </a:prstGeom>
            <a:noFill/>
            <a:ln w="44450" algn="ctr">
              <a:solidFill>
                <a:schemeClr val="bg1"/>
              </a:solidFill>
              <a:prstDash val="dash"/>
              <a:round/>
              <a:headEnd type="none" w="sm" len="sm"/>
              <a:tailEnd type="arrow" w="med" len="med"/>
            </a:ln>
          </p:spPr>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indefinite"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3"/>
          <p:cNvSpPr>
            <a:spLocks noGrp="1"/>
          </p:cNvSpPr>
          <p:nvPr>
            <p:ph type="ctrTitle"/>
          </p:nvPr>
        </p:nvSpPr>
        <p:spPr>
          <a:xfrm>
            <a:off x="642938" y="0"/>
            <a:ext cx="7772400" cy="1470025"/>
          </a:xfrm>
        </p:spPr>
        <p:txBody>
          <a:bodyPr/>
          <a:lstStyle/>
          <a:p>
            <a:r>
              <a:rPr lang="pt-BR" smtClean="0">
                <a:solidFill>
                  <a:schemeClr val="bg1"/>
                </a:solidFill>
                <a:latin typeface="Century Gothic" panose="020B0502020202020204" pitchFamily="34" charset="0"/>
              </a:rPr>
              <a:t>Aberração cromática</a:t>
            </a:r>
          </a:p>
        </p:txBody>
      </p:sp>
      <p:pic>
        <p:nvPicPr>
          <p:cNvPr id="17411" name="Picture 2" descr="C:\Documents and Settings\andre silva\Meus documentos\CONCURSO_CDCC\apresentações\Imagens\telescópios\prisma_espectro.jpg"/>
          <p:cNvPicPr>
            <a:picLocks noChangeAspect="1" noChangeArrowheads="1"/>
          </p:cNvPicPr>
          <p:nvPr/>
        </p:nvPicPr>
        <p:blipFill>
          <a:blip r:embed="rId2" cstate="print"/>
          <a:srcRect/>
          <a:stretch>
            <a:fillRect/>
          </a:stretch>
        </p:blipFill>
        <p:spPr bwMode="auto">
          <a:xfrm>
            <a:off x="1857375" y="1289050"/>
            <a:ext cx="6572250" cy="2803525"/>
          </a:xfrm>
          <a:prstGeom prst="rect">
            <a:avLst/>
          </a:prstGeom>
          <a:noFill/>
          <a:ln w="9525">
            <a:solidFill>
              <a:schemeClr val="tx1"/>
            </a:solidFill>
            <a:miter lim="800000"/>
            <a:headEnd/>
            <a:tailEnd/>
          </a:ln>
        </p:spPr>
      </p:pic>
      <p:pic>
        <p:nvPicPr>
          <p:cNvPr id="33795" name="Picture 3" descr="C:\Documents and Settings\andre silva\Meus documentos\CONCURSO_CDCC\apresentações\Imagens\telescópios\aberração cromática.jpg"/>
          <p:cNvPicPr>
            <a:picLocks noChangeAspect="1" noChangeArrowheads="1"/>
          </p:cNvPicPr>
          <p:nvPr/>
        </p:nvPicPr>
        <p:blipFill>
          <a:blip r:embed="rId3" cstate="print"/>
          <a:srcRect/>
          <a:stretch>
            <a:fillRect/>
          </a:stretch>
        </p:blipFill>
        <p:spPr bwMode="auto">
          <a:xfrm>
            <a:off x="357188" y="2794000"/>
            <a:ext cx="3786187" cy="3740150"/>
          </a:xfrm>
          <a:prstGeom prst="rect">
            <a:avLst/>
          </a:prstGeom>
          <a:noFill/>
          <a:ln w="9525">
            <a:noFill/>
            <a:miter lim="800000"/>
            <a:headEnd/>
            <a:tailEnd/>
          </a:ln>
        </p:spPr>
      </p:pic>
      <p:sp>
        <p:nvSpPr>
          <p:cNvPr id="6" name="CaixaDeTexto 5"/>
          <p:cNvSpPr txBox="1"/>
          <p:nvPr/>
        </p:nvSpPr>
        <p:spPr>
          <a:xfrm>
            <a:off x="0" y="6567155"/>
            <a:ext cx="8786813" cy="246221"/>
          </a:xfrm>
          <a:prstGeom prst="rect">
            <a:avLst/>
          </a:prstGeom>
          <a:noFill/>
        </p:spPr>
        <p:txBody>
          <a:bodyPr>
            <a:spAutoFit/>
          </a:bodyPr>
          <a:lstStyle/>
          <a:p>
            <a:pPr algn="l">
              <a:defRPr/>
            </a:pPr>
            <a:r>
              <a:rPr lang="pt-BR" sz="1000" dirty="0">
                <a:solidFill>
                  <a:srgbClr val="92D050"/>
                </a:solidFill>
                <a:latin typeface="Century Gothic" panose="020B0502020202020204" pitchFamily="34" charset="0"/>
              </a:rPr>
              <a:t>Créditos das imagens:  imagem superior: http://www.on.br; imagem inferior: http://educacaoespacial.wordpress.com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20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3"/>
          <p:cNvSpPr>
            <a:spLocks noGrp="1"/>
          </p:cNvSpPr>
          <p:nvPr>
            <p:ph type="ctrTitle"/>
          </p:nvPr>
        </p:nvSpPr>
        <p:spPr>
          <a:xfrm>
            <a:off x="142875" y="530225"/>
            <a:ext cx="8858250" cy="1470025"/>
          </a:xfrm>
        </p:spPr>
        <p:txBody>
          <a:bodyPr/>
          <a:lstStyle/>
          <a:p>
            <a:r>
              <a:rPr lang="pt-BR" smtClean="0">
                <a:solidFill>
                  <a:schemeClr val="bg1"/>
                </a:solidFill>
                <a:latin typeface="Century Gothic" panose="020B0502020202020204" pitchFamily="34" charset="0"/>
              </a:rPr>
              <a:t>Grandezas importantes relacionadas com telescópios:</a:t>
            </a:r>
          </a:p>
        </p:txBody>
      </p:sp>
      <p:sp>
        <p:nvSpPr>
          <p:cNvPr id="3" name="Subtítulo 2"/>
          <p:cNvSpPr>
            <a:spLocks noGrp="1"/>
          </p:cNvSpPr>
          <p:nvPr>
            <p:ph type="subTitle" idx="1"/>
          </p:nvPr>
        </p:nvSpPr>
        <p:spPr>
          <a:xfrm>
            <a:off x="1619672" y="2780928"/>
            <a:ext cx="5760640" cy="3000375"/>
          </a:xfrm>
        </p:spPr>
        <p:txBody>
          <a:bodyPr/>
          <a:lstStyle/>
          <a:p>
            <a:pPr algn="l">
              <a:buClr>
                <a:srgbClr val="00FF00"/>
              </a:buClr>
              <a:buFont typeface="Wingdings" panose="05000000000000000000" pitchFamily="2" charset="2"/>
              <a:buChar char="v"/>
              <a:defRPr/>
            </a:pPr>
            <a:r>
              <a:rPr lang="pt-BR" sz="4000" dirty="0" smtClean="0">
                <a:solidFill>
                  <a:srgbClr val="00FF00"/>
                </a:solidFill>
                <a:latin typeface="Century Gothic" panose="020B0502020202020204" pitchFamily="34" charset="0"/>
              </a:rPr>
              <a:t> distância focal</a:t>
            </a:r>
          </a:p>
          <a:p>
            <a:pPr algn="l">
              <a:buClr>
                <a:srgbClr val="00FF00"/>
              </a:buClr>
              <a:buFont typeface="Wingdings" panose="05000000000000000000" pitchFamily="2" charset="2"/>
              <a:buChar char="v"/>
              <a:defRPr/>
            </a:pPr>
            <a:r>
              <a:rPr lang="pt-BR" sz="4000" dirty="0" smtClean="0">
                <a:solidFill>
                  <a:srgbClr val="00FF00"/>
                </a:solidFill>
                <a:latin typeface="Century Gothic" panose="020B0502020202020204" pitchFamily="34" charset="0"/>
              </a:rPr>
              <a:t> aumento</a:t>
            </a:r>
          </a:p>
          <a:p>
            <a:pPr algn="l">
              <a:buClr>
                <a:srgbClr val="00FF00"/>
              </a:buClr>
              <a:buFont typeface="Wingdings" panose="05000000000000000000" pitchFamily="2" charset="2"/>
              <a:buChar char="v"/>
              <a:defRPr/>
            </a:pPr>
            <a:r>
              <a:rPr lang="pt-BR" sz="4000" dirty="0" smtClean="0">
                <a:solidFill>
                  <a:srgbClr val="00FF00"/>
                </a:solidFill>
                <a:latin typeface="Century Gothic" panose="020B0502020202020204" pitchFamily="34" charset="0"/>
              </a:rPr>
              <a:t> magnitude limite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ítulo 3"/>
          <p:cNvSpPr>
            <a:spLocks noGrp="1"/>
          </p:cNvSpPr>
          <p:nvPr>
            <p:ph type="title"/>
          </p:nvPr>
        </p:nvSpPr>
        <p:spPr>
          <a:xfrm>
            <a:off x="642938" y="44624"/>
            <a:ext cx="7772400" cy="1143000"/>
          </a:xfrm>
        </p:spPr>
        <p:txBody>
          <a:bodyPr/>
          <a:lstStyle/>
          <a:p>
            <a:r>
              <a:rPr lang="pt-BR" dirty="0" smtClean="0">
                <a:solidFill>
                  <a:schemeClr val="bg1"/>
                </a:solidFill>
                <a:latin typeface="Century Gothic" panose="020B0502020202020204" pitchFamily="34" charset="0"/>
              </a:rPr>
              <a:t>distância focal</a:t>
            </a:r>
          </a:p>
        </p:txBody>
      </p:sp>
      <p:sp>
        <p:nvSpPr>
          <p:cNvPr id="23" name="Retângulo 22"/>
          <p:cNvSpPr/>
          <p:nvPr/>
        </p:nvSpPr>
        <p:spPr>
          <a:xfrm>
            <a:off x="-21306" y="6519446"/>
            <a:ext cx="4809330" cy="276999"/>
          </a:xfrm>
          <a:prstGeom prst="rect">
            <a:avLst/>
          </a:prstGeom>
        </p:spPr>
        <p:txBody>
          <a:bodyPr wrap="none">
            <a:spAutoFit/>
          </a:bodyPr>
          <a:lstStyle/>
          <a:p>
            <a:r>
              <a:rPr lang="en-US" sz="1200" dirty="0" err="1" smtClean="0">
                <a:solidFill>
                  <a:srgbClr val="92D050"/>
                </a:solidFill>
                <a:latin typeface="Century Gothic" panose="020B0502020202020204" pitchFamily="34" charset="0"/>
              </a:rPr>
              <a:t>Fonte</a:t>
            </a:r>
            <a:r>
              <a:rPr lang="en-US" sz="1200" dirty="0" smtClean="0">
                <a:solidFill>
                  <a:srgbClr val="92D050"/>
                </a:solidFill>
                <a:latin typeface="Century Gothic" panose="020B0502020202020204" pitchFamily="34" charset="0"/>
              </a:rPr>
              <a:t> </a:t>
            </a:r>
            <a:r>
              <a:rPr lang="en-US" sz="1200" dirty="0" err="1" smtClean="0">
                <a:solidFill>
                  <a:srgbClr val="92D050"/>
                </a:solidFill>
                <a:latin typeface="Century Gothic" panose="020B0502020202020204" pitchFamily="34" charset="0"/>
              </a:rPr>
              <a:t>da</a:t>
            </a:r>
            <a:r>
              <a:rPr lang="en-US" sz="1200" dirty="0" smtClean="0">
                <a:solidFill>
                  <a:srgbClr val="92D050"/>
                </a:solidFill>
                <a:latin typeface="Century Gothic" panose="020B0502020202020204" pitchFamily="34" charset="0"/>
              </a:rPr>
              <a:t> </a:t>
            </a:r>
            <a:r>
              <a:rPr lang="en-US" sz="1200" dirty="0" err="1" smtClean="0">
                <a:solidFill>
                  <a:srgbClr val="92D050"/>
                </a:solidFill>
                <a:latin typeface="Century Gothic" panose="020B0502020202020204" pitchFamily="34" charset="0"/>
              </a:rPr>
              <a:t>imagem</a:t>
            </a:r>
            <a:r>
              <a:rPr lang="en-US" sz="1200" dirty="0" smtClean="0">
                <a:solidFill>
                  <a:srgbClr val="92D050"/>
                </a:solidFill>
                <a:latin typeface="Century Gothic" panose="020B0502020202020204" pitchFamily="34" charset="0"/>
              </a:rPr>
              <a:t>: http://matematicasecreta.blogspot.com.br</a:t>
            </a:r>
            <a:endParaRPr lang="en-US" sz="1200" dirty="0">
              <a:solidFill>
                <a:srgbClr val="92D050"/>
              </a:solidFill>
              <a:latin typeface="Century Gothic" panose="020B0502020202020204" pitchFamily="34" charset="0"/>
            </a:endParaRPr>
          </a:p>
        </p:txBody>
      </p:sp>
      <p:pic>
        <p:nvPicPr>
          <p:cNvPr id="37890" name="Picture 2" descr="http://2.bp.blogspot.com/-yYd6hX_nGcg/VcJ9vuSW91I/AAAAAAAAAFg/uc7469ofsIM/s1600/11234967_856009714475155_3602237095322949257_n.jpg"/>
          <p:cNvPicPr>
            <a:picLocks noChangeAspect="1" noChangeArrowheads="1"/>
          </p:cNvPicPr>
          <p:nvPr/>
        </p:nvPicPr>
        <p:blipFill>
          <a:blip r:embed="rId2" cstate="print"/>
          <a:srcRect/>
          <a:stretch>
            <a:fillRect/>
          </a:stretch>
        </p:blipFill>
        <p:spPr bwMode="auto">
          <a:xfrm>
            <a:off x="1619672" y="1268760"/>
            <a:ext cx="6048672" cy="4532964"/>
          </a:xfrm>
          <a:prstGeom prst="rect">
            <a:avLst/>
          </a:prstGeom>
          <a:noFill/>
        </p:spPr>
      </p:pic>
      <p:sp>
        <p:nvSpPr>
          <p:cNvPr id="25" name="Símbolo de 'Não' 24"/>
          <p:cNvSpPr>
            <a:spLocks noChangeAspect="1"/>
          </p:cNvSpPr>
          <p:nvPr/>
        </p:nvSpPr>
        <p:spPr bwMode="auto">
          <a:xfrm>
            <a:off x="2195736" y="1196752"/>
            <a:ext cx="4680000" cy="4680000"/>
          </a:xfrm>
          <a:prstGeom prst="noSmoking">
            <a:avLst>
              <a:gd name="adj" fmla="val 4531"/>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en-US" sz="1600" b="1" i="0" u="none" strike="noStrike" cap="none" normalizeH="0" baseline="0" smtClean="0">
              <a:ln>
                <a:noFill/>
              </a:ln>
              <a:solidFill>
                <a:srgbClr val="FF0066"/>
              </a:solidFill>
              <a:effectLst/>
              <a:latin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000"/>
                                        <p:tgtEl>
                                          <p:spTgt spid="25"/>
                                        </p:tgtEl>
                                      </p:cBhvr>
                                    </p:animEffec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ângulo 31"/>
          <p:cNvSpPr/>
          <p:nvPr/>
        </p:nvSpPr>
        <p:spPr bwMode="auto">
          <a:xfrm>
            <a:off x="5076056" y="1724025"/>
            <a:ext cx="3643313" cy="3714750"/>
          </a:xfrm>
          <a:prstGeom prst="rect">
            <a:avLst/>
          </a:prstGeom>
          <a:solidFill>
            <a:schemeClr val="bg2">
              <a:lumMod val="75000"/>
              <a:alpha val="13000"/>
            </a:schemeClr>
          </a:solidFill>
          <a:ln w="12700" cap="flat" cmpd="sng" algn="ctr">
            <a:solidFill>
              <a:srgbClr val="92D050"/>
            </a:solidFill>
            <a:prstDash val="solid"/>
            <a:round/>
            <a:headEnd type="none" w="sm" len="sm"/>
            <a:tailEnd type="none" w="sm" len="sm"/>
          </a:ln>
          <a:effectLst/>
        </p:spPr>
        <p:txBody>
          <a:bodyPr/>
          <a:lstStyle/>
          <a:p>
            <a:pPr>
              <a:defRPr/>
            </a:pPr>
            <a:endParaRPr lang="pt-BR">
              <a:latin typeface="Century Gothic" pitchFamily="34" charset="0"/>
            </a:endParaRPr>
          </a:p>
        </p:txBody>
      </p:sp>
      <p:sp>
        <p:nvSpPr>
          <p:cNvPr id="36867" name="Título 3"/>
          <p:cNvSpPr>
            <a:spLocks noGrp="1"/>
          </p:cNvSpPr>
          <p:nvPr>
            <p:ph type="title"/>
          </p:nvPr>
        </p:nvSpPr>
        <p:spPr>
          <a:xfrm>
            <a:off x="642938" y="428625"/>
            <a:ext cx="7772400" cy="1143000"/>
          </a:xfrm>
        </p:spPr>
        <p:txBody>
          <a:bodyPr/>
          <a:lstStyle/>
          <a:p>
            <a:r>
              <a:rPr lang="pt-BR" smtClean="0">
                <a:solidFill>
                  <a:schemeClr val="bg1"/>
                </a:solidFill>
                <a:latin typeface="Century Gothic" pitchFamily="34" charset="0"/>
              </a:rPr>
              <a:t>distância focal, F</a:t>
            </a:r>
          </a:p>
        </p:txBody>
      </p:sp>
      <p:sp>
        <p:nvSpPr>
          <p:cNvPr id="5" name="Subtítulo 2"/>
          <p:cNvSpPr txBox="1">
            <a:spLocks/>
          </p:cNvSpPr>
          <p:nvPr/>
        </p:nvSpPr>
        <p:spPr>
          <a:xfrm>
            <a:off x="504056" y="1724025"/>
            <a:ext cx="4286250" cy="3714750"/>
          </a:xfrm>
          <a:prstGeom prst="rect">
            <a:avLst/>
          </a:prstGeom>
          <a:ln>
            <a:solidFill>
              <a:srgbClr val="92D050"/>
            </a:solidFill>
          </a:ln>
        </p:spPr>
        <p:txBody>
          <a:bodyPr/>
          <a:lstStyle/>
          <a:p>
            <a:pPr marL="82550" indent="-82550" algn="just">
              <a:spcBef>
                <a:spcPct val="20000"/>
              </a:spcBef>
              <a:buClr>
                <a:schemeClr val="accent6">
                  <a:lumMod val="60000"/>
                  <a:lumOff val="40000"/>
                </a:schemeClr>
              </a:buClr>
              <a:defRPr/>
            </a:pPr>
            <a:r>
              <a:rPr lang="pt-BR" sz="3200" b="0" kern="0" dirty="0">
                <a:solidFill>
                  <a:schemeClr val="accent6">
                    <a:lumMod val="20000"/>
                    <a:lumOff val="80000"/>
                  </a:schemeClr>
                </a:solidFill>
                <a:latin typeface="Century Gothic" pitchFamily="34" charset="0"/>
              </a:rPr>
              <a:t> </a:t>
            </a:r>
            <a:r>
              <a:rPr lang="pt-BR" sz="3400" b="0" kern="0" dirty="0">
                <a:solidFill>
                  <a:srgbClr val="00FF00"/>
                </a:solidFill>
                <a:latin typeface="Century Gothic" pitchFamily="34" charset="0"/>
              </a:rPr>
              <a:t>Distância da </a:t>
            </a:r>
            <a:r>
              <a:rPr lang="pt-BR" sz="3400" kern="0" dirty="0">
                <a:solidFill>
                  <a:schemeClr val="bg1">
                    <a:lumMod val="85000"/>
                  </a:schemeClr>
                </a:solidFill>
                <a:latin typeface="Century Gothic" pitchFamily="34" charset="0"/>
              </a:rPr>
              <a:t>lente</a:t>
            </a:r>
            <a:r>
              <a:rPr lang="pt-BR" sz="3400" b="0" kern="0" dirty="0">
                <a:solidFill>
                  <a:schemeClr val="bg1">
                    <a:lumMod val="85000"/>
                  </a:schemeClr>
                </a:solidFill>
                <a:latin typeface="Century Gothic" pitchFamily="34" charset="0"/>
              </a:rPr>
              <a:t> (ou espelho)</a:t>
            </a:r>
            <a:r>
              <a:rPr lang="pt-BR" sz="3400" kern="0" dirty="0">
                <a:solidFill>
                  <a:schemeClr val="accent6">
                    <a:lumMod val="20000"/>
                    <a:lumOff val="80000"/>
                  </a:schemeClr>
                </a:solidFill>
                <a:latin typeface="Century Gothic" pitchFamily="34" charset="0"/>
              </a:rPr>
              <a:t> </a:t>
            </a:r>
            <a:r>
              <a:rPr lang="pt-BR" sz="3400" b="0" kern="0" dirty="0">
                <a:solidFill>
                  <a:srgbClr val="00FF00"/>
                </a:solidFill>
                <a:latin typeface="Century Gothic" pitchFamily="34" charset="0"/>
              </a:rPr>
              <a:t>até o</a:t>
            </a:r>
            <a:r>
              <a:rPr lang="pt-BR" sz="3400" b="0" kern="0" dirty="0">
                <a:solidFill>
                  <a:schemeClr val="accent6">
                    <a:lumMod val="20000"/>
                    <a:lumOff val="80000"/>
                  </a:schemeClr>
                </a:solidFill>
                <a:latin typeface="Century Gothic" pitchFamily="34" charset="0"/>
              </a:rPr>
              <a:t> </a:t>
            </a:r>
            <a:r>
              <a:rPr lang="pt-BR" sz="3400" kern="0" dirty="0">
                <a:solidFill>
                  <a:schemeClr val="bg1"/>
                </a:solidFill>
                <a:latin typeface="Century Gothic" pitchFamily="34" charset="0"/>
              </a:rPr>
              <a:t>foco</a:t>
            </a:r>
            <a:r>
              <a:rPr lang="pt-BR" sz="3400" b="0" kern="0" dirty="0">
                <a:solidFill>
                  <a:schemeClr val="accent6">
                    <a:lumMod val="20000"/>
                    <a:lumOff val="80000"/>
                  </a:schemeClr>
                </a:solidFill>
                <a:latin typeface="Century Gothic" pitchFamily="34" charset="0"/>
              </a:rPr>
              <a:t> </a:t>
            </a:r>
            <a:r>
              <a:rPr lang="pt-BR" sz="3400" b="0" kern="0" dirty="0">
                <a:solidFill>
                  <a:srgbClr val="00FF00"/>
                </a:solidFill>
                <a:latin typeface="Century Gothic" pitchFamily="34" charset="0"/>
              </a:rPr>
              <a:t>(ponto onde os</a:t>
            </a:r>
            <a:r>
              <a:rPr lang="pt-BR" sz="3400" b="0" kern="0" dirty="0">
                <a:solidFill>
                  <a:schemeClr val="accent6">
                    <a:lumMod val="20000"/>
                    <a:lumOff val="80000"/>
                  </a:schemeClr>
                </a:solidFill>
                <a:latin typeface="Century Gothic" pitchFamily="34" charset="0"/>
              </a:rPr>
              <a:t> </a:t>
            </a:r>
            <a:r>
              <a:rPr lang="pt-BR" sz="3400" kern="0" dirty="0">
                <a:solidFill>
                  <a:srgbClr val="FFFF00"/>
                </a:solidFill>
                <a:latin typeface="Century Gothic" pitchFamily="34" charset="0"/>
              </a:rPr>
              <a:t>raios paralelos</a:t>
            </a:r>
            <a:r>
              <a:rPr lang="pt-BR" sz="3400" b="0" kern="0" dirty="0">
                <a:solidFill>
                  <a:srgbClr val="FFFF00"/>
                </a:solidFill>
                <a:latin typeface="Century Gothic" pitchFamily="34" charset="0"/>
              </a:rPr>
              <a:t> </a:t>
            </a:r>
            <a:r>
              <a:rPr lang="pt-BR" sz="3400" b="0" kern="0" dirty="0">
                <a:solidFill>
                  <a:srgbClr val="00FF00"/>
                </a:solidFill>
                <a:latin typeface="Century Gothic" pitchFamily="34" charset="0"/>
              </a:rPr>
              <a:t>ao</a:t>
            </a:r>
            <a:r>
              <a:rPr lang="pt-BR" sz="3400" b="0" kern="0" dirty="0">
                <a:solidFill>
                  <a:schemeClr val="accent6">
                    <a:lumMod val="20000"/>
                    <a:lumOff val="80000"/>
                  </a:schemeClr>
                </a:solidFill>
                <a:latin typeface="Century Gothic" pitchFamily="34" charset="0"/>
              </a:rPr>
              <a:t> </a:t>
            </a:r>
            <a:r>
              <a:rPr lang="pt-BR" sz="3400" kern="0" dirty="0">
                <a:solidFill>
                  <a:srgbClr val="FF0000"/>
                </a:solidFill>
                <a:latin typeface="Century Gothic" pitchFamily="34" charset="0"/>
              </a:rPr>
              <a:t>eixo óptico</a:t>
            </a:r>
            <a:r>
              <a:rPr lang="pt-BR" sz="3400" b="0" kern="0" dirty="0">
                <a:solidFill>
                  <a:srgbClr val="FF0000"/>
                </a:solidFill>
                <a:latin typeface="Century Gothic" pitchFamily="34" charset="0"/>
              </a:rPr>
              <a:t> </a:t>
            </a:r>
            <a:r>
              <a:rPr lang="pt-BR" sz="3400" b="0" kern="0" dirty="0">
                <a:solidFill>
                  <a:srgbClr val="00FF00"/>
                </a:solidFill>
                <a:latin typeface="Century Gothic" pitchFamily="34" charset="0"/>
              </a:rPr>
              <a:t>convergem)</a:t>
            </a:r>
          </a:p>
        </p:txBody>
      </p:sp>
      <p:grpSp>
        <p:nvGrpSpPr>
          <p:cNvPr id="3" name="Group 367"/>
          <p:cNvGrpSpPr>
            <a:grpSpLocks/>
          </p:cNvGrpSpPr>
          <p:nvPr/>
        </p:nvGrpSpPr>
        <p:grpSpPr bwMode="auto">
          <a:xfrm>
            <a:off x="7019193" y="1866894"/>
            <a:ext cx="885760" cy="2428892"/>
            <a:chOff x="2112" y="768"/>
            <a:chExt cx="1438" cy="3264"/>
          </a:xfrm>
          <a:solidFill>
            <a:schemeClr val="accent3">
              <a:lumMod val="50000"/>
            </a:schemeClr>
          </a:solidFill>
        </p:grpSpPr>
        <p:sp>
          <p:nvSpPr>
            <p:cNvPr id="19" name="Freeform 365" descr="Malha"/>
            <p:cNvSpPr>
              <a:spLocks/>
            </p:cNvSpPr>
            <p:nvPr/>
          </p:nvSpPr>
          <p:spPr bwMode="auto">
            <a:xfrm>
              <a:off x="2112" y="768"/>
              <a:ext cx="720" cy="3264"/>
            </a:xfrm>
            <a:custGeom>
              <a:avLst/>
              <a:gdLst>
                <a:gd name="T0" fmla="*/ 720 w 720"/>
                <a:gd name="T1" fmla="*/ 0 h 3264"/>
                <a:gd name="T2" fmla="*/ 0 w 720"/>
                <a:gd name="T3" fmla="*/ 1632 h 3264"/>
                <a:gd name="T4" fmla="*/ 720 w 720"/>
                <a:gd name="T5" fmla="*/ 3264 h 3264"/>
                <a:gd name="T6" fmla="*/ 0 60000 65536"/>
                <a:gd name="T7" fmla="*/ 0 60000 65536"/>
                <a:gd name="T8" fmla="*/ 0 60000 65536"/>
                <a:gd name="T9" fmla="*/ 0 w 720"/>
                <a:gd name="T10" fmla="*/ 0 h 3264"/>
                <a:gd name="T11" fmla="*/ 720 w 720"/>
                <a:gd name="T12" fmla="*/ 3264 h 3264"/>
              </a:gdLst>
              <a:ahLst/>
              <a:cxnLst>
                <a:cxn ang="T6">
                  <a:pos x="T0" y="T1"/>
                </a:cxn>
                <a:cxn ang="T7">
                  <a:pos x="T2" y="T3"/>
                </a:cxn>
                <a:cxn ang="T8">
                  <a:pos x="T4" y="T5"/>
                </a:cxn>
              </a:cxnLst>
              <a:rect l="T9" t="T10" r="T11" b="T12"/>
              <a:pathLst>
                <a:path w="720" h="3264">
                  <a:moveTo>
                    <a:pt x="720" y="0"/>
                  </a:moveTo>
                  <a:cubicBezTo>
                    <a:pt x="360" y="544"/>
                    <a:pt x="0" y="1088"/>
                    <a:pt x="0" y="1632"/>
                  </a:cubicBezTo>
                  <a:cubicBezTo>
                    <a:pt x="0" y="2176"/>
                    <a:pt x="360" y="2720"/>
                    <a:pt x="720" y="3264"/>
                  </a:cubicBezTo>
                </a:path>
              </a:pathLst>
            </a:custGeom>
            <a:solidFill>
              <a:schemeClr val="accent3">
                <a:lumMod val="50000"/>
                <a:alpha val="48000"/>
              </a:schemeClr>
            </a:solidFill>
            <a:ln w="25400">
              <a:solidFill>
                <a:schemeClr val="bg2"/>
              </a:solidFill>
              <a:round/>
              <a:headEnd type="none" w="sm" len="sm"/>
              <a:tailEnd type="none" w="sm" len="sm"/>
            </a:ln>
          </p:spPr>
          <p:txBody>
            <a:bodyPr/>
            <a:lstStyle/>
            <a:p>
              <a:pPr>
                <a:defRPr/>
              </a:pPr>
              <a:endParaRPr lang="pt-BR">
                <a:latin typeface="Century Gothic" pitchFamily="34" charset="0"/>
              </a:endParaRPr>
            </a:p>
          </p:txBody>
        </p:sp>
        <p:sp>
          <p:nvSpPr>
            <p:cNvPr id="20" name="Freeform 366" descr="Malha"/>
            <p:cNvSpPr>
              <a:spLocks/>
            </p:cNvSpPr>
            <p:nvPr/>
          </p:nvSpPr>
          <p:spPr bwMode="auto">
            <a:xfrm flipH="1">
              <a:off x="2830" y="768"/>
              <a:ext cx="720" cy="3264"/>
            </a:xfrm>
            <a:custGeom>
              <a:avLst/>
              <a:gdLst>
                <a:gd name="T0" fmla="*/ 720 w 720"/>
                <a:gd name="T1" fmla="*/ 0 h 3264"/>
                <a:gd name="T2" fmla="*/ 0 w 720"/>
                <a:gd name="T3" fmla="*/ 1632 h 3264"/>
                <a:gd name="T4" fmla="*/ 720 w 720"/>
                <a:gd name="T5" fmla="*/ 3264 h 3264"/>
                <a:gd name="T6" fmla="*/ 0 60000 65536"/>
                <a:gd name="T7" fmla="*/ 0 60000 65536"/>
                <a:gd name="T8" fmla="*/ 0 60000 65536"/>
                <a:gd name="T9" fmla="*/ 0 w 720"/>
                <a:gd name="T10" fmla="*/ 0 h 3264"/>
                <a:gd name="T11" fmla="*/ 720 w 720"/>
                <a:gd name="T12" fmla="*/ 3264 h 3264"/>
              </a:gdLst>
              <a:ahLst/>
              <a:cxnLst>
                <a:cxn ang="T6">
                  <a:pos x="T0" y="T1"/>
                </a:cxn>
                <a:cxn ang="T7">
                  <a:pos x="T2" y="T3"/>
                </a:cxn>
                <a:cxn ang="T8">
                  <a:pos x="T4" y="T5"/>
                </a:cxn>
              </a:cxnLst>
              <a:rect l="T9" t="T10" r="T11" b="T12"/>
              <a:pathLst>
                <a:path w="720" h="3264">
                  <a:moveTo>
                    <a:pt x="720" y="0"/>
                  </a:moveTo>
                  <a:cubicBezTo>
                    <a:pt x="360" y="544"/>
                    <a:pt x="0" y="1088"/>
                    <a:pt x="0" y="1632"/>
                  </a:cubicBezTo>
                  <a:cubicBezTo>
                    <a:pt x="0" y="2176"/>
                    <a:pt x="360" y="2720"/>
                    <a:pt x="720" y="3264"/>
                  </a:cubicBezTo>
                </a:path>
              </a:pathLst>
            </a:custGeom>
            <a:solidFill>
              <a:schemeClr val="accent3">
                <a:lumMod val="50000"/>
                <a:alpha val="48000"/>
              </a:schemeClr>
            </a:solidFill>
            <a:ln w="25400">
              <a:solidFill>
                <a:schemeClr val="bg2"/>
              </a:solidFill>
              <a:round/>
              <a:headEnd type="none" w="sm" len="sm"/>
              <a:tailEnd type="none" w="sm" len="sm"/>
            </a:ln>
          </p:spPr>
          <p:txBody>
            <a:bodyPr/>
            <a:lstStyle/>
            <a:p>
              <a:pPr>
                <a:defRPr/>
              </a:pPr>
              <a:endParaRPr lang="pt-BR">
                <a:latin typeface="Century Gothic" pitchFamily="34" charset="0"/>
              </a:endParaRPr>
            </a:p>
          </p:txBody>
        </p:sp>
      </p:grpSp>
      <p:sp>
        <p:nvSpPr>
          <p:cNvPr id="21" name="Freeform 368"/>
          <p:cNvSpPr>
            <a:spLocks/>
          </p:cNvSpPr>
          <p:nvPr/>
        </p:nvSpPr>
        <p:spPr bwMode="auto">
          <a:xfrm>
            <a:off x="5207833" y="2662909"/>
            <a:ext cx="3436668" cy="464347"/>
          </a:xfrm>
          <a:custGeom>
            <a:avLst/>
            <a:gdLst>
              <a:gd name="T0" fmla="*/ 0 w 3360"/>
              <a:gd name="T1" fmla="*/ 0 h 624"/>
              <a:gd name="T2" fmla="*/ 1872 w 3360"/>
              <a:gd name="T3" fmla="*/ 0 h 624"/>
              <a:gd name="T4" fmla="*/ 2592 w 3360"/>
              <a:gd name="T5" fmla="*/ 193 h 624"/>
              <a:gd name="T6" fmla="*/ 3360 w 3360"/>
              <a:gd name="T7" fmla="*/ 624 h 624"/>
              <a:gd name="T8" fmla="*/ 0 60000 65536"/>
              <a:gd name="T9" fmla="*/ 0 60000 65536"/>
              <a:gd name="T10" fmla="*/ 0 60000 65536"/>
              <a:gd name="T11" fmla="*/ 0 60000 65536"/>
              <a:gd name="T12" fmla="*/ 0 w 3360"/>
              <a:gd name="T13" fmla="*/ 0 h 624"/>
              <a:gd name="T14" fmla="*/ 3360 w 3360"/>
              <a:gd name="T15" fmla="*/ 624 h 624"/>
            </a:gdLst>
            <a:ahLst/>
            <a:cxnLst>
              <a:cxn ang="T8">
                <a:pos x="T0" y="T1"/>
              </a:cxn>
              <a:cxn ang="T9">
                <a:pos x="T2" y="T3"/>
              </a:cxn>
              <a:cxn ang="T10">
                <a:pos x="T4" y="T5"/>
              </a:cxn>
              <a:cxn ang="T11">
                <a:pos x="T6" y="T7"/>
              </a:cxn>
            </a:cxnLst>
            <a:rect l="T12" t="T13" r="T14" b="T15"/>
            <a:pathLst>
              <a:path w="3360" h="624">
                <a:moveTo>
                  <a:pt x="0" y="0"/>
                </a:moveTo>
                <a:lnTo>
                  <a:pt x="1872" y="0"/>
                </a:lnTo>
                <a:lnTo>
                  <a:pt x="2592" y="193"/>
                </a:lnTo>
                <a:lnTo>
                  <a:pt x="3360" y="624"/>
                </a:lnTo>
              </a:path>
            </a:pathLst>
          </a:custGeom>
          <a:noFill/>
          <a:ln w="47625">
            <a:solidFill>
              <a:srgbClr val="FFFF00"/>
            </a:solidFill>
            <a:round/>
            <a:headEnd type="none" w="sm" len="sm"/>
            <a:tailEnd type="none" w="sm" len="sm"/>
          </a:ln>
        </p:spPr>
        <p:txBody>
          <a:bodyPr/>
          <a:lstStyle/>
          <a:p>
            <a:pPr>
              <a:defRPr/>
            </a:pPr>
            <a:endParaRPr lang="pt-BR">
              <a:latin typeface="Century Gothic" pitchFamily="34" charset="0"/>
            </a:endParaRPr>
          </a:p>
        </p:txBody>
      </p:sp>
      <p:sp>
        <p:nvSpPr>
          <p:cNvPr id="22" name="Freeform 369"/>
          <p:cNvSpPr>
            <a:spLocks/>
          </p:cNvSpPr>
          <p:nvPr/>
        </p:nvSpPr>
        <p:spPr bwMode="auto">
          <a:xfrm flipV="1">
            <a:off x="5194996" y="3105154"/>
            <a:ext cx="3436668" cy="464347"/>
          </a:xfrm>
          <a:custGeom>
            <a:avLst/>
            <a:gdLst>
              <a:gd name="T0" fmla="*/ 0 w 3360"/>
              <a:gd name="T1" fmla="*/ 0 h 624"/>
              <a:gd name="T2" fmla="*/ 1872 w 3360"/>
              <a:gd name="T3" fmla="*/ 0 h 624"/>
              <a:gd name="T4" fmla="*/ 2592 w 3360"/>
              <a:gd name="T5" fmla="*/ 193 h 624"/>
              <a:gd name="T6" fmla="*/ 3360 w 3360"/>
              <a:gd name="T7" fmla="*/ 624 h 624"/>
              <a:gd name="T8" fmla="*/ 0 60000 65536"/>
              <a:gd name="T9" fmla="*/ 0 60000 65536"/>
              <a:gd name="T10" fmla="*/ 0 60000 65536"/>
              <a:gd name="T11" fmla="*/ 0 60000 65536"/>
              <a:gd name="T12" fmla="*/ 0 w 3360"/>
              <a:gd name="T13" fmla="*/ 0 h 624"/>
              <a:gd name="T14" fmla="*/ 3360 w 3360"/>
              <a:gd name="T15" fmla="*/ 624 h 624"/>
            </a:gdLst>
            <a:ahLst/>
            <a:cxnLst>
              <a:cxn ang="T8">
                <a:pos x="T0" y="T1"/>
              </a:cxn>
              <a:cxn ang="T9">
                <a:pos x="T2" y="T3"/>
              </a:cxn>
              <a:cxn ang="T10">
                <a:pos x="T4" y="T5"/>
              </a:cxn>
              <a:cxn ang="T11">
                <a:pos x="T6" y="T7"/>
              </a:cxn>
            </a:cxnLst>
            <a:rect l="T12" t="T13" r="T14" b="T15"/>
            <a:pathLst>
              <a:path w="3360" h="624">
                <a:moveTo>
                  <a:pt x="0" y="0"/>
                </a:moveTo>
                <a:lnTo>
                  <a:pt x="1872" y="0"/>
                </a:lnTo>
                <a:lnTo>
                  <a:pt x="2592" y="193"/>
                </a:lnTo>
                <a:lnTo>
                  <a:pt x="3360" y="624"/>
                </a:lnTo>
              </a:path>
            </a:pathLst>
          </a:custGeom>
          <a:noFill/>
          <a:ln w="50800">
            <a:solidFill>
              <a:srgbClr val="FFFF00"/>
            </a:solidFill>
            <a:round/>
            <a:headEnd type="none" w="sm" len="sm"/>
            <a:tailEnd type="none" w="sm" len="sm"/>
          </a:ln>
        </p:spPr>
        <p:txBody>
          <a:bodyPr/>
          <a:lstStyle/>
          <a:p>
            <a:pPr>
              <a:defRPr/>
            </a:pPr>
            <a:endParaRPr lang="pt-BR">
              <a:latin typeface="Century Gothic" pitchFamily="34" charset="0"/>
            </a:endParaRPr>
          </a:p>
        </p:txBody>
      </p:sp>
      <p:cxnSp>
        <p:nvCxnSpPr>
          <p:cNvPr id="36870" name="Conector reto 29"/>
          <p:cNvCxnSpPr>
            <a:cxnSpLocks noChangeShapeType="1"/>
          </p:cNvCxnSpPr>
          <p:nvPr/>
        </p:nvCxnSpPr>
        <p:spPr bwMode="auto">
          <a:xfrm>
            <a:off x="5190356" y="3090862"/>
            <a:ext cx="3386138" cy="19050"/>
          </a:xfrm>
          <a:prstGeom prst="line">
            <a:avLst/>
          </a:prstGeom>
          <a:noFill/>
          <a:ln w="22225" algn="ctr">
            <a:solidFill>
              <a:srgbClr val="FF0000"/>
            </a:solidFill>
            <a:round/>
            <a:headEnd type="none" w="sm" len="sm"/>
            <a:tailEnd type="none" w="sm" len="sm"/>
          </a:ln>
        </p:spPr>
      </p:cxnSp>
      <p:sp>
        <p:nvSpPr>
          <p:cNvPr id="36871" name="Elipse 30"/>
          <p:cNvSpPr>
            <a:spLocks noChangeArrowheads="1"/>
          </p:cNvSpPr>
          <p:nvPr/>
        </p:nvSpPr>
        <p:spPr bwMode="auto">
          <a:xfrm>
            <a:off x="8505056" y="3040491"/>
            <a:ext cx="142875" cy="142875"/>
          </a:xfrm>
          <a:prstGeom prst="ellipse">
            <a:avLst/>
          </a:prstGeom>
          <a:solidFill>
            <a:schemeClr val="bg1"/>
          </a:solidFill>
          <a:ln w="12700" algn="ctr">
            <a:solidFill>
              <a:schemeClr val="tx1"/>
            </a:solidFill>
            <a:round/>
            <a:headEnd type="none" w="sm" len="sm"/>
            <a:tailEnd type="none" w="sm" len="sm"/>
          </a:ln>
        </p:spPr>
        <p:txBody>
          <a:bodyPr/>
          <a:lstStyle/>
          <a:p>
            <a:endParaRPr lang="pt-BR">
              <a:latin typeface="Century Gothic" pitchFamily="34" charset="0"/>
            </a:endParaRPr>
          </a:p>
        </p:txBody>
      </p:sp>
      <p:cxnSp>
        <p:nvCxnSpPr>
          <p:cNvPr id="36872" name="Conector reto 33"/>
          <p:cNvCxnSpPr>
            <a:cxnSpLocks noChangeShapeType="1"/>
          </p:cNvCxnSpPr>
          <p:nvPr/>
        </p:nvCxnSpPr>
        <p:spPr bwMode="auto">
          <a:xfrm rot="10800000" flipV="1">
            <a:off x="7462069" y="1866900"/>
            <a:ext cx="1587" cy="2428875"/>
          </a:xfrm>
          <a:prstGeom prst="line">
            <a:avLst/>
          </a:prstGeom>
          <a:noFill/>
          <a:ln w="25400" algn="ctr">
            <a:solidFill>
              <a:schemeClr val="bg1"/>
            </a:solidFill>
            <a:prstDash val="dash"/>
            <a:round/>
            <a:headEnd type="none" w="sm" len="sm"/>
            <a:tailEnd type="none" w="sm" len="sm"/>
          </a:ln>
        </p:spPr>
      </p:cxnSp>
      <p:sp>
        <p:nvSpPr>
          <p:cNvPr id="36873" name="Chave direita 36"/>
          <p:cNvSpPr>
            <a:spLocks/>
          </p:cNvSpPr>
          <p:nvPr/>
        </p:nvSpPr>
        <p:spPr bwMode="auto">
          <a:xfrm rot="5400000">
            <a:off x="7790681" y="4010025"/>
            <a:ext cx="428625" cy="1143000"/>
          </a:xfrm>
          <a:prstGeom prst="rightBrace">
            <a:avLst>
              <a:gd name="adj1" fmla="val 31185"/>
              <a:gd name="adj2" fmla="val 54750"/>
            </a:avLst>
          </a:prstGeom>
          <a:noFill/>
          <a:ln w="25400" algn="ctr">
            <a:solidFill>
              <a:schemeClr val="bg1"/>
            </a:solidFill>
            <a:round/>
            <a:headEnd type="none" w="sm" len="sm"/>
            <a:tailEnd type="none" w="sm" len="sm"/>
          </a:ln>
        </p:spPr>
        <p:txBody>
          <a:bodyPr/>
          <a:lstStyle/>
          <a:p>
            <a:endParaRPr lang="pt-BR">
              <a:latin typeface="Century Gothic" pitchFamily="34" charset="0"/>
            </a:endParaRPr>
          </a:p>
        </p:txBody>
      </p:sp>
      <p:cxnSp>
        <p:nvCxnSpPr>
          <p:cNvPr id="36874" name="Conector reto 37"/>
          <p:cNvCxnSpPr>
            <a:cxnSpLocks noChangeShapeType="1"/>
          </p:cNvCxnSpPr>
          <p:nvPr/>
        </p:nvCxnSpPr>
        <p:spPr bwMode="auto">
          <a:xfrm>
            <a:off x="8576494" y="3109912"/>
            <a:ext cx="1587" cy="1185863"/>
          </a:xfrm>
          <a:prstGeom prst="line">
            <a:avLst/>
          </a:prstGeom>
          <a:noFill/>
          <a:ln w="25400" algn="ctr">
            <a:solidFill>
              <a:schemeClr val="bg1"/>
            </a:solidFill>
            <a:prstDash val="dash"/>
            <a:round/>
            <a:headEnd type="none" w="sm" len="sm"/>
            <a:tailEnd type="none" w="sm" len="sm"/>
          </a:ln>
        </p:spPr>
      </p:cxnSp>
      <p:cxnSp>
        <p:nvCxnSpPr>
          <p:cNvPr id="36875" name="Conector de seta reta 41"/>
          <p:cNvCxnSpPr>
            <a:cxnSpLocks noChangeShapeType="1"/>
          </p:cNvCxnSpPr>
          <p:nvPr/>
        </p:nvCxnSpPr>
        <p:spPr bwMode="auto">
          <a:xfrm>
            <a:off x="5576119" y="2659406"/>
            <a:ext cx="357187" cy="1588"/>
          </a:xfrm>
          <a:prstGeom prst="straightConnector1">
            <a:avLst/>
          </a:prstGeom>
          <a:noFill/>
          <a:ln w="50800" algn="ctr">
            <a:solidFill>
              <a:srgbClr val="FFFF00"/>
            </a:solidFill>
            <a:round/>
            <a:headEnd type="none" w="sm" len="sm"/>
            <a:tailEnd type="arrow" w="med" len="med"/>
          </a:ln>
        </p:spPr>
      </p:cxnSp>
      <p:cxnSp>
        <p:nvCxnSpPr>
          <p:cNvPr id="36876" name="Conector de seta reta 43"/>
          <p:cNvCxnSpPr>
            <a:cxnSpLocks noChangeShapeType="1"/>
          </p:cNvCxnSpPr>
          <p:nvPr/>
        </p:nvCxnSpPr>
        <p:spPr bwMode="auto">
          <a:xfrm>
            <a:off x="5576119" y="3572696"/>
            <a:ext cx="357187" cy="1588"/>
          </a:xfrm>
          <a:prstGeom prst="straightConnector1">
            <a:avLst/>
          </a:prstGeom>
          <a:noFill/>
          <a:ln w="47625" algn="ctr">
            <a:solidFill>
              <a:srgbClr val="FFFF00"/>
            </a:solidFill>
            <a:round/>
            <a:headEnd type="none" w="sm" len="sm"/>
            <a:tailEnd type="arrow" w="med" len="med"/>
          </a:ln>
        </p:spPr>
      </p:cxnSp>
      <p:sp>
        <p:nvSpPr>
          <p:cNvPr id="36877" name="Retângulo 51"/>
          <p:cNvSpPr>
            <a:spLocks noChangeArrowheads="1"/>
          </p:cNvSpPr>
          <p:nvPr/>
        </p:nvSpPr>
        <p:spPr bwMode="auto">
          <a:xfrm>
            <a:off x="7812925" y="4724400"/>
            <a:ext cx="455574" cy="769441"/>
          </a:xfrm>
          <a:prstGeom prst="rect">
            <a:avLst/>
          </a:prstGeom>
          <a:noFill/>
          <a:ln w="9525">
            <a:noFill/>
            <a:miter lim="800000"/>
            <a:headEnd/>
            <a:tailEnd/>
          </a:ln>
        </p:spPr>
        <p:txBody>
          <a:bodyPr wrap="none">
            <a:spAutoFit/>
          </a:bodyPr>
          <a:lstStyle/>
          <a:p>
            <a:r>
              <a:rPr lang="pt-BR" sz="4400">
                <a:solidFill>
                  <a:schemeClr val="bg1"/>
                </a:solidFill>
                <a:latin typeface="Century Gothic" pitchFamily="34" charset="0"/>
              </a:rPr>
              <a:t>F</a:t>
            </a:r>
            <a:endParaRPr lang="pt-BR" sz="4400">
              <a:latin typeface="Century Gothic" pitchFamily="34" charset="0"/>
            </a:endParaRPr>
          </a:p>
        </p:txBody>
      </p:sp>
    </p:spTree>
    <p:extLst>
      <p:ext uri="{BB962C8B-B14F-4D97-AF65-F5344CB8AC3E}">
        <p14:creationId xmlns:p14="http://schemas.microsoft.com/office/powerpoint/2010/main" val="2754222435"/>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ângulo 31"/>
          <p:cNvSpPr/>
          <p:nvPr/>
        </p:nvSpPr>
        <p:spPr bwMode="auto">
          <a:xfrm>
            <a:off x="5214938" y="2500313"/>
            <a:ext cx="3429000" cy="3429000"/>
          </a:xfrm>
          <a:prstGeom prst="rect">
            <a:avLst/>
          </a:prstGeom>
          <a:solidFill>
            <a:schemeClr val="bg2">
              <a:lumMod val="75000"/>
              <a:alpha val="13000"/>
            </a:schemeClr>
          </a:solidFill>
          <a:ln w="12700" cap="flat" cmpd="sng" algn="ctr">
            <a:solidFill>
              <a:srgbClr val="00FF00"/>
            </a:solidFill>
            <a:prstDash val="solid"/>
            <a:round/>
            <a:headEnd type="none" w="sm" len="sm"/>
            <a:tailEnd type="none" w="sm" len="sm"/>
          </a:ln>
          <a:effectLst/>
        </p:spPr>
        <p:txBody>
          <a:bodyPr/>
          <a:lstStyle/>
          <a:p>
            <a:pPr>
              <a:defRPr/>
            </a:pPr>
            <a:endParaRPr lang="pt-BR">
              <a:latin typeface="Century Gothic" panose="020B0502020202020204" pitchFamily="34" charset="0"/>
            </a:endParaRPr>
          </a:p>
        </p:txBody>
      </p:sp>
      <p:sp>
        <p:nvSpPr>
          <p:cNvPr id="37891" name="Título 3"/>
          <p:cNvSpPr>
            <a:spLocks noGrp="1"/>
          </p:cNvSpPr>
          <p:nvPr>
            <p:ph type="title"/>
          </p:nvPr>
        </p:nvSpPr>
        <p:spPr>
          <a:xfrm>
            <a:off x="642938" y="428625"/>
            <a:ext cx="7772400" cy="1143000"/>
          </a:xfrm>
        </p:spPr>
        <p:txBody>
          <a:bodyPr/>
          <a:lstStyle/>
          <a:p>
            <a:r>
              <a:rPr lang="pt-BR" dirty="0" smtClean="0">
                <a:solidFill>
                  <a:schemeClr val="bg1"/>
                </a:solidFill>
                <a:latin typeface="Century Gothic" panose="020B0502020202020204" pitchFamily="34" charset="0"/>
              </a:rPr>
              <a:t>aumento, A</a:t>
            </a:r>
          </a:p>
        </p:txBody>
      </p:sp>
      <p:sp>
        <p:nvSpPr>
          <p:cNvPr id="5" name="Subtítulo 2"/>
          <p:cNvSpPr txBox="1"/>
          <p:nvPr/>
        </p:nvSpPr>
        <p:spPr>
          <a:xfrm>
            <a:off x="428625" y="2500313"/>
            <a:ext cx="4286250" cy="3429000"/>
          </a:xfrm>
          <a:prstGeom prst="rect">
            <a:avLst/>
          </a:prstGeom>
          <a:ln>
            <a:solidFill>
              <a:srgbClr val="00FF00"/>
            </a:solidFill>
          </a:ln>
        </p:spPr>
        <p:txBody>
          <a:bodyPr/>
          <a:lstStyle/>
          <a:p>
            <a:pPr marL="342900" indent="-342900" algn="l">
              <a:spcBef>
                <a:spcPct val="20000"/>
              </a:spcBef>
              <a:buClr>
                <a:schemeClr val="accent6">
                  <a:lumMod val="60000"/>
                  <a:lumOff val="40000"/>
                </a:schemeClr>
              </a:buClr>
              <a:defRPr/>
            </a:pPr>
            <a:r>
              <a:rPr lang="pt-BR" sz="3400" kern="0" dirty="0">
                <a:solidFill>
                  <a:schemeClr val="accent6">
                    <a:lumMod val="20000"/>
                    <a:lumOff val="80000"/>
                  </a:schemeClr>
                </a:solidFill>
                <a:latin typeface="Century Gothic" panose="020B0502020202020204" pitchFamily="34" charset="0"/>
              </a:rPr>
              <a:t>   </a:t>
            </a:r>
            <a:r>
              <a:rPr lang="pt-BR" sz="3400" b="0" kern="0" dirty="0">
                <a:solidFill>
                  <a:srgbClr val="00FF00"/>
                </a:solidFill>
                <a:latin typeface="Century Gothic" panose="020B0502020202020204" pitchFamily="34" charset="0"/>
              </a:rPr>
              <a:t>Razão (divisão) entre a </a:t>
            </a:r>
            <a:r>
              <a:rPr lang="pt-BR" sz="3400" kern="0" dirty="0">
                <a:solidFill>
                  <a:schemeClr val="accent1"/>
                </a:solidFill>
                <a:latin typeface="Century Gothic" panose="020B0502020202020204" pitchFamily="34" charset="0"/>
              </a:rPr>
              <a:t>distância focal da objetiva </a:t>
            </a:r>
            <a:r>
              <a:rPr lang="pt-BR" sz="3400" b="0" kern="0" dirty="0">
                <a:solidFill>
                  <a:srgbClr val="00FF00"/>
                </a:solidFill>
                <a:latin typeface="Century Gothic" panose="020B0502020202020204" pitchFamily="34" charset="0"/>
              </a:rPr>
              <a:t>e</a:t>
            </a:r>
            <a:r>
              <a:rPr lang="pt-BR" sz="3400" b="0" kern="0" dirty="0">
                <a:solidFill>
                  <a:schemeClr val="accent6">
                    <a:lumMod val="20000"/>
                    <a:lumOff val="80000"/>
                  </a:schemeClr>
                </a:solidFill>
                <a:latin typeface="Century Gothic" panose="020B0502020202020204" pitchFamily="34" charset="0"/>
              </a:rPr>
              <a:t> </a:t>
            </a:r>
            <a:r>
              <a:rPr lang="pt-BR" sz="3400" kern="0" dirty="0">
                <a:solidFill>
                  <a:srgbClr val="FF0000"/>
                </a:solidFill>
                <a:latin typeface="Century Gothic" panose="020B0502020202020204" pitchFamily="34" charset="0"/>
              </a:rPr>
              <a:t>distância focal da ocular </a:t>
            </a:r>
            <a:r>
              <a:rPr lang="pt-BR" sz="3400" b="0" kern="0" dirty="0">
                <a:solidFill>
                  <a:srgbClr val="00FF00"/>
                </a:solidFill>
                <a:latin typeface="Century Gothic" panose="020B0502020202020204" pitchFamily="34" charset="0"/>
              </a:rPr>
              <a:t>(lente de olho)</a:t>
            </a:r>
          </a:p>
        </p:txBody>
      </p:sp>
      <p:grpSp>
        <p:nvGrpSpPr>
          <p:cNvPr id="2" name="Grupo 9"/>
          <p:cNvGrpSpPr/>
          <p:nvPr/>
        </p:nvGrpSpPr>
        <p:grpSpPr bwMode="auto">
          <a:xfrm>
            <a:off x="5564108" y="2928939"/>
            <a:ext cx="2608292" cy="2420471"/>
            <a:chOff x="5564115" y="2928934"/>
            <a:chExt cx="2608310" cy="2421138"/>
          </a:xfrm>
        </p:grpSpPr>
        <p:sp>
          <p:nvSpPr>
            <p:cNvPr id="37894" name="Retângulo 51"/>
            <p:cNvSpPr>
              <a:spLocks noChangeArrowheads="1"/>
            </p:cNvSpPr>
            <p:nvPr/>
          </p:nvSpPr>
          <p:spPr bwMode="auto">
            <a:xfrm>
              <a:off x="7604864" y="4149412"/>
              <a:ext cx="442753" cy="1200660"/>
            </a:xfrm>
            <a:prstGeom prst="rect">
              <a:avLst/>
            </a:prstGeom>
            <a:noFill/>
            <a:ln w="9525">
              <a:noFill/>
              <a:miter lim="800000"/>
            </a:ln>
          </p:spPr>
          <p:txBody>
            <a:bodyPr wrap="none">
              <a:spAutoFit/>
            </a:bodyPr>
            <a:lstStyle/>
            <a:p>
              <a:r>
                <a:rPr lang="pt-BR" sz="7200" dirty="0">
                  <a:solidFill>
                    <a:srgbClr val="FF0000"/>
                  </a:solidFill>
                  <a:latin typeface="Century Gothic" panose="020B0502020202020204" pitchFamily="34" charset="0"/>
                </a:rPr>
                <a:t>f</a:t>
              </a:r>
            </a:p>
          </p:txBody>
        </p:sp>
        <p:sp>
          <p:nvSpPr>
            <p:cNvPr id="37895" name="Retângulo 22"/>
            <p:cNvSpPr>
              <a:spLocks noChangeArrowheads="1"/>
            </p:cNvSpPr>
            <p:nvPr/>
          </p:nvSpPr>
          <p:spPr bwMode="auto">
            <a:xfrm>
              <a:off x="5564115" y="3443117"/>
              <a:ext cx="867551" cy="1200660"/>
            </a:xfrm>
            <a:prstGeom prst="rect">
              <a:avLst/>
            </a:prstGeom>
            <a:noFill/>
            <a:ln w="9525">
              <a:noFill/>
              <a:miter lim="800000"/>
            </a:ln>
          </p:spPr>
          <p:txBody>
            <a:bodyPr wrap="none">
              <a:spAutoFit/>
            </a:bodyPr>
            <a:lstStyle/>
            <a:p>
              <a:r>
                <a:rPr lang="pt-BR" sz="7200">
                  <a:solidFill>
                    <a:schemeClr val="bg1"/>
                  </a:solidFill>
                  <a:latin typeface="Century Gothic" panose="020B0502020202020204" pitchFamily="34" charset="0"/>
                </a:rPr>
                <a:t>A</a:t>
              </a:r>
              <a:endParaRPr lang="pt-BR" sz="7200">
                <a:latin typeface="Century Gothic" panose="020B0502020202020204" pitchFamily="34" charset="0"/>
              </a:endParaRPr>
            </a:p>
          </p:txBody>
        </p:sp>
        <p:sp>
          <p:nvSpPr>
            <p:cNvPr id="24" name="Retângulo 23"/>
            <p:cNvSpPr/>
            <p:nvPr/>
          </p:nvSpPr>
          <p:spPr>
            <a:xfrm>
              <a:off x="7527135" y="2928934"/>
              <a:ext cx="627099" cy="1200660"/>
            </a:xfrm>
            <a:prstGeom prst="rect">
              <a:avLst/>
            </a:prstGeom>
          </p:spPr>
          <p:txBody>
            <a:bodyPr wrap="none">
              <a:spAutoFit/>
            </a:bodyPr>
            <a:lstStyle/>
            <a:p>
              <a:pPr>
                <a:defRPr/>
              </a:pPr>
              <a:r>
                <a:rPr lang="pt-BR" sz="7200" dirty="0">
                  <a:solidFill>
                    <a:schemeClr val="accent1"/>
                  </a:solidFill>
                  <a:latin typeface="Century Gothic" panose="020B0502020202020204" pitchFamily="34" charset="0"/>
                </a:rPr>
                <a:t>F</a:t>
              </a:r>
            </a:p>
          </p:txBody>
        </p:sp>
        <p:sp>
          <p:nvSpPr>
            <p:cNvPr id="37897" name="Retângulo 24"/>
            <p:cNvSpPr>
              <a:spLocks noChangeArrowheads="1"/>
            </p:cNvSpPr>
            <p:nvPr/>
          </p:nvSpPr>
          <p:spPr bwMode="auto">
            <a:xfrm>
              <a:off x="7526090" y="3020780"/>
              <a:ext cx="646335" cy="1200660"/>
            </a:xfrm>
            <a:prstGeom prst="rect">
              <a:avLst/>
            </a:prstGeom>
            <a:noFill/>
            <a:ln w="9525">
              <a:noFill/>
              <a:miter lim="800000"/>
            </a:ln>
          </p:spPr>
          <p:txBody>
            <a:bodyPr wrap="none">
              <a:spAutoFit/>
            </a:bodyPr>
            <a:lstStyle/>
            <a:p>
              <a:r>
                <a:rPr lang="pt-BR" sz="7200" dirty="0">
                  <a:solidFill>
                    <a:schemeClr val="bg1"/>
                  </a:solidFill>
                  <a:latin typeface="Century Gothic" panose="020B0502020202020204" pitchFamily="34" charset="0"/>
                </a:rPr>
                <a:t>_</a:t>
              </a:r>
            </a:p>
          </p:txBody>
        </p:sp>
        <p:sp>
          <p:nvSpPr>
            <p:cNvPr id="37898" name="Retângulo 25"/>
            <p:cNvSpPr>
              <a:spLocks noChangeArrowheads="1"/>
            </p:cNvSpPr>
            <p:nvPr/>
          </p:nvSpPr>
          <p:spPr bwMode="auto">
            <a:xfrm>
              <a:off x="6483913" y="3443117"/>
              <a:ext cx="739311" cy="1200660"/>
            </a:xfrm>
            <a:prstGeom prst="rect">
              <a:avLst/>
            </a:prstGeom>
            <a:noFill/>
            <a:ln w="9525">
              <a:noFill/>
              <a:miter lim="800000"/>
            </a:ln>
          </p:spPr>
          <p:txBody>
            <a:bodyPr wrap="none">
              <a:spAutoFit/>
            </a:bodyPr>
            <a:lstStyle/>
            <a:p>
              <a:r>
                <a:rPr lang="pt-BR" sz="7200">
                  <a:solidFill>
                    <a:schemeClr val="bg1"/>
                  </a:solidFill>
                  <a:latin typeface="Century Gothic" panose="020B0502020202020204" pitchFamily="34" charset="0"/>
                </a:rPr>
                <a:t>=</a:t>
              </a:r>
              <a:endParaRPr lang="pt-BR" sz="7200">
                <a:latin typeface="Century Gothic" panose="020B0502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ítulo 3"/>
          <p:cNvSpPr>
            <a:spLocks noGrp="1"/>
          </p:cNvSpPr>
          <p:nvPr>
            <p:ph type="title"/>
          </p:nvPr>
        </p:nvSpPr>
        <p:spPr>
          <a:xfrm>
            <a:off x="642938" y="428625"/>
            <a:ext cx="7772400" cy="1143000"/>
          </a:xfrm>
        </p:spPr>
        <p:txBody>
          <a:bodyPr/>
          <a:lstStyle/>
          <a:p>
            <a:r>
              <a:rPr lang="pt-BR" dirty="0" smtClean="0">
                <a:solidFill>
                  <a:schemeClr val="bg1"/>
                </a:solidFill>
                <a:latin typeface="Century Gothic" pitchFamily="34" charset="0"/>
              </a:rPr>
              <a:t>Aumento máximo útil</a:t>
            </a:r>
          </a:p>
        </p:txBody>
      </p:sp>
      <p:sp>
        <p:nvSpPr>
          <p:cNvPr id="5" name="Subtítulo 2"/>
          <p:cNvSpPr txBox="1">
            <a:spLocks/>
          </p:cNvSpPr>
          <p:nvPr/>
        </p:nvSpPr>
        <p:spPr>
          <a:xfrm>
            <a:off x="428624" y="2500313"/>
            <a:ext cx="7887791" cy="3232943"/>
          </a:xfrm>
          <a:prstGeom prst="rect">
            <a:avLst/>
          </a:prstGeom>
          <a:ln>
            <a:solidFill>
              <a:srgbClr val="92D050"/>
            </a:solidFill>
          </a:ln>
        </p:spPr>
        <p:txBody>
          <a:bodyPr/>
          <a:lstStyle/>
          <a:p>
            <a:pPr marL="342900" indent="-342900" algn="l">
              <a:spcBef>
                <a:spcPct val="20000"/>
              </a:spcBef>
              <a:buClr>
                <a:schemeClr val="accent6">
                  <a:lumMod val="60000"/>
                  <a:lumOff val="40000"/>
                </a:schemeClr>
              </a:buClr>
              <a:defRPr/>
            </a:pPr>
            <a:r>
              <a:rPr lang="pt-BR" sz="3400" kern="0" dirty="0" smtClean="0">
                <a:solidFill>
                  <a:schemeClr val="bg1"/>
                </a:solidFill>
                <a:latin typeface="Century Gothic" pitchFamily="34" charset="0"/>
              </a:rPr>
              <a:t>2x</a:t>
            </a:r>
            <a:r>
              <a:rPr lang="pt-BR" sz="3400" b="0" kern="0" dirty="0" smtClean="0">
                <a:solidFill>
                  <a:srgbClr val="00FF00"/>
                </a:solidFill>
                <a:latin typeface="Century Gothic" pitchFamily="34" charset="0"/>
              </a:rPr>
              <a:t> o diâmetro do telescópio em </a:t>
            </a:r>
            <a:r>
              <a:rPr lang="pt-BR" sz="3400" kern="0" dirty="0" smtClean="0">
                <a:solidFill>
                  <a:schemeClr val="bg1"/>
                </a:solidFill>
                <a:latin typeface="Century Gothic" pitchFamily="34" charset="0"/>
              </a:rPr>
              <a:t>mm</a:t>
            </a:r>
          </a:p>
          <a:p>
            <a:pPr marL="342900" indent="-342900" algn="l">
              <a:spcBef>
                <a:spcPct val="20000"/>
              </a:spcBef>
              <a:buClr>
                <a:srgbClr val="00FF00"/>
              </a:buClr>
              <a:buFont typeface="Wingdings" pitchFamily="2" charset="2"/>
              <a:buChar char="v"/>
              <a:defRPr/>
            </a:pPr>
            <a:r>
              <a:rPr lang="pt-BR" sz="3400" b="0" kern="0" dirty="0" smtClean="0">
                <a:solidFill>
                  <a:srgbClr val="00FF00"/>
                </a:solidFill>
                <a:latin typeface="Century Gothic" pitchFamily="34" charset="0"/>
              </a:rPr>
              <a:t>Um telescópio de </a:t>
            </a:r>
            <a:r>
              <a:rPr lang="pt-BR" sz="3400" kern="0" dirty="0" smtClean="0">
                <a:solidFill>
                  <a:schemeClr val="bg1"/>
                </a:solidFill>
                <a:latin typeface="Century Gothic" pitchFamily="34" charset="0"/>
              </a:rPr>
              <a:t>60 mm: 120x</a:t>
            </a:r>
          </a:p>
          <a:p>
            <a:pPr marL="342900" indent="-342900" algn="l">
              <a:spcBef>
                <a:spcPct val="20000"/>
              </a:spcBef>
              <a:buClr>
                <a:srgbClr val="00FF00"/>
              </a:buClr>
              <a:buFont typeface="Wingdings" pitchFamily="2" charset="2"/>
              <a:buChar char="v"/>
              <a:defRPr/>
            </a:pPr>
            <a:r>
              <a:rPr lang="pt-BR" sz="3400" b="0" kern="0" dirty="0" smtClean="0">
                <a:solidFill>
                  <a:srgbClr val="00FF00"/>
                </a:solidFill>
                <a:latin typeface="Century Gothic" pitchFamily="34" charset="0"/>
              </a:rPr>
              <a:t>Um telescópio de </a:t>
            </a:r>
            <a:r>
              <a:rPr lang="pt-BR" sz="3400" kern="0" dirty="0" smtClean="0">
                <a:solidFill>
                  <a:schemeClr val="bg1"/>
                </a:solidFill>
                <a:latin typeface="Century Gothic" pitchFamily="34" charset="0"/>
              </a:rPr>
              <a:t>110 mm: 220x</a:t>
            </a:r>
          </a:p>
          <a:p>
            <a:pPr marL="342900" indent="-342900" algn="l">
              <a:spcBef>
                <a:spcPct val="20000"/>
              </a:spcBef>
              <a:buClr>
                <a:srgbClr val="00FF00"/>
              </a:buClr>
              <a:buFont typeface="Wingdings" pitchFamily="2" charset="2"/>
              <a:buChar char="v"/>
              <a:defRPr/>
            </a:pPr>
            <a:r>
              <a:rPr lang="pt-BR" sz="3400" b="0" kern="0" dirty="0" smtClean="0">
                <a:solidFill>
                  <a:srgbClr val="00FF00"/>
                </a:solidFill>
                <a:latin typeface="Century Gothic" pitchFamily="34" charset="0"/>
              </a:rPr>
              <a:t>Um telescópio de </a:t>
            </a:r>
            <a:r>
              <a:rPr lang="pt-BR" sz="3400" kern="0" dirty="0" smtClean="0">
                <a:solidFill>
                  <a:schemeClr val="bg1"/>
                </a:solidFill>
                <a:latin typeface="Century Gothic" pitchFamily="34" charset="0"/>
              </a:rPr>
              <a:t>250 mm: 500x</a:t>
            </a:r>
          </a:p>
          <a:p>
            <a:pPr algn="l">
              <a:spcBef>
                <a:spcPct val="20000"/>
              </a:spcBef>
              <a:buClr>
                <a:srgbClr val="00FF00"/>
              </a:buClr>
              <a:defRPr/>
            </a:pPr>
            <a:r>
              <a:rPr lang="pt-BR" sz="3400" kern="0" dirty="0" smtClean="0">
                <a:solidFill>
                  <a:srgbClr val="00FF00"/>
                </a:solidFill>
                <a:latin typeface="Century Gothic" pitchFamily="34" charset="0"/>
              </a:rPr>
              <a:t>...</a:t>
            </a:r>
          </a:p>
          <a:p>
            <a:pPr algn="l">
              <a:spcBef>
                <a:spcPct val="20000"/>
              </a:spcBef>
              <a:buClr>
                <a:srgbClr val="00FF00"/>
              </a:buClr>
              <a:defRPr/>
            </a:pPr>
            <a:endParaRPr lang="pt-BR" sz="3400" b="0" kern="0" dirty="0" smtClean="0">
              <a:solidFill>
                <a:srgbClr val="00FF00"/>
              </a:solidFill>
              <a:latin typeface="Century Gothic" pitchFamily="34" charset="0"/>
            </a:endParaRPr>
          </a:p>
        </p:txBody>
      </p:sp>
    </p:spTree>
    <p:extLst>
      <p:ext uri="{BB962C8B-B14F-4D97-AF65-F5344CB8AC3E}">
        <p14:creationId xmlns:p14="http://schemas.microsoft.com/office/powerpoint/2010/main" val="361502332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11560" y="2636912"/>
            <a:ext cx="7772400" cy="1143000"/>
          </a:xfrm>
        </p:spPr>
        <p:txBody>
          <a:bodyPr/>
          <a:lstStyle/>
          <a:p>
            <a:pPr>
              <a:defRPr/>
            </a:pPr>
            <a:r>
              <a:rPr lang="pt-BR" b="0" dirty="0" smtClean="0">
                <a:solidFill>
                  <a:srgbClr val="00FF00"/>
                </a:solidFill>
                <a:latin typeface="Century Gothic" pitchFamily="34" charset="0"/>
              </a:rPr>
              <a:t>O olho humano</a:t>
            </a:r>
          </a:p>
        </p:txBody>
      </p:sp>
    </p:spTree>
    <p:extLst>
      <p:ext uri="{BB962C8B-B14F-4D97-AF65-F5344CB8AC3E}">
        <p14:creationId xmlns:p14="http://schemas.microsoft.com/office/powerpoint/2010/main" val="109553611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260648"/>
            <a:ext cx="9158392" cy="6740576"/>
          </a:xfrm>
          <a:prstGeom prst="rect">
            <a:avLst/>
          </a:prstGeom>
        </p:spPr>
      </p:pic>
      <p:sp>
        <p:nvSpPr>
          <p:cNvPr id="39938" name="Título 3"/>
          <p:cNvSpPr>
            <a:spLocks noGrp="1"/>
          </p:cNvSpPr>
          <p:nvPr>
            <p:ph type="title"/>
          </p:nvPr>
        </p:nvSpPr>
        <p:spPr>
          <a:xfrm>
            <a:off x="0" y="0"/>
            <a:ext cx="9144000" cy="1143000"/>
          </a:xfrm>
          <a:solidFill>
            <a:schemeClr val="tx1">
              <a:alpha val="44000"/>
            </a:schemeClr>
          </a:solidFill>
        </p:spPr>
        <p:txBody>
          <a:bodyPr/>
          <a:lstStyle/>
          <a:p>
            <a:r>
              <a:rPr lang="pt-BR" dirty="0" smtClean="0">
                <a:solidFill>
                  <a:schemeClr val="bg1"/>
                </a:solidFill>
                <a:latin typeface="Century Gothic" pitchFamily="34" charset="0"/>
              </a:rPr>
              <a:t>Magnitude limite, </a:t>
            </a:r>
            <a:r>
              <a:rPr lang="pt-BR" dirty="0" err="1" smtClean="0">
                <a:solidFill>
                  <a:schemeClr val="bg1"/>
                </a:solidFill>
                <a:latin typeface="Century Gothic" pitchFamily="34" charset="0"/>
              </a:rPr>
              <a:t>m</a:t>
            </a:r>
            <a:r>
              <a:rPr lang="pt-BR" baseline="-25000" dirty="0" err="1" smtClean="0">
                <a:solidFill>
                  <a:schemeClr val="bg1"/>
                </a:solidFill>
                <a:latin typeface="Century Gothic" pitchFamily="34" charset="0"/>
              </a:rPr>
              <a:t>lim</a:t>
            </a:r>
            <a:endParaRPr lang="pt-BR" baseline="-25000" dirty="0" smtClean="0">
              <a:solidFill>
                <a:schemeClr val="bg1"/>
              </a:solidFill>
              <a:latin typeface="Century Gothic" pitchFamily="34" charset="0"/>
            </a:endParaRPr>
          </a:p>
        </p:txBody>
      </p:sp>
      <p:sp>
        <p:nvSpPr>
          <p:cNvPr id="5" name="Subtítulo 2"/>
          <p:cNvSpPr txBox="1">
            <a:spLocks/>
          </p:cNvSpPr>
          <p:nvPr/>
        </p:nvSpPr>
        <p:spPr>
          <a:xfrm>
            <a:off x="4283968" y="3615847"/>
            <a:ext cx="4286250" cy="1857375"/>
          </a:xfrm>
          <a:prstGeom prst="rect">
            <a:avLst/>
          </a:prstGeom>
          <a:solidFill>
            <a:schemeClr val="tx1">
              <a:alpha val="33000"/>
            </a:schemeClr>
          </a:solidFill>
          <a:ln>
            <a:solidFill>
              <a:srgbClr val="92D050"/>
            </a:solidFill>
          </a:ln>
        </p:spPr>
        <p:txBody>
          <a:bodyPr/>
          <a:lstStyle/>
          <a:p>
            <a:pPr marL="342900" indent="-342900" algn="l">
              <a:spcBef>
                <a:spcPct val="20000"/>
              </a:spcBef>
              <a:buClr>
                <a:schemeClr val="accent6">
                  <a:lumMod val="60000"/>
                  <a:lumOff val="40000"/>
                </a:schemeClr>
              </a:buClr>
              <a:defRPr/>
            </a:pPr>
            <a:r>
              <a:rPr lang="pt-BR" sz="3200" kern="0" dirty="0">
                <a:solidFill>
                  <a:schemeClr val="accent6">
                    <a:lumMod val="20000"/>
                    <a:lumOff val="80000"/>
                  </a:schemeClr>
                </a:solidFill>
                <a:latin typeface="Century Gothic" pitchFamily="34" charset="0"/>
              </a:rPr>
              <a:t>   </a:t>
            </a:r>
            <a:r>
              <a:rPr lang="pt-BR" sz="2800" b="0" kern="0" dirty="0">
                <a:solidFill>
                  <a:srgbClr val="00FF00"/>
                </a:solidFill>
                <a:latin typeface="Century Gothic" pitchFamily="34" charset="0"/>
              </a:rPr>
              <a:t>Mede magnitude da estrela de </a:t>
            </a:r>
            <a:r>
              <a:rPr lang="pt-BR" sz="2800" kern="0" dirty="0">
                <a:solidFill>
                  <a:schemeClr val="bg1"/>
                </a:solidFill>
                <a:latin typeface="Century Gothic" pitchFamily="34" charset="0"/>
              </a:rPr>
              <a:t>menor brilho</a:t>
            </a:r>
            <a:r>
              <a:rPr lang="pt-BR" sz="2800" b="0" kern="0" dirty="0">
                <a:solidFill>
                  <a:srgbClr val="00FF00"/>
                </a:solidFill>
                <a:latin typeface="Century Gothic" pitchFamily="34" charset="0"/>
              </a:rPr>
              <a:t> que pode ser vista ao telescópio</a:t>
            </a:r>
          </a:p>
        </p:txBody>
      </p:sp>
      <p:sp>
        <p:nvSpPr>
          <p:cNvPr id="18" name="CaixaDeTexto 17"/>
          <p:cNvSpPr txBox="1"/>
          <p:nvPr/>
        </p:nvSpPr>
        <p:spPr>
          <a:xfrm>
            <a:off x="0" y="6581775"/>
            <a:ext cx="6948264" cy="276999"/>
          </a:xfrm>
          <a:prstGeom prst="rect">
            <a:avLst/>
          </a:prstGeom>
          <a:noFill/>
        </p:spPr>
        <p:txBody>
          <a:bodyPr wrap="square">
            <a:spAutoFit/>
          </a:bodyPr>
          <a:lstStyle/>
          <a:p>
            <a:pPr algn="l">
              <a:defRPr/>
            </a:pPr>
            <a:r>
              <a:rPr lang="pt-BR" sz="1200" dirty="0">
                <a:solidFill>
                  <a:srgbClr val="92D050"/>
                </a:solidFill>
                <a:latin typeface="Century Gothic" pitchFamily="34" charset="0"/>
              </a:rPr>
              <a:t>https://www.muralzinhodeideias.com.br/programese/ferias-na-ftd-digital-arena/</a:t>
            </a:r>
          </a:p>
        </p:txBody>
      </p:sp>
    </p:spTree>
    <p:extLst>
      <p:ext uri="{BB962C8B-B14F-4D97-AF65-F5344CB8AC3E}">
        <p14:creationId xmlns:p14="http://schemas.microsoft.com/office/powerpoint/2010/main" val="2597080169"/>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p:nvPr>
        </p:nvSpPr>
        <p:spPr>
          <a:xfrm>
            <a:off x="714375" y="0"/>
            <a:ext cx="7772400" cy="1143000"/>
          </a:xfrm>
        </p:spPr>
        <p:txBody>
          <a:bodyPr/>
          <a:lstStyle/>
          <a:p>
            <a:r>
              <a:rPr lang="pt-BR" dirty="0" smtClean="0">
                <a:solidFill>
                  <a:schemeClr val="bg1"/>
                </a:solidFill>
                <a:latin typeface="Century Gothic" pitchFamily="34" charset="0"/>
              </a:rPr>
              <a:t>Magnitudes aparentes</a:t>
            </a:r>
          </a:p>
        </p:txBody>
      </p:sp>
      <p:sp>
        <p:nvSpPr>
          <p:cNvPr id="13340" name="Rectangle 119"/>
          <p:cNvSpPr>
            <a:spLocks noChangeArrowheads="1"/>
          </p:cNvSpPr>
          <p:nvPr/>
        </p:nvSpPr>
        <p:spPr bwMode="auto">
          <a:xfrm>
            <a:off x="2627784" y="1926420"/>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1ª</a:t>
            </a:r>
            <a:endParaRPr lang="pt-BR" sz="2400" dirty="0">
              <a:solidFill>
                <a:schemeClr val="bg1"/>
              </a:solidFill>
              <a:latin typeface="Century Gothic" pitchFamily="34" charset="0"/>
            </a:endParaRPr>
          </a:p>
        </p:txBody>
      </p:sp>
      <p:sp>
        <p:nvSpPr>
          <p:cNvPr id="11" name="Rectangle 126"/>
          <p:cNvSpPr>
            <a:spLocks noChangeArrowheads="1"/>
          </p:cNvSpPr>
          <p:nvPr/>
        </p:nvSpPr>
        <p:spPr bwMode="auto">
          <a:xfrm>
            <a:off x="683568" y="908720"/>
            <a:ext cx="7416824" cy="523862"/>
          </a:xfrm>
          <a:prstGeom prst="rect">
            <a:avLst/>
          </a:prstGeom>
          <a:noFill/>
          <a:ln w="9525">
            <a:noFill/>
            <a:miter lim="800000"/>
            <a:headEnd/>
            <a:tailEnd/>
          </a:ln>
          <a:effectLst/>
        </p:spPr>
        <p:txBody>
          <a:bodyPr wrap="square" lIns="92075" tIns="46038" rIns="92075" bIns="46038">
            <a:spAutoFit/>
          </a:bodyPr>
          <a:lstStyle/>
          <a:p>
            <a:pPr defTabSz="762000">
              <a:defRPr/>
            </a:pPr>
            <a:r>
              <a:rPr lang="pt-BR" sz="2800" dirty="0" smtClean="0">
                <a:solidFill>
                  <a:srgbClr val="00CC99"/>
                </a:solidFill>
                <a:latin typeface="Century Gothic" pitchFamily="34" charset="0"/>
              </a:rPr>
              <a:t>(</a:t>
            </a:r>
            <a:r>
              <a:rPr lang="pt-BR" sz="2800" dirty="0" err="1" smtClean="0">
                <a:solidFill>
                  <a:srgbClr val="00CC99"/>
                </a:solidFill>
                <a:latin typeface="Century Gothic" pitchFamily="34" charset="0"/>
              </a:rPr>
              <a:t>Hiparco</a:t>
            </a:r>
            <a:r>
              <a:rPr lang="pt-BR" sz="2800" dirty="0" smtClean="0">
                <a:solidFill>
                  <a:srgbClr val="00CC99"/>
                </a:solidFill>
                <a:latin typeface="Century Gothic" pitchFamily="34" charset="0"/>
              </a:rPr>
              <a:t> de Nicéia, c.190-c.120 </a:t>
            </a:r>
            <a:r>
              <a:rPr lang="pt-BR" sz="2800" dirty="0">
                <a:solidFill>
                  <a:srgbClr val="00CC99"/>
                </a:solidFill>
                <a:latin typeface="Century Gothic" pitchFamily="34" charset="0"/>
              </a:rPr>
              <a:t>a.C.)</a:t>
            </a:r>
          </a:p>
        </p:txBody>
      </p:sp>
      <p:sp>
        <p:nvSpPr>
          <p:cNvPr id="12" name="Oval 3"/>
          <p:cNvSpPr>
            <a:spLocks noChangeArrowheads="1"/>
          </p:cNvSpPr>
          <p:nvPr/>
        </p:nvSpPr>
        <p:spPr bwMode="auto">
          <a:xfrm>
            <a:off x="3370469" y="1772816"/>
            <a:ext cx="785813" cy="785884"/>
          </a:xfrm>
          <a:prstGeom prst="ellipse">
            <a:avLst/>
          </a:prstGeom>
          <a:gradFill flip="none" rotWithShape="1">
            <a:gsLst>
              <a:gs pos="53000">
                <a:srgbClr val="FFC000"/>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3" name="Oval 3"/>
          <p:cNvSpPr>
            <a:spLocks noChangeArrowheads="1"/>
          </p:cNvSpPr>
          <p:nvPr/>
        </p:nvSpPr>
        <p:spPr bwMode="auto">
          <a:xfrm>
            <a:off x="3441907" y="2718508"/>
            <a:ext cx="642938" cy="642996"/>
          </a:xfrm>
          <a:prstGeom prst="ellipse">
            <a:avLst/>
          </a:prstGeom>
          <a:gradFill flip="none" rotWithShape="1">
            <a:gsLst>
              <a:gs pos="53000">
                <a:srgbClr val="FFC000"/>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4" name="Oval 3"/>
          <p:cNvSpPr>
            <a:spLocks noChangeArrowheads="1"/>
          </p:cNvSpPr>
          <p:nvPr/>
        </p:nvSpPr>
        <p:spPr bwMode="auto">
          <a:xfrm>
            <a:off x="3513344" y="3654612"/>
            <a:ext cx="500063" cy="500108"/>
          </a:xfrm>
          <a:prstGeom prst="ellipse">
            <a:avLst/>
          </a:prstGeom>
          <a:gradFill flip="none" rotWithShape="1">
            <a:gsLst>
              <a:gs pos="53000">
                <a:srgbClr val="FFC000"/>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5" name="Oval 3"/>
          <p:cNvSpPr>
            <a:spLocks noChangeAspect="1" noChangeArrowheads="1"/>
          </p:cNvSpPr>
          <p:nvPr/>
        </p:nvSpPr>
        <p:spPr bwMode="auto">
          <a:xfrm>
            <a:off x="3690323" y="5813225"/>
            <a:ext cx="150019" cy="150033"/>
          </a:xfrm>
          <a:prstGeom prst="ellipse">
            <a:avLst/>
          </a:prstGeom>
          <a:gradFill flip="none" rotWithShape="1">
            <a:gsLst>
              <a:gs pos="53000">
                <a:srgbClr val="FFC000"/>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6" name="Oval 3"/>
          <p:cNvSpPr>
            <a:spLocks noChangeAspect="1" noChangeArrowheads="1"/>
          </p:cNvSpPr>
          <p:nvPr/>
        </p:nvSpPr>
        <p:spPr bwMode="auto">
          <a:xfrm>
            <a:off x="3584782" y="4457730"/>
            <a:ext cx="357188" cy="357220"/>
          </a:xfrm>
          <a:prstGeom prst="ellipse">
            <a:avLst/>
          </a:prstGeom>
          <a:gradFill flip="none" rotWithShape="1">
            <a:gsLst>
              <a:gs pos="53000">
                <a:srgbClr val="FFC000"/>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25" name="Oval 3"/>
          <p:cNvSpPr>
            <a:spLocks noChangeAspect="1" noChangeArrowheads="1"/>
          </p:cNvSpPr>
          <p:nvPr/>
        </p:nvSpPr>
        <p:spPr bwMode="auto">
          <a:xfrm>
            <a:off x="3615759" y="5166780"/>
            <a:ext cx="285750" cy="285776"/>
          </a:xfrm>
          <a:prstGeom prst="ellipse">
            <a:avLst/>
          </a:prstGeom>
          <a:gradFill flip="none" rotWithShape="1">
            <a:gsLst>
              <a:gs pos="53000">
                <a:srgbClr val="FFC000"/>
              </a:gs>
              <a:gs pos="36000">
                <a:schemeClr val="bg1"/>
              </a:gs>
              <a:gs pos="100000">
                <a:schemeClr val="accent2">
                  <a:lumMod val="50000"/>
                  <a:alpha val="52000"/>
                </a:schemeClr>
              </a:gs>
            </a:gsLst>
            <a:path path="shape">
              <a:fillToRect l="50000" t="50000" r="50000" b="50000"/>
            </a:path>
            <a:tileRect/>
          </a:gradFill>
          <a:ln w="57150">
            <a:noFill/>
            <a:prstDash val="solid"/>
            <a:round/>
            <a:headEnd/>
            <a:tailEnd/>
          </a:ln>
        </p:spPr>
        <p:txBody>
          <a:bodyPr wrap="none" anchor="ctr"/>
          <a:lstStyle/>
          <a:p>
            <a:pPr>
              <a:defRPr/>
            </a:pPr>
            <a:endParaRPr lang="pt-BR">
              <a:latin typeface="Century Gothic" pitchFamily="34" charset="0"/>
            </a:endParaRPr>
          </a:p>
        </p:txBody>
      </p:sp>
      <p:sp>
        <p:nvSpPr>
          <p:cNvPr id="18" name="Text Box 141"/>
          <p:cNvSpPr txBox="1">
            <a:spLocks noChangeArrowheads="1"/>
          </p:cNvSpPr>
          <p:nvPr/>
        </p:nvSpPr>
        <p:spPr bwMode="auto">
          <a:xfrm>
            <a:off x="0" y="6536377"/>
            <a:ext cx="8964488"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Prof</a:t>
            </a:r>
            <a:r>
              <a:rPr lang="pt-BR" sz="1200" dirty="0">
                <a:solidFill>
                  <a:schemeClr val="accent1">
                    <a:lumMod val="75000"/>
                  </a:schemeClr>
                </a:solidFill>
                <a:latin typeface="Century Gothic" pitchFamily="34" charset="0"/>
              </a:rPr>
              <a:t>. Roberto </a:t>
            </a:r>
            <a:r>
              <a:rPr lang="pt-BR" sz="1200" dirty="0" err="1" smtClean="0">
                <a:solidFill>
                  <a:schemeClr val="accent1">
                    <a:lumMod val="75000"/>
                  </a:schemeClr>
                </a:solidFill>
                <a:latin typeface="Century Gothic" pitchFamily="34" charset="0"/>
              </a:rPr>
              <a:t>Boczko</a:t>
            </a:r>
            <a:r>
              <a:rPr lang="pt-BR" sz="1200" dirty="0" smtClean="0">
                <a:solidFill>
                  <a:schemeClr val="accent1">
                    <a:lumMod val="75000"/>
                  </a:schemeClr>
                </a:solidFill>
                <a:latin typeface="Century Gothic" pitchFamily="34" charset="0"/>
              </a:rPr>
              <a:t>, com adaptações; crédito da imagem de </a:t>
            </a:r>
            <a:r>
              <a:rPr lang="pt-BR" sz="1200" dirty="0" err="1" smtClean="0">
                <a:solidFill>
                  <a:schemeClr val="accent1">
                    <a:lumMod val="75000"/>
                  </a:schemeClr>
                </a:solidFill>
                <a:latin typeface="Century Gothic" pitchFamily="34" charset="0"/>
              </a:rPr>
              <a:t>Hiparco</a:t>
            </a:r>
            <a:r>
              <a:rPr lang="pt-BR" sz="1200" dirty="0" smtClean="0">
                <a:solidFill>
                  <a:schemeClr val="accent1">
                    <a:lumMod val="75000"/>
                  </a:schemeClr>
                </a:solidFill>
                <a:latin typeface="Century Gothic" pitchFamily="34" charset="0"/>
              </a:rPr>
              <a:t>: </a:t>
            </a:r>
            <a:r>
              <a:rPr lang="pt-BR" sz="1200" dirty="0" err="1" smtClean="0">
                <a:solidFill>
                  <a:schemeClr val="accent1">
                    <a:lumMod val="75000"/>
                  </a:schemeClr>
                </a:solidFill>
                <a:latin typeface="Century Gothic" pitchFamily="34" charset="0"/>
              </a:rPr>
              <a:t>Wikipedia</a:t>
            </a:r>
            <a:endParaRPr lang="pt-BR" sz="1200" dirty="0">
              <a:solidFill>
                <a:schemeClr val="accent1">
                  <a:lumMod val="75000"/>
                </a:schemeClr>
              </a:solidFill>
              <a:latin typeface="Century Gothic" pitchFamily="34" charset="0"/>
            </a:endParaRPr>
          </a:p>
        </p:txBody>
      </p:sp>
      <p:sp>
        <p:nvSpPr>
          <p:cNvPr id="19" name="Rectangle 119"/>
          <p:cNvSpPr>
            <a:spLocks noChangeArrowheads="1"/>
          </p:cNvSpPr>
          <p:nvPr/>
        </p:nvSpPr>
        <p:spPr bwMode="auto">
          <a:xfrm>
            <a:off x="2628751" y="2832265"/>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2ª</a:t>
            </a:r>
            <a:endParaRPr lang="pt-BR" sz="2400" dirty="0">
              <a:solidFill>
                <a:schemeClr val="bg1"/>
              </a:solidFill>
              <a:latin typeface="Century Gothic" pitchFamily="34" charset="0"/>
            </a:endParaRPr>
          </a:p>
        </p:txBody>
      </p:sp>
      <p:sp>
        <p:nvSpPr>
          <p:cNvPr id="20" name="Rectangle 119"/>
          <p:cNvSpPr>
            <a:spLocks noChangeArrowheads="1"/>
          </p:cNvSpPr>
          <p:nvPr/>
        </p:nvSpPr>
        <p:spPr bwMode="auto">
          <a:xfrm>
            <a:off x="2627784" y="3696361"/>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3ª</a:t>
            </a:r>
            <a:endParaRPr lang="pt-BR" sz="2400" dirty="0">
              <a:solidFill>
                <a:schemeClr val="bg1"/>
              </a:solidFill>
              <a:latin typeface="Century Gothic" pitchFamily="34" charset="0"/>
            </a:endParaRPr>
          </a:p>
        </p:txBody>
      </p:sp>
      <p:sp>
        <p:nvSpPr>
          <p:cNvPr id="21" name="Rectangle 119"/>
          <p:cNvSpPr>
            <a:spLocks noChangeArrowheads="1"/>
          </p:cNvSpPr>
          <p:nvPr/>
        </p:nvSpPr>
        <p:spPr bwMode="auto">
          <a:xfrm>
            <a:off x="2627784" y="4409860"/>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4ª</a:t>
            </a:r>
            <a:endParaRPr lang="pt-BR" sz="2400" dirty="0">
              <a:solidFill>
                <a:schemeClr val="bg1"/>
              </a:solidFill>
              <a:latin typeface="Century Gothic" pitchFamily="34" charset="0"/>
            </a:endParaRPr>
          </a:p>
        </p:txBody>
      </p:sp>
      <p:sp>
        <p:nvSpPr>
          <p:cNvPr id="22" name="Rectangle 119"/>
          <p:cNvSpPr>
            <a:spLocks noChangeArrowheads="1"/>
          </p:cNvSpPr>
          <p:nvPr/>
        </p:nvSpPr>
        <p:spPr bwMode="auto">
          <a:xfrm>
            <a:off x="2628751" y="5089748"/>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5ª</a:t>
            </a:r>
            <a:endParaRPr lang="pt-BR" sz="2400" dirty="0">
              <a:solidFill>
                <a:schemeClr val="bg1"/>
              </a:solidFill>
              <a:latin typeface="Century Gothic" pitchFamily="34" charset="0"/>
            </a:endParaRPr>
          </a:p>
        </p:txBody>
      </p:sp>
      <p:sp>
        <p:nvSpPr>
          <p:cNvPr id="23" name="Rectangle 119"/>
          <p:cNvSpPr>
            <a:spLocks noChangeArrowheads="1"/>
          </p:cNvSpPr>
          <p:nvPr/>
        </p:nvSpPr>
        <p:spPr bwMode="auto">
          <a:xfrm>
            <a:off x="2627784" y="5655649"/>
            <a:ext cx="469680" cy="462307"/>
          </a:xfrm>
          <a:prstGeom prst="rect">
            <a:avLst/>
          </a:prstGeom>
          <a:noFill/>
          <a:ln w="9525">
            <a:noFill/>
            <a:miter lim="800000"/>
            <a:headEnd/>
            <a:tailEnd/>
          </a:ln>
        </p:spPr>
        <p:txBody>
          <a:bodyPr wrap="none" lIns="92075" tIns="46038" rIns="92075" bIns="46038">
            <a:spAutoFit/>
          </a:bodyPr>
          <a:lstStyle/>
          <a:p>
            <a:pPr algn="l" defTabSz="762000"/>
            <a:r>
              <a:rPr lang="pt-BR" sz="2400" dirty="0" smtClean="0">
                <a:solidFill>
                  <a:schemeClr val="bg1"/>
                </a:solidFill>
                <a:latin typeface="Century Gothic" pitchFamily="34" charset="0"/>
              </a:rPr>
              <a:t>6ª</a:t>
            </a:r>
            <a:endParaRPr lang="pt-BR" sz="2400" dirty="0">
              <a:solidFill>
                <a:schemeClr val="bg1"/>
              </a:solidFill>
              <a:latin typeface="Century Gothic" pitchFamily="34" charset="0"/>
            </a:endParaRPr>
          </a:p>
        </p:txBody>
      </p:sp>
      <p:sp>
        <p:nvSpPr>
          <p:cNvPr id="32" name="Rectangle 119"/>
          <p:cNvSpPr>
            <a:spLocks noChangeArrowheads="1"/>
          </p:cNvSpPr>
          <p:nvPr/>
        </p:nvSpPr>
        <p:spPr bwMode="auto">
          <a:xfrm>
            <a:off x="4355976" y="1940806"/>
            <a:ext cx="4788024" cy="369974"/>
          </a:xfrm>
          <a:prstGeom prst="rect">
            <a:avLst/>
          </a:prstGeom>
          <a:noFill/>
          <a:ln w="9525">
            <a:noFill/>
            <a:miter lim="800000"/>
            <a:headEnd/>
            <a:tailEnd/>
          </a:ln>
        </p:spPr>
        <p:txBody>
          <a:bodyPr wrap="square" lIns="92075" tIns="46038" rIns="92075" bIns="46038">
            <a:spAutoFit/>
          </a:bodyPr>
          <a:lstStyle/>
          <a:p>
            <a:pPr algn="l" defTabSz="762000"/>
            <a:r>
              <a:rPr lang="pt-BR" sz="1800" dirty="0" smtClean="0">
                <a:solidFill>
                  <a:schemeClr val="bg1"/>
                </a:solidFill>
                <a:latin typeface="Century Gothic" pitchFamily="34" charset="0"/>
              </a:rPr>
              <a:t>As mais brilhantes do céu noturno</a:t>
            </a:r>
            <a:endParaRPr lang="pt-BR" sz="1800" dirty="0">
              <a:solidFill>
                <a:schemeClr val="bg1"/>
              </a:solidFill>
              <a:latin typeface="Century Gothic" pitchFamily="34" charset="0"/>
            </a:endParaRPr>
          </a:p>
        </p:txBody>
      </p:sp>
      <p:sp>
        <p:nvSpPr>
          <p:cNvPr id="33" name="Rectangle 119"/>
          <p:cNvSpPr>
            <a:spLocks noChangeArrowheads="1"/>
          </p:cNvSpPr>
          <p:nvPr/>
        </p:nvSpPr>
        <p:spPr bwMode="auto">
          <a:xfrm>
            <a:off x="4176464" y="5686648"/>
            <a:ext cx="5004048" cy="369974"/>
          </a:xfrm>
          <a:prstGeom prst="rect">
            <a:avLst/>
          </a:prstGeom>
          <a:noFill/>
          <a:ln w="9525">
            <a:noFill/>
            <a:miter lim="800000"/>
            <a:headEnd/>
            <a:tailEnd/>
          </a:ln>
        </p:spPr>
        <p:txBody>
          <a:bodyPr wrap="square" lIns="92075" tIns="46038" rIns="92075" bIns="46038">
            <a:spAutoFit/>
          </a:bodyPr>
          <a:lstStyle/>
          <a:p>
            <a:pPr algn="l" defTabSz="762000"/>
            <a:r>
              <a:rPr lang="pt-BR" sz="1800" dirty="0" smtClean="0">
                <a:solidFill>
                  <a:schemeClr val="bg1"/>
                </a:solidFill>
                <a:latin typeface="Century Gothic" pitchFamily="34" charset="0"/>
              </a:rPr>
              <a:t>No limite da visibilidade do olho humano.</a:t>
            </a:r>
            <a:endParaRPr lang="pt-BR" sz="1800" dirty="0">
              <a:solidFill>
                <a:schemeClr val="bg1"/>
              </a:solidFill>
              <a:latin typeface="Century Gothic" pitchFamily="34" charset="0"/>
            </a:endParaRPr>
          </a:p>
        </p:txBody>
      </p:sp>
      <p:pic>
        <p:nvPicPr>
          <p:cNvPr id="24578" name="Picture 2" descr="http://upload.wikimedia.org/wikipedia/en/7/7e/Hipparchus_by_Raphael.jpg"/>
          <p:cNvPicPr>
            <a:picLocks noChangeAspect="1" noChangeArrowheads="1"/>
          </p:cNvPicPr>
          <p:nvPr/>
        </p:nvPicPr>
        <p:blipFill>
          <a:blip r:embed="rId3" cstate="print"/>
          <a:srcRect/>
          <a:stretch>
            <a:fillRect/>
          </a:stretch>
        </p:blipFill>
        <p:spPr bwMode="auto">
          <a:xfrm>
            <a:off x="4716016" y="2564904"/>
            <a:ext cx="3792422" cy="2880320"/>
          </a:xfrm>
          <a:prstGeom prst="rect">
            <a:avLst/>
          </a:prstGeom>
          <a:noFill/>
        </p:spPr>
      </p:pic>
      <p:sp>
        <p:nvSpPr>
          <p:cNvPr id="24" name="Espaço Reservado para Número de Slide 23"/>
          <p:cNvSpPr>
            <a:spLocks noGrp="1"/>
          </p:cNvSpPr>
          <p:nvPr>
            <p:ph type="sldNum" sz="quarter" idx="12"/>
          </p:nvPr>
        </p:nvSpPr>
        <p:spPr/>
        <p:txBody>
          <a:bodyPr/>
          <a:lstStyle/>
          <a:p>
            <a:pPr>
              <a:defRPr/>
            </a:pPr>
            <a:fld id="{8DB87C77-B3D2-4F25-BA53-DE448FCEF32B}" type="slidenum">
              <a:rPr lang="pt-BR" smtClean="0"/>
              <a:pPr>
                <a:defRPr/>
              </a:pPr>
              <a:t>21</a:t>
            </a:fld>
            <a:endParaRPr lang="pt-BR"/>
          </a:p>
        </p:txBody>
      </p:sp>
    </p:spTree>
    <p:extLst>
      <p:ext uri="{BB962C8B-B14F-4D97-AF65-F5344CB8AC3E}">
        <p14:creationId xmlns:p14="http://schemas.microsoft.com/office/powerpoint/2010/main" val="3748634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340"/>
                                        </p:tgtEl>
                                        <p:attrNameLst>
                                          <p:attrName>style.visibility</p:attrName>
                                        </p:attrNameLst>
                                      </p:cBhvr>
                                      <p:to>
                                        <p:strVal val="visible"/>
                                      </p:to>
                                    </p:set>
                                    <p:animEffect transition="in" filter="fade">
                                      <p:cBhvr>
                                        <p:cTn id="15" dur="2000"/>
                                        <p:tgtEl>
                                          <p:spTgt spid="133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20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2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0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20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2000"/>
                                        <p:tgtEl>
                                          <p:spTgt spid="33"/>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p:bldP spid="12" grpId="0" animBg="1"/>
      <p:bldP spid="13" grpId="0" animBg="1"/>
      <p:bldP spid="14" grpId="0" animBg="1"/>
      <p:bldP spid="15" grpId="0" animBg="1"/>
      <p:bldP spid="16" grpId="0" animBg="1"/>
      <p:bldP spid="25" grpId="0" animBg="1"/>
      <p:bldP spid="18" grpId="0"/>
      <p:bldP spid="19" grpId="0"/>
      <p:bldP spid="20" grpId="0"/>
      <p:bldP spid="21" grpId="0"/>
      <p:bldP spid="22" grpId="0"/>
      <p:bldP spid="23"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39552" y="476672"/>
            <a:ext cx="7772400" cy="1470025"/>
          </a:xfrm>
        </p:spPr>
        <p:txBody>
          <a:bodyPr/>
          <a:lstStyle/>
          <a:p>
            <a:r>
              <a:rPr lang="pt-BR" dirty="0" smtClean="0">
                <a:solidFill>
                  <a:schemeClr val="bg1"/>
                </a:solidFill>
                <a:latin typeface="Century Gothic" pitchFamily="34" charset="0"/>
              </a:rPr>
              <a:t>Atenção: cuidado!</a:t>
            </a:r>
            <a:endParaRPr lang="pt-BR" dirty="0">
              <a:solidFill>
                <a:schemeClr val="bg1"/>
              </a:solidFill>
              <a:latin typeface="Century Gothic" pitchFamily="34" charset="0"/>
            </a:endParaRPr>
          </a:p>
        </p:txBody>
      </p:sp>
      <p:sp>
        <p:nvSpPr>
          <p:cNvPr id="5" name="Subtítulo 4"/>
          <p:cNvSpPr>
            <a:spLocks noGrp="1"/>
          </p:cNvSpPr>
          <p:nvPr>
            <p:ph type="subTitle" idx="1"/>
          </p:nvPr>
        </p:nvSpPr>
        <p:spPr>
          <a:xfrm>
            <a:off x="2987824" y="2996952"/>
            <a:ext cx="5760640" cy="1752600"/>
          </a:xfrm>
        </p:spPr>
        <p:txBody>
          <a:bodyPr/>
          <a:lstStyle/>
          <a:p>
            <a:pPr algn="l"/>
            <a:r>
              <a:rPr lang="pt-BR" b="0" dirty="0" smtClean="0">
                <a:solidFill>
                  <a:srgbClr val="00CC99"/>
                </a:solidFill>
                <a:latin typeface="Century Gothic" pitchFamily="34" charset="0"/>
              </a:rPr>
              <a:t>A relação entre magnitude e brilho é </a:t>
            </a:r>
            <a:r>
              <a:rPr lang="pt-BR" dirty="0" smtClean="0">
                <a:solidFill>
                  <a:schemeClr val="bg1"/>
                </a:solidFill>
                <a:latin typeface="Century Gothic" pitchFamily="34" charset="0"/>
              </a:rPr>
              <a:t>inversa</a:t>
            </a:r>
            <a:r>
              <a:rPr lang="pt-BR" b="0" dirty="0" smtClean="0">
                <a:solidFill>
                  <a:srgbClr val="00CC99"/>
                </a:solidFill>
                <a:latin typeface="Century Gothic" pitchFamily="34" charset="0"/>
              </a:rPr>
              <a:t>: quanto </a:t>
            </a:r>
            <a:r>
              <a:rPr lang="pt-BR" dirty="0" smtClean="0">
                <a:solidFill>
                  <a:schemeClr val="bg1"/>
                </a:solidFill>
                <a:latin typeface="Century Gothic" pitchFamily="34" charset="0"/>
              </a:rPr>
              <a:t>maior o brilho</a:t>
            </a:r>
            <a:r>
              <a:rPr lang="pt-BR" b="0" dirty="0" smtClean="0">
                <a:solidFill>
                  <a:srgbClr val="00CC99"/>
                </a:solidFill>
                <a:latin typeface="Century Gothic" pitchFamily="34" charset="0"/>
              </a:rPr>
              <a:t>, </a:t>
            </a:r>
            <a:r>
              <a:rPr lang="pt-BR" dirty="0" smtClean="0">
                <a:solidFill>
                  <a:schemeClr val="bg1"/>
                </a:solidFill>
                <a:latin typeface="Century Gothic" pitchFamily="34" charset="0"/>
              </a:rPr>
              <a:t>menor a magnitude</a:t>
            </a:r>
            <a:r>
              <a:rPr lang="pt-BR" b="0" dirty="0" smtClean="0">
                <a:solidFill>
                  <a:srgbClr val="00CC99"/>
                </a:solidFill>
                <a:latin typeface="Century Gothic" pitchFamily="34" charset="0"/>
              </a:rPr>
              <a:t>!</a:t>
            </a:r>
            <a:endParaRPr lang="pt-BR" b="0" dirty="0">
              <a:solidFill>
                <a:srgbClr val="00CC99"/>
              </a:solidFill>
              <a:latin typeface="Century Gothic" pitchFamily="34" charset="0"/>
            </a:endParaRPr>
          </a:p>
        </p:txBody>
      </p:sp>
      <p:pic>
        <p:nvPicPr>
          <p:cNvPr id="1026" name="Picture 2" descr="https://encrypted-tbn2.gstatic.com/images?q=tbn:ANd9GcTjvS03MavYB8l1G96i9aMsJgnZRQLiuZM_TcnDR8K6rdHO2Ghp"/>
          <p:cNvPicPr>
            <a:picLocks noChangeAspect="1" noChangeArrowheads="1"/>
          </p:cNvPicPr>
          <p:nvPr/>
        </p:nvPicPr>
        <p:blipFill>
          <a:blip r:embed="rId2" cstate="print"/>
          <a:srcRect/>
          <a:stretch>
            <a:fillRect/>
          </a:stretch>
        </p:blipFill>
        <p:spPr bwMode="auto">
          <a:xfrm>
            <a:off x="755576" y="2994273"/>
            <a:ext cx="2114550" cy="2162176"/>
          </a:xfrm>
          <a:prstGeom prst="rect">
            <a:avLst/>
          </a:prstGeom>
          <a:noFill/>
        </p:spPr>
      </p:pic>
      <p:sp>
        <p:nvSpPr>
          <p:cNvPr id="6" name="Espaço Reservado para Número de Slide 5"/>
          <p:cNvSpPr>
            <a:spLocks noGrp="1"/>
          </p:cNvSpPr>
          <p:nvPr>
            <p:ph type="sldNum" sz="quarter" idx="12"/>
          </p:nvPr>
        </p:nvSpPr>
        <p:spPr/>
        <p:txBody>
          <a:bodyPr/>
          <a:lstStyle/>
          <a:p>
            <a:pPr>
              <a:defRPr/>
            </a:pPr>
            <a:fld id="{AEE8CAD3-4044-4BE4-8FFC-CE5CC9D5A168}" type="slidenum">
              <a:rPr lang="pt-BR" smtClean="0"/>
              <a:pPr>
                <a:defRPr/>
              </a:pPr>
              <a:t>22</a:t>
            </a:fld>
            <a:endParaRPr lang="pt-BR"/>
          </a:p>
        </p:txBody>
      </p:sp>
    </p:spTree>
    <p:extLst>
      <p:ext uri="{BB962C8B-B14F-4D97-AF65-F5344CB8AC3E}">
        <p14:creationId xmlns:p14="http://schemas.microsoft.com/office/powerpoint/2010/main" val="40766359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0"/>
                                  </p:stCondLst>
                                  <p:childTnLst>
                                    <p:anim calcmode="discrete" valueType="str">
                                      <p:cBhvr>
                                        <p:cTn id="6" dur="2000" fill="hold"/>
                                        <p:tgtEl>
                                          <p:spTgt spid="1026"/>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88640"/>
            <a:ext cx="7772400" cy="1143000"/>
          </a:xfrm>
        </p:spPr>
        <p:txBody>
          <a:bodyPr/>
          <a:lstStyle/>
          <a:p>
            <a:r>
              <a:rPr lang="pt-BR" dirty="0" smtClean="0">
                <a:solidFill>
                  <a:schemeClr val="bg1"/>
                </a:solidFill>
                <a:latin typeface="Century Gothic" pitchFamily="34" charset="0"/>
              </a:rPr>
              <a:t>Magnitudes aparentes modernas com exemplos</a:t>
            </a:r>
          </a:p>
        </p:txBody>
      </p:sp>
      <p:sp>
        <p:nvSpPr>
          <p:cNvPr id="658435" name="Rectangle 3"/>
          <p:cNvSpPr>
            <a:spLocks noGrp="1" noChangeArrowheads="1"/>
          </p:cNvSpPr>
          <p:nvPr>
            <p:ph type="body" idx="1"/>
          </p:nvPr>
        </p:nvSpPr>
        <p:spPr>
          <a:xfrm>
            <a:off x="714375" y="1556792"/>
            <a:ext cx="7772400" cy="4824536"/>
          </a:xfrm>
        </p:spPr>
        <p:txBody>
          <a:bodyPr/>
          <a:lstStyle/>
          <a:p>
            <a:pPr algn="just">
              <a:buClr>
                <a:srgbClr val="00CC99"/>
              </a:buClr>
              <a:buFont typeface="Wingdings" panose="05000000000000000000" pitchFamily="2" charset="2"/>
              <a:buChar char="v"/>
              <a:defRPr/>
            </a:pPr>
            <a:r>
              <a:rPr lang="pt-BR" sz="2400" b="0" dirty="0">
                <a:solidFill>
                  <a:srgbClr val="00CC99"/>
                </a:solidFill>
                <a:latin typeface="Century Gothic" pitchFamily="34" charset="0"/>
              </a:rPr>
              <a:t>Mag</a:t>
            </a:r>
            <a:r>
              <a:rPr lang="pt-BR" sz="2400" b="0" dirty="0" smtClean="0">
                <a:solidFill>
                  <a:srgbClr val="00CC99"/>
                </a:solidFill>
                <a:latin typeface="Century Gothic" pitchFamily="34" charset="0"/>
              </a:rPr>
              <a:t>. </a:t>
            </a:r>
            <a:r>
              <a:rPr lang="pt-BR" sz="2400" dirty="0" smtClean="0">
                <a:solidFill>
                  <a:schemeClr val="bg1"/>
                </a:solidFill>
                <a:latin typeface="Century Gothic" pitchFamily="34" charset="0"/>
              </a:rPr>
              <a:t>30</a:t>
            </a:r>
            <a:r>
              <a:rPr lang="pt-BR" sz="2400" b="0" dirty="0">
                <a:solidFill>
                  <a:srgbClr val="00CC99"/>
                </a:solidFill>
                <a:latin typeface="Century Gothic" pitchFamily="34" charset="0"/>
              </a:rPr>
              <a:t>: limite </a:t>
            </a:r>
            <a:r>
              <a:rPr lang="pt-BR" sz="2400" b="0" dirty="0" smtClean="0">
                <a:solidFill>
                  <a:srgbClr val="00CC99"/>
                </a:solidFill>
                <a:latin typeface="Century Gothic" pitchFamily="34" charset="0"/>
              </a:rPr>
              <a:t>dos </a:t>
            </a:r>
            <a:r>
              <a:rPr lang="pt-BR" sz="2400" dirty="0" smtClean="0">
                <a:solidFill>
                  <a:schemeClr val="bg1"/>
                </a:solidFill>
                <a:latin typeface="Century Gothic" pitchFamily="34" charset="0"/>
              </a:rPr>
              <a:t>maiores telescópios do mundo</a:t>
            </a:r>
            <a:endParaRPr lang="pt-BR" sz="2400" dirty="0">
              <a:solidFill>
                <a:schemeClr val="bg1"/>
              </a:solidFill>
              <a:latin typeface="Century Gothic" pitchFamily="34" charset="0"/>
            </a:endParaRPr>
          </a:p>
          <a:p>
            <a:pPr algn="just">
              <a:lnSpc>
                <a:spcPct val="150000"/>
              </a:lnSpc>
              <a:buClr>
                <a:srgbClr val="00CC99"/>
              </a:buClr>
              <a:buFont typeface="Wingdings" panose="05000000000000000000" pitchFamily="2" charset="2"/>
              <a:buChar char="v"/>
              <a:defRPr/>
            </a:pPr>
            <a:r>
              <a:rPr lang="pt-BR" sz="2400" b="0" dirty="0" smtClean="0">
                <a:solidFill>
                  <a:srgbClr val="00CC99"/>
                </a:solidFill>
                <a:latin typeface="Century Gothic" pitchFamily="34" charset="0"/>
              </a:rPr>
              <a:t>Mag</a:t>
            </a:r>
            <a:r>
              <a:rPr lang="pt-BR" sz="2400" b="0" dirty="0">
                <a:solidFill>
                  <a:srgbClr val="00CC99"/>
                </a:solidFill>
                <a:latin typeface="Century Gothic" pitchFamily="34" charset="0"/>
              </a:rPr>
              <a:t>. </a:t>
            </a:r>
            <a:r>
              <a:rPr lang="pt-BR" sz="2400" dirty="0" smtClean="0">
                <a:solidFill>
                  <a:schemeClr val="bg1"/>
                </a:solidFill>
                <a:latin typeface="Century Gothic" pitchFamily="34" charset="0"/>
              </a:rPr>
              <a:t>10</a:t>
            </a:r>
            <a:r>
              <a:rPr lang="pt-BR" sz="2400" b="0" dirty="0" smtClean="0">
                <a:solidFill>
                  <a:srgbClr val="00CC99"/>
                </a:solidFill>
                <a:latin typeface="Century Gothic" pitchFamily="34" charset="0"/>
              </a:rPr>
              <a:t>:...................... </a:t>
            </a:r>
            <a:r>
              <a:rPr lang="pt-BR" sz="2400" dirty="0">
                <a:solidFill>
                  <a:srgbClr val="00CC99"/>
                </a:solidFill>
                <a:latin typeface="Century Gothic" pitchFamily="34" charset="0"/>
              </a:rPr>
              <a:t>limite de um binóculo </a:t>
            </a:r>
            <a:r>
              <a:rPr lang="pt-BR" sz="2400" dirty="0">
                <a:solidFill>
                  <a:schemeClr val="bg1"/>
                </a:solidFill>
                <a:latin typeface="Century Gothic" pitchFamily="34" charset="0"/>
              </a:rPr>
              <a:t>7x50</a:t>
            </a:r>
          </a:p>
          <a:p>
            <a:pPr algn="just">
              <a:lnSpc>
                <a:spcPct val="150000"/>
              </a:lnSpc>
              <a:buClr>
                <a:srgbClr val="00CC99"/>
              </a:buClr>
              <a:buFont typeface="Wingdings" panose="05000000000000000000" pitchFamily="2" charset="2"/>
              <a:buChar char="v"/>
              <a:defRPr/>
            </a:pPr>
            <a:r>
              <a:rPr lang="pt-BR" sz="2400" b="0" dirty="0">
                <a:solidFill>
                  <a:srgbClr val="00CC99"/>
                </a:solidFill>
                <a:latin typeface="Century Gothic" pitchFamily="34" charset="0"/>
              </a:rPr>
              <a:t>Mag. </a:t>
            </a:r>
            <a:r>
              <a:rPr lang="pt-BR" sz="2400" dirty="0">
                <a:solidFill>
                  <a:schemeClr val="bg1"/>
                </a:solidFill>
                <a:latin typeface="Century Gothic" pitchFamily="34" charset="0"/>
              </a:rPr>
              <a:t>6</a:t>
            </a:r>
            <a:r>
              <a:rPr lang="pt-BR" sz="2400" b="0" dirty="0" smtClean="0">
                <a:solidFill>
                  <a:srgbClr val="00CC99"/>
                </a:solidFill>
                <a:latin typeface="Century Gothic" pitchFamily="34" charset="0"/>
              </a:rPr>
              <a:t>:................................ </a:t>
            </a:r>
            <a:r>
              <a:rPr lang="pt-BR" sz="2400" dirty="0">
                <a:solidFill>
                  <a:srgbClr val="00CC99"/>
                </a:solidFill>
                <a:latin typeface="Century Gothic" pitchFamily="34" charset="0"/>
              </a:rPr>
              <a:t>limite </a:t>
            </a:r>
            <a:r>
              <a:rPr lang="pt-BR" sz="2400" dirty="0" smtClean="0">
                <a:solidFill>
                  <a:srgbClr val="00CC99"/>
                </a:solidFill>
                <a:latin typeface="Century Gothic" pitchFamily="34" charset="0"/>
              </a:rPr>
              <a:t>do </a:t>
            </a:r>
            <a:r>
              <a:rPr lang="pt-BR" sz="2400" dirty="0">
                <a:solidFill>
                  <a:schemeClr val="bg1"/>
                </a:solidFill>
                <a:latin typeface="Century Gothic" pitchFamily="34" charset="0"/>
              </a:rPr>
              <a:t>olho</a:t>
            </a:r>
            <a:r>
              <a:rPr lang="pt-BR" sz="2400" dirty="0">
                <a:solidFill>
                  <a:srgbClr val="00CC99"/>
                </a:solidFill>
                <a:latin typeface="Century Gothic" pitchFamily="34" charset="0"/>
              </a:rPr>
              <a:t> humano</a:t>
            </a:r>
          </a:p>
          <a:p>
            <a:pPr algn="just">
              <a:lnSpc>
                <a:spcPct val="150000"/>
              </a:lnSpc>
              <a:buClr>
                <a:srgbClr val="00CC99"/>
              </a:buClr>
              <a:buFont typeface="Wingdings" panose="05000000000000000000" pitchFamily="2" charset="2"/>
              <a:buChar char="v"/>
              <a:defRPr/>
            </a:pPr>
            <a:r>
              <a:rPr lang="pt-BR" sz="2400" b="0" dirty="0">
                <a:solidFill>
                  <a:srgbClr val="00CC99"/>
                </a:solidFill>
                <a:latin typeface="Century Gothic" pitchFamily="34" charset="0"/>
              </a:rPr>
              <a:t>Mag. </a:t>
            </a:r>
            <a:r>
              <a:rPr lang="pt-BR" sz="2400" dirty="0">
                <a:solidFill>
                  <a:schemeClr val="bg1"/>
                </a:solidFill>
                <a:latin typeface="Century Gothic" pitchFamily="34" charset="0"/>
              </a:rPr>
              <a:t>2,7</a:t>
            </a:r>
            <a:r>
              <a:rPr lang="pt-BR" sz="2400" b="0" dirty="0" smtClean="0">
                <a:solidFill>
                  <a:srgbClr val="00CC99"/>
                </a:solidFill>
                <a:latin typeface="Century Gothic" pitchFamily="34" charset="0"/>
              </a:rPr>
              <a:t>:.........................................</a:t>
            </a:r>
            <a:r>
              <a:rPr lang="el-GR" sz="2400" i="1" dirty="0" smtClean="0">
                <a:solidFill>
                  <a:srgbClr val="00CC99"/>
                </a:solidFill>
                <a:latin typeface="Times New Roman" pitchFamily="18" charset="0"/>
                <a:cs typeface="Times New Roman" pitchFamily="18" charset="0"/>
              </a:rPr>
              <a:t>δ</a:t>
            </a:r>
            <a:r>
              <a:rPr lang="pt-BR" sz="2400" dirty="0" smtClean="0">
                <a:solidFill>
                  <a:srgbClr val="00CC99"/>
                </a:solidFill>
                <a:latin typeface="Century Gothic" pitchFamily="34" charset="0"/>
              </a:rPr>
              <a:t> </a:t>
            </a:r>
            <a:r>
              <a:rPr lang="pt-BR" sz="2400" dirty="0" err="1" smtClean="0">
                <a:solidFill>
                  <a:srgbClr val="00CC99"/>
                </a:solidFill>
                <a:latin typeface="Century Gothic" pitchFamily="34" charset="0"/>
              </a:rPr>
              <a:t>Crucis</a:t>
            </a:r>
            <a:r>
              <a:rPr lang="pt-BR" sz="2400" dirty="0" smtClean="0">
                <a:solidFill>
                  <a:srgbClr val="00CC99"/>
                </a:solidFill>
                <a:latin typeface="Century Gothic" pitchFamily="34" charset="0"/>
              </a:rPr>
              <a:t> (</a:t>
            </a:r>
            <a:r>
              <a:rPr lang="pt-BR" sz="2400" dirty="0" smtClean="0">
                <a:solidFill>
                  <a:schemeClr val="bg1"/>
                </a:solidFill>
                <a:latin typeface="Century Gothic" pitchFamily="34" charset="0"/>
              </a:rPr>
              <a:t>Pálida</a:t>
            </a:r>
            <a:r>
              <a:rPr lang="pt-BR" sz="2400" dirty="0" smtClean="0">
                <a:solidFill>
                  <a:srgbClr val="00CC99"/>
                </a:solidFill>
                <a:latin typeface="Century Gothic" pitchFamily="34" charset="0"/>
              </a:rPr>
              <a:t>)</a:t>
            </a:r>
            <a:endParaRPr lang="pt-BR" sz="2400" dirty="0">
              <a:solidFill>
                <a:srgbClr val="00CC99"/>
              </a:solidFill>
              <a:latin typeface="Century Gothic" pitchFamily="34" charset="0"/>
            </a:endParaRPr>
          </a:p>
          <a:p>
            <a:pPr algn="just">
              <a:lnSpc>
                <a:spcPct val="150000"/>
              </a:lnSpc>
              <a:buClr>
                <a:srgbClr val="00CC99"/>
              </a:buClr>
              <a:buFont typeface="Wingdings" panose="05000000000000000000" pitchFamily="2" charset="2"/>
              <a:buChar char="v"/>
              <a:defRPr/>
            </a:pPr>
            <a:r>
              <a:rPr lang="pt-BR" sz="2400" b="0" dirty="0">
                <a:solidFill>
                  <a:srgbClr val="00CC99"/>
                </a:solidFill>
                <a:latin typeface="Century Gothic" pitchFamily="34" charset="0"/>
              </a:rPr>
              <a:t>Mag. </a:t>
            </a:r>
            <a:r>
              <a:rPr lang="pt-BR" sz="2400" dirty="0">
                <a:solidFill>
                  <a:schemeClr val="bg1"/>
                </a:solidFill>
                <a:latin typeface="Century Gothic" pitchFamily="34" charset="0"/>
              </a:rPr>
              <a:t>-1,5</a:t>
            </a:r>
            <a:r>
              <a:rPr lang="pt-BR" sz="2400" b="0" dirty="0" smtClean="0">
                <a:solidFill>
                  <a:srgbClr val="00CC99"/>
                </a:solidFill>
                <a:latin typeface="Century Gothic" pitchFamily="34" charset="0"/>
              </a:rPr>
              <a:t>:.......................................................... </a:t>
            </a:r>
            <a:r>
              <a:rPr lang="pt-BR" sz="2400" dirty="0" smtClean="0">
                <a:solidFill>
                  <a:schemeClr val="bg1"/>
                </a:solidFill>
                <a:latin typeface="Century Gothic" pitchFamily="34" charset="0"/>
              </a:rPr>
              <a:t>Sirius</a:t>
            </a:r>
            <a:endParaRPr lang="pt-BR" sz="2400" dirty="0">
              <a:solidFill>
                <a:schemeClr val="bg1"/>
              </a:solidFill>
              <a:latin typeface="Century Gothic" pitchFamily="34" charset="0"/>
            </a:endParaRPr>
          </a:p>
          <a:p>
            <a:pPr algn="just">
              <a:lnSpc>
                <a:spcPct val="150000"/>
              </a:lnSpc>
              <a:buClr>
                <a:srgbClr val="00CC99"/>
              </a:buClr>
              <a:buFont typeface="Wingdings" panose="05000000000000000000" pitchFamily="2" charset="2"/>
              <a:buChar char="v"/>
              <a:defRPr/>
            </a:pPr>
            <a:r>
              <a:rPr lang="pt-BR" sz="2400" b="0" dirty="0" smtClean="0">
                <a:solidFill>
                  <a:srgbClr val="00CC99"/>
                </a:solidFill>
                <a:latin typeface="Century Gothic" pitchFamily="34" charset="0"/>
              </a:rPr>
              <a:t>Mag. </a:t>
            </a:r>
            <a:r>
              <a:rPr lang="pt-BR" sz="2400" dirty="0" smtClean="0">
                <a:solidFill>
                  <a:schemeClr val="bg1"/>
                </a:solidFill>
                <a:latin typeface="Century Gothic" pitchFamily="34" charset="0"/>
              </a:rPr>
              <a:t>-</a:t>
            </a:r>
            <a:r>
              <a:rPr lang="pt-BR" sz="2400" dirty="0">
                <a:solidFill>
                  <a:schemeClr val="bg1"/>
                </a:solidFill>
                <a:latin typeface="Century Gothic" pitchFamily="34" charset="0"/>
              </a:rPr>
              <a:t>12,5</a:t>
            </a:r>
            <a:r>
              <a:rPr lang="pt-BR" sz="2400" b="0" dirty="0" smtClean="0">
                <a:solidFill>
                  <a:srgbClr val="00CC99"/>
                </a:solidFill>
                <a:latin typeface="Century Gothic" pitchFamily="34" charset="0"/>
              </a:rPr>
              <a:t>:................................................</a:t>
            </a:r>
            <a:r>
              <a:rPr lang="pt-BR" sz="2400" dirty="0" smtClean="0">
                <a:solidFill>
                  <a:schemeClr val="bg1"/>
                </a:solidFill>
                <a:latin typeface="Century Gothic" pitchFamily="34" charset="0"/>
              </a:rPr>
              <a:t>Lua </a:t>
            </a:r>
            <a:r>
              <a:rPr lang="pt-BR" sz="2400" dirty="0">
                <a:solidFill>
                  <a:schemeClr val="bg1"/>
                </a:solidFill>
                <a:latin typeface="Century Gothic" pitchFamily="34" charset="0"/>
              </a:rPr>
              <a:t>Cheia</a:t>
            </a:r>
          </a:p>
          <a:p>
            <a:pPr algn="just">
              <a:lnSpc>
                <a:spcPct val="150000"/>
              </a:lnSpc>
              <a:buClr>
                <a:srgbClr val="00CC99"/>
              </a:buClr>
              <a:buFont typeface="Wingdings" panose="05000000000000000000" pitchFamily="2" charset="2"/>
              <a:buChar char="v"/>
              <a:defRPr/>
            </a:pPr>
            <a:r>
              <a:rPr lang="pt-BR" sz="2400" b="0" dirty="0" err="1" smtClean="0">
                <a:solidFill>
                  <a:srgbClr val="00CC99"/>
                </a:solidFill>
                <a:latin typeface="Century Gothic" pitchFamily="34" charset="0"/>
              </a:rPr>
              <a:t>Mag</a:t>
            </a:r>
            <a:r>
              <a:rPr lang="pt-BR" sz="2400" b="0" dirty="0" smtClean="0">
                <a:solidFill>
                  <a:srgbClr val="00CC99"/>
                </a:solidFill>
                <a:latin typeface="Century Gothic" pitchFamily="34" charset="0"/>
              </a:rPr>
              <a:t> </a:t>
            </a:r>
            <a:r>
              <a:rPr lang="pt-BR" sz="2400" dirty="0" smtClean="0">
                <a:solidFill>
                  <a:schemeClr val="bg1"/>
                </a:solidFill>
                <a:latin typeface="Century Gothic" pitchFamily="34" charset="0"/>
              </a:rPr>
              <a:t>.-</a:t>
            </a:r>
            <a:r>
              <a:rPr lang="pt-BR" sz="2400" dirty="0">
                <a:solidFill>
                  <a:schemeClr val="bg1"/>
                </a:solidFill>
                <a:latin typeface="Century Gothic" pitchFamily="34" charset="0"/>
              </a:rPr>
              <a:t>26,8</a:t>
            </a:r>
            <a:r>
              <a:rPr lang="pt-BR" sz="2400" b="0" dirty="0" smtClean="0">
                <a:solidFill>
                  <a:srgbClr val="00CC99"/>
                </a:solidFill>
                <a:latin typeface="Century Gothic" pitchFamily="34" charset="0"/>
              </a:rPr>
              <a:t>:........................................................... </a:t>
            </a:r>
            <a:r>
              <a:rPr lang="pt-BR" sz="2400" dirty="0" smtClean="0">
                <a:solidFill>
                  <a:schemeClr val="bg1"/>
                </a:solidFill>
                <a:latin typeface="Century Gothic" pitchFamily="34" charset="0"/>
              </a:rPr>
              <a:t>Sol </a:t>
            </a:r>
            <a:endParaRPr lang="pt-BR" sz="2400" dirty="0">
              <a:solidFill>
                <a:schemeClr val="bg1"/>
              </a:solidFill>
              <a:latin typeface="Century Gothic" pitchFamily="34" charset="0"/>
            </a:endParaRPr>
          </a:p>
        </p:txBody>
      </p:sp>
      <p:sp>
        <p:nvSpPr>
          <p:cNvPr id="4" name="Espaço Reservado para Número de Slide 3"/>
          <p:cNvSpPr>
            <a:spLocks noGrp="1"/>
          </p:cNvSpPr>
          <p:nvPr>
            <p:ph type="sldNum" sz="quarter" idx="12"/>
          </p:nvPr>
        </p:nvSpPr>
        <p:spPr/>
        <p:txBody>
          <a:bodyPr/>
          <a:lstStyle/>
          <a:p>
            <a:pPr>
              <a:defRPr/>
            </a:pPr>
            <a:fld id="{94E86FA0-AE5E-4EEA-87DF-A32503552203}" type="slidenum">
              <a:rPr lang="pt-BR" smtClean="0"/>
              <a:pPr>
                <a:defRPr/>
              </a:pPr>
              <a:t>23</a:t>
            </a:fld>
            <a:endParaRPr lang="pt-BR"/>
          </a:p>
        </p:txBody>
      </p:sp>
    </p:spTree>
    <p:extLst>
      <p:ext uri="{BB962C8B-B14F-4D97-AF65-F5344CB8AC3E}">
        <p14:creationId xmlns:p14="http://schemas.microsoft.com/office/powerpoint/2010/main" val="500567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8435">
                                            <p:txEl>
                                              <p:pRg st="0" end="0"/>
                                            </p:txEl>
                                          </p:spTgt>
                                        </p:tgtEl>
                                        <p:attrNameLst>
                                          <p:attrName>style.visibility</p:attrName>
                                        </p:attrNameLst>
                                      </p:cBhvr>
                                      <p:to>
                                        <p:strVal val="visible"/>
                                      </p:to>
                                    </p:set>
                                    <p:animEffect transition="in" filter="fade">
                                      <p:cBhvr>
                                        <p:cTn id="7" dur="500"/>
                                        <p:tgtEl>
                                          <p:spTgt spid="65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8435">
                                            <p:txEl>
                                              <p:pRg st="1" end="1"/>
                                            </p:txEl>
                                          </p:spTgt>
                                        </p:tgtEl>
                                        <p:attrNameLst>
                                          <p:attrName>style.visibility</p:attrName>
                                        </p:attrNameLst>
                                      </p:cBhvr>
                                      <p:to>
                                        <p:strVal val="visible"/>
                                      </p:to>
                                    </p:set>
                                    <p:animEffect transition="in" filter="fade">
                                      <p:cBhvr>
                                        <p:cTn id="12" dur="500"/>
                                        <p:tgtEl>
                                          <p:spTgt spid="65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8435">
                                            <p:txEl>
                                              <p:pRg st="2" end="2"/>
                                            </p:txEl>
                                          </p:spTgt>
                                        </p:tgtEl>
                                        <p:attrNameLst>
                                          <p:attrName>style.visibility</p:attrName>
                                        </p:attrNameLst>
                                      </p:cBhvr>
                                      <p:to>
                                        <p:strVal val="visible"/>
                                      </p:to>
                                    </p:set>
                                    <p:animEffect transition="in" filter="fade">
                                      <p:cBhvr>
                                        <p:cTn id="17" dur="500"/>
                                        <p:tgtEl>
                                          <p:spTgt spid="65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8435">
                                            <p:txEl>
                                              <p:pRg st="3" end="3"/>
                                            </p:txEl>
                                          </p:spTgt>
                                        </p:tgtEl>
                                        <p:attrNameLst>
                                          <p:attrName>style.visibility</p:attrName>
                                        </p:attrNameLst>
                                      </p:cBhvr>
                                      <p:to>
                                        <p:strVal val="visible"/>
                                      </p:to>
                                    </p:set>
                                    <p:animEffect transition="in" filter="fade">
                                      <p:cBhvr>
                                        <p:cTn id="22" dur="500"/>
                                        <p:tgtEl>
                                          <p:spTgt spid="658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8435">
                                            <p:txEl>
                                              <p:pRg st="4" end="4"/>
                                            </p:txEl>
                                          </p:spTgt>
                                        </p:tgtEl>
                                        <p:attrNameLst>
                                          <p:attrName>style.visibility</p:attrName>
                                        </p:attrNameLst>
                                      </p:cBhvr>
                                      <p:to>
                                        <p:strVal val="visible"/>
                                      </p:to>
                                    </p:set>
                                    <p:animEffect transition="in" filter="fade">
                                      <p:cBhvr>
                                        <p:cTn id="27" dur="500"/>
                                        <p:tgtEl>
                                          <p:spTgt spid="658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8435">
                                            <p:txEl>
                                              <p:pRg st="5" end="5"/>
                                            </p:txEl>
                                          </p:spTgt>
                                        </p:tgtEl>
                                        <p:attrNameLst>
                                          <p:attrName>style.visibility</p:attrName>
                                        </p:attrNameLst>
                                      </p:cBhvr>
                                      <p:to>
                                        <p:strVal val="visible"/>
                                      </p:to>
                                    </p:set>
                                    <p:animEffect transition="in" filter="fade">
                                      <p:cBhvr>
                                        <p:cTn id="32" dur="500"/>
                                        <p:tgtEl>
                                          <p:spTgt spid="6584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8435">
                                            <p:txEl>
                                              <p:pRg st="6" end="6"/>
                                            </p:txEl>
                                          </p:spTgt>
                                        </p:tgtEl>
                                        <p:attrNameLst>
                                          <p:attrName>style.visibility</p:attrName>
                                        </p:attrNameLst>
                                      </p:cBhvr>
                                      <p:to>
                                        <p:strVal val="visible"/>
                                      </p:to>
                                    </p:set>
                                    <p:animEffect transition="in" filter="fade">
                                      <p:cBhvr>
                                        <p:cTn id="37" dur="500"/>
                                        <p:tgtEl>
                                          <p:spTgt spid="65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3"/>
          <p:cNvSpPr>
            <a:spLocks noGrp="1"/>
          </p:cNvSpPr>
          <p:nvPr>
            <p:ph type="ctrTitle"/>
          </p:nvPr>
        </p:nvSpPr>
        <p:spPr>
          <a:xfrm>
            <a:off x="642938" y="-41275"/>
            <a:ext cx="7772400" cy="1470025"/>
          </a:xfrm>
        </p:spPr>
        <p:txBody>
          <a:bodyPr/>
          <a:lstStyle/>
          <a:p>
            <a:r>
              <a:rPr lang="pt-BR" dirty="0" smtClean="0">
                <a:solidFill>
                  <a:schemeClr val="bg1"/>
                </a:solidFill>
                <a:latin typeface="Century Gothic" pitchFamily="34" charset="0"/>
              </a:rPr>
              <a:t>O </a:t>
            </a:r>
            <a:r>
              <a:rPr lang="pt-BR" dirty="0" err="1" smtClean="0">
                <a:solidFill>
                  <a:schemeClr val="bg1"/>
                </a:solidFill>
                <a:latin typeface="Century Gothic" pitchFamily="34" charset="0"/>
              </a:rPr>
              <a:t>galileoscópio</a:t>
            </a:r>
            <a:endParaRPr lang="pt-BR" dirty="0" smtClean="0">
              <a:solidFill>
                <a:schemeClr val="bg1"/>
              </a:solidFill>
              <a:latin typeface="Century Gothic" pitchFamily="34" charset="0"/>
            </a:endParaRPr>
          </a:p>
        </p:txBody>
      </p:sp>
      <p:pic>
        <p:nvPicPr>
          <p:cNvPr id="15363" name="Picture 2" descr="C:\Documents and Settings\andre silva\Meus documentos\CONCURSO_CDCC\apresentações\Imagens\telescópios\Galileoscopio.jpg"/>
          <p:cNvPicPr>
            <a:picLocks noChangeAspect="1" noChangeArrowheads="1"/>
          </p:cNvPicPr>
          <p:nvPr/>
        </p:nvPicPr>
        <p:blipFill>
          <a:blip r:embed="rId2" cstate="print">
            <a:lum/>
          </a:blip>
          <a:srcRect/>
          <a:stretch>
            <a:fillRect/>
          </a:stretch>
        </p:blipFill>
        <p:spPr bwMode="auto">
          <a:xfrm>
            <a:off x="0" y="1485900"/>
            <a:ext cx="9144000" cy="5372100"/>
          </a:xfrm>
          <a:prstGeom prst="rect">
            <a:avLst/>
          </a:prstGeom>
          <a:noFill/>
          <a:ln w="9525">
            <a:noFill/>
            <a:miter lim="800000"/>
            <a:headEnd/>
            <a:tailEnd/>
          </a:ln>
        </p:spPr>
      </p:pic>
      <p:sp>
        <p:nvSpPr>
          <p:cNvPr id="15364" name="CaixaDeTexto 3"/>
          <p:cNvSpPr txBox="1">
            <a:spLocks noChangeArrowheads="1"/>
          </p:cNvSpPr>
          <p:nvPr/>
        </p:nvSpPr>
        <p:spPr bwMode="auto">
          <a:xfrm>
            <a:off x="0" y="6581775"/>
            <a:ext cx="6000750" cy="276225"/>
          </a:xfrm>
          <a:prstGeom prst="rect">
            <a:avLst/>
          </a:prstGeom>
          <a:noFill/>
          <a:ln w="9525">
            <a:noFill/>
            <a:miter lim="800000"/>
            <a:headEnd/>
            <a:tailEnd/>
          </a:ln>
        </p:spPr>
        <p:txBody>
          <a:bodyPr>
            <a:spAutoFit/>
          </a:bodyPr>
          <a:lstStyle/>
          <a:p>
            <a:pPr algn="l"/>
            <a:r>
              <a:rPr lang="pt-BR" sz="1200" dirty="0">
                <a:solidFill>
                  <a:schemeClr val="tx1"/>
                </a:solidFill>
                <a:latin typeface="Century Gothic" pitchFamily="34" charset="0"/>
              </a:rPr>
              <a:t>Crédito da imagem: http://luna-astronomia.blogspot.com</a:t>
            </a:r>
          </a:p>
        </p:txBody>
      </p:sp>
    </p:spTree>
    <p:extLst>
      <p:ext uri="{BB962C8B-B14F-4D97-AF65-F5344CB8AC3E}">
        <p14:creationId xmlns:p14="http://schemas.microsoft.com/office/powerpoint/2010/main" val="236179770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3"/>
          <p:cNvSpPr>
            <a:spLocks noGrp="1"/>
          </p:cNvSpPr>
          <p:nvPr>
            <p:ph type="ctrTitle"/>
          </p:nvPr>
        </p:nvSpPr>
        <p:spPr>
          <a:xfrm>
            <a:off x="142875" y="-27384"/>
            <a:ext cx="8858250" cy="1470025"/>
          </a:xfrm>
        </p:spPr>
        <p:txBody>
          <a:bodyPr/>
          <a:lstStyle/>
          <a:p>
            <a:r>
              <a:rPr lang="pt-BR" dirty="0" smtClean="0">
                <a:solidFill>
                  <a:schemeClr val="bg1"/>
                </a:solidFill>
                <a:latin typeface="Century Gothic" pitchFamily="34" charset="0"/>
              </a:rPr>
              <a:t>características</a:t>
            </a:r>
          </a:p>
        </p:txBody>
      </p:sp>
      <p:sp>
        <p:nvSpPr>
          <p:cNvPr id="3" name="Subtítulo 2"/>
          <p:cNvSpPr>
            <a:spLocks noGrp="1"/>
          </p:cNvSpPr>
          <p:nvPr>
            <p:ph type="subTitle" idx="1"/>
          </p:nvPr>
        </p:nvSpPr>
        <p:spPr>
          <a:xfrm>
            <a:off x="539552" y="1916832"/>
            <a:ext cx="8136904" cy="3744416"/>
          </a:xfrm>
        </p:spPr>
        <p:txBody>
          <a:bodyPr/>
          <a:lstStyle/>
          <a:p>
            <a:pPr algn="l">
              <a:buClr>
                <a:srgbClr val="00FF00"/>
              </a:buClr>
              <a:buFont typeface="Wingdings" pitchFamily="2" charset="2"/>
              <a:buChar char="v"/>
              <a:defRPr/>
            </a:pPr>
            <a:r>
              <a:rPr lang="pt-BR" dirty="0" smtClean="0">
                <a:solidFill>
                  <a:schemeClr val="accent6">
                    <a:lumMod val="20000"/>
                    <a:lumOff val="80000"/>
                  </a:schemeClr>
                </a:solidFill>
                <a:latin typeface="Century Gothic" pitchFamily="34" charset="0"/>
              </a:rPr>
              <a:t> </a:t>
            </a:r>
            <a:r>
              <a:rPr lang="pt-BR" dirty="0" smtClean="0">
                <a:solidFill>
                  <a:srgbClr val="00FF00"/>
                </a:solidFill>
                <a:latin typeface="Century Gothic" pitchFamily="34" charset="0"/>
              </a:rPr>
              <a:t>abertura: </a:t>
            </a:r>
            <a:r>
              <a:rPr lang="pt-BR" dirty="0" smtClean="0">
                <a:solidFill>
                  <a:schemeClr val="bg1"/>
                </a:solidFill>
                <a:latin typeface="Century Gothic" pitchFamily="34" charset="0"/>
              </a:rPr>
              <a:t>50mm</a:t>
            </a:r>
          </a:p>
          <a:p>
            <a:pPr algn="l">
              <a:buClr>
                <a:srgbClr val="00FF00"/>
              </a:buClr>
              <a:buFont typeface="Wingdings" pitchFamily="2" charset="2"/>
              <a:buChar char="v"/>
              <a:defRPr/>
            </a:pPr>
            <a:r>
              <a:rPr lang="pt-BR" dirty="0" smtClean="0">
                <a:solidFill>
                  <a:srgbClr val="00FF00"/>
                </a:solidFill>
                <a:latin typeface="Century Gothic" pitchFamily="34" charset="0"/>
              </a:rPr>
              <a:t> distância focal da objetiva: </a:t>
            </a:r>
            <a:r>
              <a:rPr lang="pt-BR" dirty="0" smtClean="0">
                <a:solidFill>
                  <a:schemeClr val="bg1"/>
                </a:solidFill>
                <a:latin typeface="Century Gothic" pitchFamily="34" charset="0"/>
              </a:rPr>
              <a:t>500 mm</a:t>
            </a:r>
          </a:p>
          <a:p>
            <a:pPr algn="l">
              <a:buClr>
                <a:srgbClr val="00FF00"/>
              </a:buClr>
              <a:buFont typeface="Wingdings" pitchFamily="2" charset="2"/>
              <a:buChar char="v"/>
              <a:defRPr/>
            </a:pPr>
            <a:r>
              <a:rPr lang="pt-BR" dirty="0" smtClean="0">
                <a:solidFill>
                  <a:srgbClr val="00FF00"/>
                </a:solidFill>
                <a:latin typeface="Century Gothic" pitchFamily="34" charset="0"/>
              </a:rPr>
              <a:t> acessórios: </a:t>
            </a:r>
          </a:p>
          <a:p>
            <a:pPr lvl="1" algn="l">
              <a:buClr>
                <a:srgbClr val="00FF00"/>
              </a:buClr>
              <a:buFont typeface="Wingdings" pitchFamily="2" charset="2"/>
              <a:buChar char="v"/>
              <a:defRPr/>
            </a:pPr>
            <a:r>
              <a:rPr lang="pt-BR" dirty="0" smtClean="0">
                <a:solidFill>
                  <a:srgbClr val="00FF00"/>
                </a:solidFill>
                <a:latin typeface="Century Gothic" pitchFamily="34" charset="0"/>
              </a:rPr>
              <a:t> </a:t>
            </a:r>
            <a:r>
              <a:rPr lang="pt-BR" dirty="0" smtClean="0">
                <a:solidFill>
                  <a:schemeClr val="bg1"/>
                </a:solidFill>
                <a:latin typeface="Century Gothic" pitchFamily="34" charset="0"/>
              </a:rPr>
              <a:t>ocular:</a:t>
            </a:r>
            <a:r>
              <a:rPr lang="pt-BR" dirty="0" smtClean="0">
                <a:solidFill>
                  <a:srgbClr val="00FF00"/>
                </a:solidFill>
                <a:latin typeface="Century Gothic" pitchFamily="34" charset="0"/>
              </a:rPr>
              <a:t> 20mm;</a:t>
            </a:r>
          </a:p>
          <a:p>
            <a:pPr lvl="1" algn="l">
              <a:buClr>
                <a:srgbClr val="00FF00"/>
              </a:buClr>
              <a:buFont typeface="Wingdings" pitchFamily="2" charset="2"/>
              <a:buChar char="v"/>
              <a:defRPr/>
            </a:pPr>
            <a:r>
              <a:rPr lang="pt-BR" dirty="0" smtClean="0">
                <a:solidFill>
                  <a:srgbClr val="00FF00"/>
                </a:solidFill>
                <a:latin typeface="Century Gothic" pitchFamily="34" charset="0"/>
              </a:rPr>
              <a:t> </a:t>
            </a:r>
            <a:r>
              <a:rPr lang="pt-BR" dirty="0" err="1" smtClean="0">
                <a:solidFill>
                  <a:schemeClr val="bg1"/>
                </a:solidFill>
                <a:latin typeface="Century Gothic" pitchFamily="34" charset="0"/>
              </a:rPr>
              <a:t>barlow</a:t>
            </a:r>
            <a:r>
              <a:rPr lang="pt-BR" dirty="0" smtClean="0">
                <a:solidFill>
                  <a:schemeClr val="bg1"/>
                </a:solidFill>
                <a:latin typeface="Century Gothic" pitchFamily="34" charset="0"/>
              </a:rPr>
              <a:t> 2x: </a:t>
            </a:r>
            <a:r>
              <a:rPr lang="pt-BR" dirty="0" smtClean="0">
                <a:solidFill>
                  <a:srgbClr val="00FF00"/>
                </a:solidFill>
                <a:latin typeface="Century Gothic" pitchFamily="34" charset="0"/>
              </a:rPr>
              <a:t>serve como </a:t>
            </a:r>
            <a:r>
              <a:rPr lang="pt-BR" dirty="0" smtClean="0">
                <a:solidFill>
                  <a:schemeClr val="bg1"/>
                </a:solidFill>
                <a:latin typeface="Century Gothic" pitchFamily="34" charset="0"/>
              </a:rPr>
              <a:t>ocular </a:t>
            </a:r>
            <a:r>
              <a:rPr lang="pt-BR" dirty="0" err="1" smtClean="0">
                <a:solidFill>
                  <a:schemeClr val="bg1"/>
                </a:solidFill>
                <a:latin typeface="Century Gothic" pitchFamily="34" charset="0"/>
              </a:rPr>
              <a:t>galileana</a:t>
            </a:r>
            <a:r>
              <a:rPr lang="pt-BR" dirty="0" smtClean="0">
                <a:solidFill>
                  <a:schemeClr val="bg1"/>
                </a:solidFill>
                <a:latin typeface="Century Gothic" pitchFamily="34" charset="0"/>
              </a:rPr>
              <a:t> </a:t>
            </a:r>
            <a:r>
              <a:rPr lang="pt-BR" dirty="0" smtClean="0">
                <a:solidFill>
                  <a:srgbClr val="00FF00"/>
                </a:solidFill>
                <a:latin typeface="Century Gothic" pitchFamily="34" charset="0"/>
              </a:rPr>
              <a:t>de </a:t>
            </a:r>
            <a:r>
              <a:rPr lang="pt-BR" dirty="0" smtClean="0">
                <a:solidFill>
                  <a:schemeClr val="bg1"/>
                </a:solidFill>
                <a:latin typeface="Century Gothic" pitchFamily="34" charset="0"/>
              </a:rPr>
              <a:t>30mm;</a:t>
            </a:r>
          </a:p>
        </p:txBody>
      </p:sp>
    </p:spTree>
    <p:extLst>
      <p:ext uri="{BB962C8B-B14F-4D97-AF65-F5344CB8AC3E}">
        <p14:creationId xmlns:p14="http://schemas.microsoft.com/office/powerpoint/2010/main" val="1952513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3"/>
          <p:cNvSpPr>
            <a:spLocks noGrp="1"/>
          </p:cNvSpPr>
          <p:nvPr>
            <p:ph type="ctrTitle"/>
          </p:nvPr>
        </p:nvSpPr>
        <p:spPr>
          <a:xfrm>
            <a:off x="142875" y="-27384"/>
            <a:ext cx="8858250" cy="1470025"/>
          </a:xfrm>
        </p:spPr>
        <p:txBody>
          <a:bodyPr/>
          <a:lstStyle/>
          <a:p>
            <a:r>
              <a:rPr lang="pt-BR" dirty="0" smtClean="0">
                <a:solidFill>
                  <a:schemeClr val="bg1"/>
                </a:solidFill>
                <a:latin typeface="Century Gothic" pitchFamily="34" charset="0"/>
              </a:rPr>
              <a:t>características</a:t>
            </a:r>
          </a:p>
        </p:txBody>
      </p:sp>
      <p:sp>
        <p:nvSpPr>
          <p:cNvPr id="3" name="Subtítulo 2"/>
          <p:cNvSpPr>
            <a:spLocks noGrp="1"/>
          </p:cNvSpPr>
          <p:nvPr>
            <p:ph type="subTitle" idx="1"/>
          </p:nvPr>
        </p:nvSpPr>
        <p:spPr>
          <a:xfrm>
            <a:off x="611560" y="1412776"/>
            <a:ext cx="8136904" cy="3744416"/>
          </a:xfrm>
        </p:spPr>
        <p:txBody>
          <a:bodyPr/>
          <a:lstStyle/>
          <a:p>
            <a:pPr algn="l">
              <a:buClr>
                <a:srgbClr val="00FF00"/>
              </a:buClr>
              <a:buFont typeface="Wingdings" pitchFamily="2" charset="2"/>
              <a:buChar char="v"/>
              <a:defRPr/>
            </a:pPr>
            <a:r>
              <a:rPr lang="pt-BR" dirty="0" smtClean="0">
                <a:solidFill>
                  <a:srgbClr val="00FF00"/>
                </a:solidFill>
                <a:latin typeface="Century Gothic" pitchFamily="34" charset="0"/>
              </a:rPr>
              <a:t> aumentos: </a:t>
            </a:r>
          </a:p>
          <a:p>
            <a:pPr lvl="1" algn="l">
              <a:buClr>
                <a:srgbClr val="00FF00"/>
              </a:buClr>
              <a:buFont typeface="Wingdings" pitchFamily="2" charset="2"/>
              <a:buChar char="v"/>
              <a:defRPr/>
            </a:pPr>
            <a:r>
              <a:rPr lang="pt-BR" dirty="0" smtClean="0">
                <a:solidFill>
                  <a:schemeClr val="bg1"/>
                </a:solidFill>
                <a:latin typeface="Century Gothic" pitchFamily="34" charset="0"/>
              </a:rPr>
              <a:t>25x</a:t>
            </a:r>
            <a:r>
              <a:rPr lang="pt-BR" dirty="0" smtClean="0">
                <a:solidFill>
                  <a:srgbClr val="00FF00"/>
                </a:solidFill>
                <a:latin typeface="Century Gothic" pitchFamily="34" charset="0"/>
              </a:rPr>
              <a:t> (ocular de 20mm)</a:t>
            </a:r>
          </a:p>
          <a:p>
            <a:pPr lvl="1" algn="l">
              <a:buClr>
                <a:srgbClr val="00FF00"/>
              </a:buClr>
              <a:buFont typeface="Wingdings" pitchFamily="2" charset="2"/>
              <a:buChar char="v"/>
              <a:defRPr/>
            </a:pPr>
            <a:r>
              <a:rPr lang="pt-BR" dirty="0" smtClean="0">
                <a:solidFill>
                  <a:schemeClr val="bg1"/>
                </a:solidFill>
                <a:latin typeface="Century Gothic" pitchFamily="34" charset="0"/>
              </a:rPr>
              <a:t>50x </a:t>
            </a:r>
            <a:r>
              <a:rPr lang="pt-BR" dirty="0" smtClean="0">
                <a:solidFill>
                  <a:srgbClr val="00FF00"/>
                </a:solidFill>
                <a:latin typeface="Century Gothic" pitchFamily="34" charset="0"/>
              </a:rPr>
              <a:t>(ocular de 20mm + </a:t>
            </a:r>
            <a:r>
              <a:rPr lang="pt-BR" dirty="0" err="1" smtClean="0">
                <a:solidFill>
                  <a:srgbClr val="00FF00"/>
                </a:solidFill>
                <a:latin typeface="Century Gothic" pitchFamily="34" charset="0"/>
              </a:rPr>
              <a:t>Barlow</a:t>
            </a:r>
            <a:r>
              <a:rPr lang="pt-BR" dirty="0" smtClean="0">
                <a:solidFill>
                  <a:srgbClr val="00FF00"/>
                </a:solidFill>
                <a:latin typeface="Century Gothic" pitchFamily="34" charset="0"/>
              </a:rPr>
              <a:t>)</a:t>
            </a:r>
          </a:p>
          <a:p>
            <a:pPr lvl="1" algn="l">
              <a:buClr>
                <a:srgbClr val="00FF00"/>
              </a:buClr>
              <a:buFont typeface="Wingdings" pitchFamily="2" charset="2"/>
              <a:buChar char="v"/>
              <a:defRPr/>
            </a:pPr>
            <a:r>
              <a:rPr lang="pt-BR" dirty="0" smtClean="0">
                <a:solidFill>
                  <a:schemeClr val="bg1"/>
                </a:solidFill>
                <a:latin typeface="Century Gothic" pitchFamily="34" charset="0"/>
              </a:rPr>
              <a:t>17x</a:t>
            </a:r>
            <a:r>
              <a:rPr lang="pt-BR" dirty="0" smtClean="0">
                <a:solidFill>
                  <a:srgbClr val="00FF00"/>
                </a:solidFill>
                <a:latin typeface="Century Gothic" pitchFamily="34" charset="0"/>
              </a:rPr>
              <a:t> (ocular </a:t>
            </a:r>
            <a:r>
              <a:rPr lang="pt-BR" dirty="0" err="1" smtClean="0">
                <a:solidFill>
                  <a:srgbClr val="00FF00"/>
                </a:solidFill>
                <a:latin typeface="Century Gothic" pitchFamily="34" charset="0"/>
              </a:rPr>
              <a:t>galileana</a:t>
            </a:r>
            <a:r>
              <a:rPr lang="pt-BR" dirty="0" smtClean="0">
                <a:solidFill>
                  <a:srgbClr val="00FF00"/>
                </a:solidFill>
                <a:latin typeface="Century Gothic" pitchFamily="34" charset="0"/>
              </a:rPr>
              <a:t> de 30mm)</a:t>
            </a:r>
            <a:endParaRPr lang="pt-BR" dirty="0" smtClean="0">
              <a:solidFill>
                <a:schemeClr val="accent6">
                  <a:lumMod val="20000"/>
                  <a:lumOff val="80000"/>
                </a:schemeClr>
              </a:solidFill>
              <a:latin typeface="Century Gothic" pitchFamily="34" charset="0"/>
            </a:endParaRPr>
          </a:p>
          <a:p>
            <a:pPr algn="l">
              <a:buClr>
                <a:srgbClr val="00FF00"/>
              </a:buClr>
              <a:buFont typeface="Wingdings" pitchFamily="2" charset="2"/>
              <a:buChar char="v"/>
              <a:defRPr/>
            </a:pPr>
            <a:r>
              <a:rPr lang="pt-BR" dirty="0" smtClean="0">
                <a:solidFill>
                  <a:srgbClr val="00FF00"/>
                </a:solidFill>
                <a:latin typeface="Century Gothic" pitchFamily="34" charset="0"/>
              </a:rPr>
              <a:t>aumento máximo útil: </a:t>
            </a:r>
            <a:r>
              <a:rPr lang="pt-BR" dirty="0" smtClean="0">
                <a:solidFill>
                  <a:schemeClr val="bg1"/>
                </a:solidFill>
                <a:latin typeface="Century Gothic" pitchFamily="34" charset="0"/>
              </a:rPr>
              <a:t>100x</a:t>
            </a:r>
          </a:p>
          <a:p>
            <a:pPr algn="l">
              <a:buClr>
                <a:srgbClr val="00FF00"/>
              </a:buClr>
              <a:buFont typeface="Wingdings" pitchFamily="2" charset="2"/>
              <a:buChar char="v"/>
              <a:defRPr/>
            </a:pPr>
            <a:r>
              <a:rPr lang="pt-BR" dirty="0" smtClean="0">
                <a:solidFill>
                  <a:srgbClr val="00FF00"/>
                </a:solidFill>
                <a:latin typeface="Century Gothic" pitchFamily="34" charset="0"/>
              </a:rPr>
              <a:t> Poder separador: 2,4”</a:t>
            </a:r>
          </a:p>
          <a:p>
            <a:pPr algn="l">
              <a:buClr>
                <a:srgbClr val="00FF00"/>
              </a:buClr>
              <a:buFont typeface="Wingdings" pitchFamily="2" charset="2"/>
              <a:buChar char="v"/>
              <a:defRPr/>
            </a:pPr>
            <a:r>
              <a:rPr lang="pt-BR" dirty="0" smtClean="0">
                <a:solidFill>
                  <a:srgbClr val="00FF00"/>
                </a:solidFill>
                <a:latin typeface="Century Gothic" pitchFamily="34" charset="0"/>
              </a:rPr>
              <a:t> magnitude limite: </a:t>
            </a:r>
            <a:r>
              <a:rPr lang="pt-BR" dirty="0" smtClean="0">
                <a:solidFill>
                  <a:schemeClr val="bg1"/>
                </a:solidFill>
                <a:latin typeface="Century Gothic" pitchFamily="34" charset="0"/>
              </a:rPr>
              <a:t>10,6</a:t>
            </a:r>
          </a:p>
          <a:p>
            <a:pPr lvl="1" algn="l">
              <a:buClr>
                <a:srgbClr val="00FF00"/>
              </a:buClr>
              <a:buFont typeface="Wingdings" pitchFamily="2" charset="2"/>
              <a:buChar char="v"/>
              <a:defRPr/>
            </a:pPr>
            <a:endParaRPr lang="pt-BR" dirty="0" smtClean="0">
              <a:solidFill>
                <a:srgbClr val="00FF00"/>
              </a:solidFill>
              <a:latin typeface="Century Gothic" pitchFamily="34" charset="0"/>
            </a:endParaRPr>
          </a:p>
        </p:txBody>
      </p:sp>
    </p:spTree>
    <p:extLst>
      <p:ext uri="{BB962C8B-B14F-4D97-AF65-F5344CB8AC3E}">
        <p14:creationId xmlns:p14="http://schemas.microsoft.com/office/powerpoint/2010/main" val="19578918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descr="C:\Users\CDA\Documents\Andre\1-MINICURSO-OC-BKP\material-auxiliar\estrut-olho.jpg"/>
          <p:cNvPicPr>
            <a:picLocks noChangeAspect="1" noChangeArrowheads="1"/>
          </p:cNvPicPr>
          <p:nvPr/>
        </p:nvPicPr>
        <p:blipFill>
          <a:blip r:embed="rId2" cstate="print"/>
          <a:srcRect/>
          <a:stretch>
            <a:fillRect/>
          </a:stretch>
        </p:blipFill>
        <p:spPr bwMode="auto">
          <a:xfrm>
            <a:off x="1187624" y="1052736"/>
            <a:ext cx="6724813" cy="5256562"/>
          </a:xfrm>
          <a:prstGeom prst="rect">
            <a:avLst/>
          </a:prstGeom>
          <a:noFill/>
        </p:spPr>
      </p:pic>
      <p:sp>
        <p:nvSpPr>
          <p:cNvPr id="7170" name="Título 3"/>
          <p:cNvSpPr>
            <a:spLocks noGrp="1"/>
          </p:cNvSpPr>
          <p:nvPr>
            <p:ph type="title"/>
          </p:nvPr>
        </p:nvSpPr>
        <p:spPr>
          <a:xfrm>
            <a:off x="3491880" y="0"/>
            <a:ext cx="2129433" cy="1143000"/>
          </a:xfrm>
        </p:spPr>
        <p:txBody>
          <a:bodyPr/>
          <a:lstStyle/>
          <a:p>
            <a:r>
              <a:rPr lang="pt-BR" sz="4800" dirty="0" smtClean="0">
                <a:solidFill>
                  <a:schemeClr val="tx1"/>
                </a:solidFill>
                <a:latin typeface="Century Gothic" pitchFamily="34" charset="0"/>
              </a:rPr>
              <a:t>o olho</a:t>
            </a:r>
          </a:p>
        </p:txBody>
      </p:sp>
      <p:sp>
        <p:nvSpPr>
          <p:cNvPr id="3" name="CaixaDeTexto 2"/>
          <p:cNvSpPr txBox="1"/>
          <p:nvPr/>
        </p:nvSpPr>
        <p:spPr>
          <a:xfrm>
            <a:off x="5652120" y="6608385"/>
            <a:ext cx="3456384" cy="276999"/>
          </a:xfrm>
          <a:prstGeom prst="rect">
            <a:avLst/>
          </a:prstGeom>
          <a:noFill/>
        </p:spPr>
        <p:txBody>
          <a:bodyPr wrap="square">
            <a:spAutoFit/>
          </a:bodyPr>
          <a:lstStyle/>
          <a:p>
            <a:pPr algn="l">
              <a:defRPr/>
            </a:pPr>
            <a:r>
              <a:rPr lang="pt-BR" sz="1200" dirty="0">
                <a:solidFill>
                  <a:schemeClr val="accent6">
                    <a:lumMod val="75000"/>
                  </a:schemeClr>
                </a:solidFill>
                <a:latin typeface="Century Gothic" pitchFamily="34" charset="0"/>
              </a:rPr>
              <a:t>Crédito da imagem: http://en.wikipedia.org </a:t>
            </a:r>
          </a:p>
        </p:txBody>
      </p:sp>
    </p:spTree>
    <p:extLst>
      <p:ext uri="{BB962C8B-B14F-4D97-AF65-F5344CB8AC3E}">
        <p14:creationId xmlns:p14="http://schemas.microsoft.com/office/powerpoint/2010/main" val="35836374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3"/>
          <p:cNvPicPr>
            <a:picLocks noChangeAspect="1" noChangeArrowheads="1"/>
          </p:cNvPicPr>
          <p:nvPr/>
        </p:nvPicPr>
        <p:blipFill>
          <a:blip r:embed="rId2" cstate="print"/>
          <a:stretch>
            <a:fillRect/>
          </a:stretch>
        </p:blipFill>
        <p:spPr bwMode="auto">
          <a:xfrm>
            <a:off x="0" y="1556791"/>
            <a:ext cx="9144000" cy="5309419"/>
          </a:xfrm>
          <a:prstGeom prst="rect">
            <a:avLst/>
          </a:prstGeom>
          <a:noFill/>
          <a:ln>
            <a:noFill/>
          </a:ln>
        </p:spPr>
      </p:pic>
      <p:sp>
        <p:nvSpPr>
          <p:cNvPr id="8194" name="Título 3"/>
          <p:cNvSpPr>
            <a:spLocks noGrp="1"/>
          </p:cNvSpPr>
          <p:nvPr>
            <p:ph type="title"/>
          </p:nvPr>
        </p:nvSpPr>
        <p:spPr>
          <a:xfrm>
            <a:off x="714375" y="125760"/>
            <a:ext cx="7772400" cy="1143000"/>
          </a:xfrm>
        </p:spPr>
        <p:txBody>
          <a:bodyPr/>
          <a:lstStyle/>
          <a:p>
            <a:r>
              <a:rPr lang="pt-BR" dirty="0" smtClean="0">
                <a:solidFill>
                  <a:srgbClr val="00C85A"/>
                </a:solidFill>
                <a:latin typeface="Century Gothic" pitchFamily="34" charset="0"/>
              </a:rPr>
              <a:t>Pupila e </a:t>
            </a:r>
            <a:r>
              <a:rPr lang="pt-BR" dirty="0" err="1" smtClean="0">
                <a:solidFill>
                  <a:srgbClr val="00C85A"/>
                </a:solidFill>
                <a:latin typeface="Century Gothic" pitchFamily="34" charset="0"/>
              </a:rPr>
              <a:t>iris</a:t>
            </a:r>
            <a:endParaRPr lang="pt-BR" dirty="0" smtClean="0">
              <a:solidFill>
                <a:srgbClr val="00C85A"/>
              </a:solidFill>
              <a:latin typeface="Century Gothic" pitchFamily="34" charset="0"/>
            </a:endParaRPr>
          </a:p>
        </p:txBody>
      </p:sp>
      <p:sp>
        <p:nvSpPr>
          <p:cNvPr id="3" name="CaixaDeTexto 2"/>
          <p:cNvSpPr txBox="1"/>
          <p:nvPr/>
        </p:nvSpPr>
        <p:spPr>
          <a:xfrm>
            <a:off x="0" y="6581775"/>
            <a:ext cx="6000750" cy="276225"/>
          </a:xfrm>
          <a:prstGeom prst="rect">
            <a:avLst/>
          </a:prstGeom>
          <a:noFill/>
        </p:spPr>
        <p:txBody>
          <a:bodyPr>
            <a:spAutoFit/>
          </a:bodyPr>
          <a:lstStyle/>
          <a:p>
            <a:pPr algn="l">
              <a:defRPr/>
            </a:pPr>
            <a:r>
              <a:rPr lang="pt-BR" sz="1200" dirty="0">
                <a:solidFill>
                  <a:srgbClr val="00C85A"/>
                </a:solidFill>
                <a:latin typeface="Century Gothic" pitchFamily="34" charset="0"/>
              </a:rPr>
              <a:t>Crédito da imagem: http://www.imagensdeposito.com</a:t>
            </a:r>
          </a:p>
        </p:txBody>
      </p:sp>
    </p:spTree>
    <p:extLst>
      <p:ext uri="{BB962C8B-B14F-4D97-AF65-F5344CB8AC3E}">
        <p14:creationId xmlns:p14="http://schemas.microsoft.com/office/powerpoint/2010/main" val="185723436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ítulo 3"/>
          <p:cNvSpPr>
            <a:spLocks noGrp="1"/>
          </p:cNvSpPr>
          <p:nvPr>
            <p:ph type="title"/>
          </p:nvPr>
        </p:nvSpPr>
        <p:spPr>
          <a:xfrm>
            <a:off x="0" y="-27384"/>
            <a:ext cx="8964488" cy="1143000"/>
          </a:xfrm>
        </p:spPr>
        <p:txBody>
          <a:bodyPr/>
          <a:lstStyle/>
          <a:p>
            <a:r>
              <a:rPr lang="pt-BR" dirty="0" smtClean="0">
                <a:solidFill>
                  <a:srgbClr val="00C85A"/>
                </a:solidFill>
                <a:latin typeface="Century Gothic" pitchFamily="34" charset="0"/>
              </a:rPr>
              <a:t>Visão periférica e ponto cego</a:t>
            </a:r>
          </a:p>
        </p:txBody>
      </p:sp>
      <p:pic>
        <p:nvPicPr>
          <p:cNvPr id="1026" name="Picture 2" descr="C:\Users\CDA\Documents\Andre\1-MINICURSO-OC-BKP\material-auxiliar\mapa-retina.jpg"/>
          <p:cNvPicPr>
            <a:picLocks noChangeAspect="1" noChangeArrowheads="1"/>
          </p:cNvPicPr>
          <p:nvPr/>
        </p:nvPicPr>
        <p:blipFill>
          <a:blip r:embed="rId3" cstate="print">
            <a:lum bright="-19000" contrast="43000"/>
          </a:blip>
          <a:srcRect/>
          <a:stretch>
            <a:fillRect/>
          </a:stretch>
        </p:blipFill>
        <p:spPr bwMode="auto">
          <a:xfrm>
            <a:off x="1619672" y="980728"/>
            <a:ext cx="5904656" cy="5290144"/>
          </a:xfrm>
          <a:prstGeom prst="rect">
            <a:avLst/>
          </a:prstGeom>
          <a:noFill/>
        </p:spPr>
      </p:pic>
      <p:sp>
        <p:nvSpPr>
          <p:cNvPr id="6" name="CaixaDeTexto 5"/>
          <p:cNvSpPr txBox="1"/>
          <p:nvPr/>
        </p:nvSpPr>
        <p:spPr>
          <a:xfrm>
            <a:off x="0" y="6581775"/>
            <a:ext cx="6000750" cy="276225"/>
          </a:xfrm>
          <a:prstGeom prst="rect">
            <a:avLst/>
          </a:prstGeom>
          <a:noFill/>
        </p:spPr>
        <p:txBody>
          <a:bodyPr>
            <a:spAutoFit/>
          </a:bodyPr>
          <a:lstStyle/>
          <a:p>
            <a:pPr algn="l">
              <a:defRPr/>
            </a:pPr>
            <a:r>
              <a:rPr lang="pt-BR" sz="1200" dirty="0">
                <a:solidFill>
                  <a:srgbClr val="00C85A"/>
                </a:solidFill>
                <a:latin typeface="Century Gothic" pitchFamily="34" charset="0"/>
              </a:rPr>
              <a:t>Crédito da imagem: </a:t>
            </a:r>
            <a:r>
              <a:rPr lang="pt-BR" sz="1200" dirty="0" smtClean="0">
                <a:solidFill>
                  <a:srgbClr val="00C85A"/>
                </a:solidFill>
                <a:latin typeface="Century Gothic" pitchFamily="34" charset="0"/>
              </a:rPr>
              <a:t>De </a:t>
            </a:r>
            <a:r>
              <a:rPr lang="pt-BR" sz="1200" dirty="0" err="1" smtClean="0">
                <a:solidFill>
                  <a:srgbClr val="00C85A"/>
                </a:solidFill>
                <a:latin typeface="Century Gothic" pitchFamily="34" charset="0"/>
              </a:rPr>
              <a:t>Laet</a:t>
            </a:r>
            <a:r>
              <a:rPr lang="pt-BR" sz="1200" dirty="0" smtClean="0">
                <a:solidFill>
                  <a:srgbClr val="00C85A"/>
                </a:solidFill>
                <a:latin typeface="Century Gothic" pitchFamily="34" charset="0"/>
              </a:rPr>
              <a:t>, Rony. </a:t>
            </a:r>
            <a:r>
              <a:rPr lang="pt-BR" sz="1200" dirty="0" err="1" smtClean="0">
                <a:solidFill>
                  <a:srgbClr val="00C85A"/>
                </a:solidFill>
                <a:latin typeface="Century Gothic" pitchFamily="34" charset="0"/>
              </a:rPr>
              <a:t>The</a:t>
            </a:r>
            <a:r>
              <a:rPr lang="pt-BR" sz="1200" dirty="0" smtClean="0">
                <a:solidFill>
                  <a:srgbClr val="00C85A"/>
                </a:solidFill>
                <a:latin typeface="Century Gothic" pitchFamily="34" charset="0"/>
              </a:rPr>
              <a:t> casual </a:t>
            </a:r>
            <a:r>
              <a:rPr lang="pt-BR" sz="1200" dirty="0" err="1" smtClean="0">
                <a:solidFill>
                  <a:srgbClr val="00C85A"/>
                </a:solidFill>
                <a:latin typeface="Century Gothic" pitchFamily="34" charset="0"/>
              </a:rPr>
              <a:t>sky</a:t>
            </a:r>
            <a:r>
              <a:rPr lang="pt-BR" sz="1200" dirty="0" smtClean="0">
                <a:solidFill>
                  <a:srgbClr val="00C85A"/>
                </a:solidFill>
                <a:latin typeface="Century Gothic" pitchFamily="34" charset="0"/>
              </a:rPr>
              <a:t> </a:t>
            </a:r>
            <a:r>
              <a:rPr lang="pt-BR" sz="1200" dirty="0" err="1" smtClean="0">
                <a:solidFill>
                  <a:srgbClr val="00C85A"/>
                </a:solidFill>
                <a:latin typeface="Century Gothic" pitchFamily="34" charset="0"/>
              </a:rPr>
              <a:t>observer`</a:t>
            </a:r>
            <a:r>
              <a:rPr lang="pt-BR" sz="1200" dirty="0" smtClean="0">
                <a:solidFill>
                  <a:srgbClr val="00C85A"/>
                </a:solidFill>
                <a:latin typeface="Century Gothic" pitchFamily="34" charset="0"/>
              </a:rPr>
              <a:t>s </a:t>
            </a:r>
            <a:r>
              <a:rPr lang="pt-BR" sz="1200" dirty="0" err="1" smtClean="0">
                <a:solidFill>
                  <a:srgbClr val="00C85A"/>
                </a:solidFill>
                <a:latin typeface="Century Gothic" pitchFamily="34" charset="0"/>
              </a:rPr>
              <a:t>guide</a:t>
            </a:r>
            <a:r>
              <a:rPr lang="pt-BR" sz="1200" dirty="0" smtClean="0">
                <a:solidFill>
                  <a:srgbClr val="00C85A"/>
                </a:solidFill>
                <a:latin typeface="Century Gothic" pitchFamily="34" charset="0"/>
              </a:rPr>
              <a:t>.</a:t>
            </a:r>
            <a:endParaRPr lang="pt-BR" sz="1200" dirty="0">
              <a:solidFill>
                <a:srgbClr val="00C85A"/>
              </a:solidFill>
              <a:latin typeface="Century Gothic" pitchFamily="34" charset="0"/>
            </a:endParaRPr>
          </a:p>
        </p:txBody>
      </p:sp>
    </p:spTree>
    <p:extLst>
      <p:ext uri="{BB962C8B-B14F-4D97-AF65-F5344CB8AC3E}">
        <p14:creationId xmlns:p14="http://schemas.microsoft.com/office/powerpoint/2010/main" val="347340282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39552" y="2574032"/>
            <a:ext cx="7772400" cy="1143000"/>
          </a:xfrm>
        </p:spPr>
        <p:txBody>
          <a:bodyPr/>
          <a:lstStyle/>
          <a:p>
            <a:pPr>
              <a:lnSpc>
                <a:spcPct val="150000"/>
              </a:lnSpc>
              <a:defRPr/>
            </a:pPr>
            <a:r>
              <a:rPr lang="pt-BR" b="0" dirty="0" smtClean="0">
                <a:solidFill>
                  <a:srgbClr val="00FF00"/>
                </a:solidFill>
                <a:latin typeface="Century Gothic" panose="020B0502020202020204" pitchFamily="34" charset="0"/>
              </a:rPr>
              <a:t>Binóculos</a:t>
            </a: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Porro Prism and Roof Prism Binoculars Work"/>
          <p:cNvPicPr>
            <a:picLocks noChangeAspect="1" noChangeArrowheads="1"/>
          </p:cNvPicPr>
          <p:nvPr/>
        </p:nvPicPr>
        <p:blipFill>
          <a:blip r:embed="rId2" cstate="print"/>
          <a:srcRect t="10630" b="3543"/>
          <a:stretch>
            <a:fillRect/>
          </a:stretch>
        </p:blipFill>
        <p:spPr bwMode="auto">
          <a:xfrm>
            <a:off x="0" y="1268760"/>
            <a:ext cx="9144000" cy="5580830"/>
          </a:xfrm>
          <a:prstGeom prst="rect">
            <a:avLst/>
          </a:prstGeom>
          <a:noFill/>
        </p:spPr>
      </p:pic>
      <p:sp>
        <p:nvSpPr>
          <p:cNvPr id="4" name="Título 3"/>
          <p:cNvSpPr>
            <a:spLocks noGrp="1"/>
          </p:cNvSpPr>
          <p:nvPr>
            <p:ph type="title"/>
          </p:nvPr>
        </p:nvSpPr>
        <p:spPr>
          <a:xfrm>
            <a:off x="0" y="332656"/>
            <a:ext cx="9144000" cy="576064"/>
          </a:xfrm>
        </p:spPr>
        <p:txBody>
          <a:bodyPr/>
          <a:lstStyle/>
          <a:p>
            <a:pPr>
              <a:defRPr/>
            </a:pPr>
            <a:r>
              <a:rPr lang="pt-BR" sz="4000" dirty="0" smtClean="0">
                <a:solidFill>
                  <a:schemeClr val="tx1"/>
                </a:solidFill>
                <a:latin typeface="Century Gothic" panose="020B0502020202020204" pitchFamily="34" charset="0"/>
              </a:rPr>
              <a:t>Prismas de teto e </a:t>
            </a:r>
            <a:br>
              <a:rPr lang="pt-BR" sz="4000" dirty="0" smtClean="0">
                <a:solidFill>
                  <a:schemeClr val="tx1"/>
                </a:solidFill>
                <a:latin typeface="Century Gothic" panose="020B0502020202020204" pitchFamily="34" charset="0"/>
              </a:rPr>
            </a:br>
            <a:r>
              <a:rPr lang="pt-BR" sz="4000" dirty="0" smtClean="0">
                <a:solidFill>
                  <a:schemeClr val="tx1"/>
                </a:solidFill>
                <a:latin typeface="Century Gothic" panose="020B0502020202020204" pitchFamily="34" charset="0"/>
              </a:rPr>
              <a:t>prismas de porro</a:t>
            </a:r>
          </a:p>
        </p:txBody>
      </p:sp>
      <p:sp>
        <p:nvSpPr>
          <p:cNvPr id="6" name="CaixaDeTexto 5"/>
          <p:cNvSpPr txBox="1"/>
          <p:nvPr/>
        </p:nvSpPr>
        <p:spPr>
          <a:xfrm>
            <a:off x="0" y="6581775"/>
            <a:ext cx="8316416" cy="276999"/>
          </a:xfrm>
          <a:prstGeom prst="rect">
            <a:avLst/>
          </a:prstGeom>
          <a:noFill/>
        </p:spPr>
        <p:txBody>
          <a:bodyPr wrap="square">
            <a:spAutoFit/>
          </a:bodyPr>
          <a:lstStyle/>
          <a:p>
            <a:pPr algn="l">
              <a:defRPr/>
            </a:pPr>
            <a:r>
              <a:rPr lang="pt-BR" sz="1200" dirty="0" smtClean="0">
                <a:solidFill>
                  <a:srgbClr val="00B050"/>
                </a:solidFill>
                <a:latin typeface="Century Gothic" panose="020B0502020202020204" pitchFamily="34" charset="0"/>
              </a:rPr>
              <a:t>fonte </a:t>
            </a:r>
            <a:r>
              <a:rPr lang="pt-BR" sz="1200" dirty="0">
                <a:solidFill>
                  <a:srgbClr val="00B050"/>
                </a:solidFill>
                <a:latin typeface="Century Gothic" panose="020B0502020202020204" pitchFamily="34" charset="0"/>
              </a:rPr>
              <a:t>da imagem: </a:t>
            </a:r>
            <a:r>
              <a:rPr lang="pt-BR" sz="1200" dirty="0" smtClean="0">
                <a:solidFill>
                  <a:srgbClr val="00B050"/>
                </a:solidFill>
                <a:latin typeface="Century Gothic" panose="020B0502020202020204" pitchFamily="34" charset="0"/>
              </a:rPr>
              <a:t>https://procular.com.au/porro-prism-vs-roof-prism-binoculars-better/</a:t>
            </a:r>
            <a:endParaRPr lang="pt-BR" sz="1200" dirty="0">
              <a:solidFill>
                <a:srgbClr val="00B050"/>
              </a:solidFill>
              <a:latin typeface="Century Gothic" panose="020B0502020202020204" pitchFamily="34"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Resultado de imagem para binóculo zeiss"/>
          <p:cNvPicPr>
            <a:picLocks noChangeAspect="1" noChangeArrowheads="1"/>
          </p:cNvPicPr>
          <p:nvPr/>
        </p:nvPicPr>
        <p:blipFill>
          <a:blip r:embed="rId2" cstate="print"/>
          <a:srcRect b="-420"/>
          <a:stretch>
            <a:fillRect/>
          </a:stretch>
        </p:blipFill>
        <p:spPr bwMode="auto">
          <a:xfrm>
            <a:off x="0" y="-12870"/>
            <a:ext cx="9144000" cy="6886927"/>
          </a:xfrm>
          <a:prstGeom prst="rect">
            <a:avLst/>
          </a:prstGeom>
          <a:noFill/>
        </p:spPr>
      </p:pic>
      <p:sp>
        <p:nvSpPr>
          <p:cNvPr id="4" name="Título 3"/>
          <p:cNvSpPr>
            <a:spLocks noGrp="1"/>
          </p:cNvSpPr>
          <p:nvPr>
            <p:ph type="title"/>
          </p:nvPr>
        </p:nvSpPr>
        <p:spPr>
          <a:xfrm>
            <a:off x="688032" y="116632"/>
            <a:ext cx="7772400" cy="576064"/>
          </a:xfrm>
        </p:spPr>
        <p:txBody>
          <a:bodyPr/>
          <a:lstStyle/>
          <a:p>
            <a:pPr>
              <a:lnSpc>
                <a:spcPct val="150000"/>
              </a:lnSpc>
              <a:defRPr/>
            </a:pPr>
            <a:r>
              <a:rPr lang="pt-BR" dirty="0" smtClean="0">
                <a:solidFill>
                  <a:schemeClr val="tx1"/>
                </a:solidFill>
                <a:latin typeface="Century Gothic" panose="020B0502020202020204" pitchFamily="34" charset="0"/>
              </a:rPr>
              <a:t>especificações</a:t>
            </a:r>
          </a:p>
        </p:txBody>
      </p:sp>
      <p:sp>
        <p:nvSpPr>
          <p:cNvPr id="5" name="Elipse 4"/>
          <p:cNvSpPr/>
          <p:nvPr/>
        </p:nvSpPr>
        <p:spPr bwMode="auto">
          <a:xfrm rot="18586527">
            <a:off x="7668647" y="2744250"/>
            <a:ext cx="562400" cy="866635"/>
          </a:xfrm>
          <a:prstGeom prst="ellipse">
            <a:avLst/>
          </a:prstGeom>
          <a:noFill/>
          <a:ln w="2540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en-US" sz="1600" b="1" i="0" u="none" strike="noStrike" cap="none" normalizeH="0" baseline="0" smtClean="0">
              <a:ln>
                <a:noFill/>
              </a:ln>
              <a:solidFill>
                <a:srgbClr val="FF0066"/>
              </a:solidFill>
              <a:effectLst/>
              <a:latin typeface="Arial" panose="020B0604020202020204" pitchFamily="34" charset="0"/>
            </a:endParaRPr>
          </a:p>
        </p:txBody>
      </p:sp>
      <p:sp>
        <p:nvSpPr>
          <p:cNvPr id="6" name="CaixaDeTexto 5"/>
          <p:cNvSpPr txBox="1"/>
          <p:nvPr/>
        </p:nvSpPr>
        <p:spPr>
          <a:xfrm>
            <a:off x="0" y="6581775"/>
            <a:ext cx="6000750" cy="276225"/>
          </a:xfrm>
          <a:prstGeom prst="rect">
            <a:avLst/>
          </a:prstGeom>
          <a:noFill/>
        </p:spPr>
        <p:txBody>
          <a:bodyPr>
            <a:spAutoFit/>
          </a:bodyPr>
          <a:lstStyle/>
          <a:p>
            <a:pPr algn="l">
              <a:defRPr/>
            </a:pPr>
            <a:r>
              <a:rPr lang="pt-BR" sz="1200" dirty="0" smtClean="0">
                <a:solidFill>
                  <a:srgbClr val="00B050"/>
                </a:solidFill>
                <a:latin typeface="Century Gothic" panose="020B0502020202020204" pitchFamily="34" charset="0"/>
              </a:rPr>
              <a:t>fonte </a:t>
            </a:r>
            <a:r>
              <a:rPr lang="pt-BR" sz="1200" dirty="0">
                <a:solidFill>
                  <a:srgbClr val="00B050"/>
                </a:solidFill>
                <a:latin typeface="Century Gothic" panose="020B0502020202020204" pitchFamily="34" charset="0"/>
              </a:rPr>
              <a:t>da imagem: </a:t>
            </a:r>
            <a:r>
              <a:rPr lang="pt-BR" sz="1200" dirty="0" smtClean="0">
                <a:solidFill>
                  <a:srgbClr val="00B050"/>
                </a:solidFill>
                <a:latin typeface="Century Gothic" panose="020B0502020202020204" pitchFamily="34" charset="0"/>
              </a:rPr>
              <a:t>mercadolivre.com.</a:t>
            </a:r>
            <a:r>
              <a:rPr lang="pt-BR" sz="1200" dirty="0" err="1" smtClean="0">
                <a:solidFill>
                  <a:srgbClr val="00B050"/>
                </a:solidFill>
                <a:latin typeface="Century Gothic" panose="020B0502020202020204" pitchFamily="34" charset="0"/>
              </a:rPr>
              <a:t>br</a:t>
            </a:r>
            <a:endParaRPr lang="pt-BR" sz="1200" dirty="0">
              <a:solidFill>
                <a:srgbClr val="00B050"/>
              </a:solidFill>
              <a:latin typeface="Century Gothic" panose="020B0502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11560" y="2636912"/>
            <a:ext cx="7772400" cy="1143000"/>
          </a:xfrm>
        </p:spPr>
        <p:txBody>
          <a:bodyPr/>
          <a:lstStyle/>
          <a:p>
            <a:pPr>
              <a:lnSpc>
                <a:spcPct val="150000"/>
              </a:lnSpc>
              <a:defRPr/>
            </a:pPr>
            <a:r>
              <a:rPr lang="pt-BR" b="0" dirty="0" smtClean="0">
                <a:solidFill>
                  <a:srgbClr val="00FF00"/>
                </a:solidFill>
                <a:latin typeface="Century Gothic" panose="020B0502020202020204" pitchFamily="34" charset="0"/>
              </a:rPr>
              <a:t>Telescópios</a:t>
            </a: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pt-BR" sz="1600" b="1" i="0" u="none" strike="noStrike" cap="none" normalizeH="0" baseline="0" smtClean="0">
            <a:ln>
              <a:noFill/>
            </a:ln>
            <a:solidFill>
              <a:srgbClr val="FF0066"/>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pt-BR" sz="1600" b="1" i="0" u="none" strike="noStrike" cap="none" normalizeH="0" baseline="0" smtClean="0">
            <a:ln>
              <a:noFill/>
            </a:ln>
            <a:solidFill>
              <a:srgbClr val="FF0066"/>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414</TotalTime>
  <Words>636</Words>
  <Application>Microsoft Office PowerPoint</Application>
  <PresentationFormat>Apresentação na tela (4:3)</PresentationFormat>
  <Paragraphs>103</Paragraphs>
  <Slides>26</Slides>
  <Notes>3</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26</vt:i4>
      </vt:variant>
    </vt:vector>
  </HeadingPairs>
  <TitlesOfParts>
    <vt:vector size="31" baseType="lpstr">
      <vt:lpstr>Arial</vt:lpstr>
      <vt:lpstr>Century Gothic</vt:lpstr>
      <vt:lpstr>Times New Roman</vt:lpstr>
      <vt:lpstr>Wingdings</vt:lpstr>
      <vt:lpstr>Blank Presentation</vt:lpstr>
      <vt:lpstr>Apresentação do PowerPoint</vt:lpstr>
      <vt:lpstr>O olho humano</vt:lpstr>
      <vt:lpstr>o olho</vt:lpstr>
      <vt:lpstr>Pupila e iris</vt:lpstr>
      <vt:lpstr>Visão periférica e ponto cego</vt:lpstr>
      <vt:lpstr>Binóculos</vt:lpstr>
      <vt:lpstr>Prismas de teto e  prismas de porro</vt:lpstr>
      <vt:lpstr>especificações</vt:lpstr>
      <vt:lpstr>Telescópios</vt:lpstr>
      <vt:lpstr>Os telescópios podem ser:</vt:lpstr>
      <vt:lpstr>Os telescópios podem ser:</vt:lpstr>
      <vt:lpstr>Refratores  (lunetas)</vt:lpstr>
      <vt:lpstr>Como funciona um refrator</vt:lpstr>
      <vt:lpstr>Aberração cromática</vt:lpstr>
      <vt:lpstr>Grandezas importantes relacionadas com telescópios:</vt:lpstr>
      <vt:lpstr>distância focal</vt:lpstr>
      <vt:lpstr>distância focal, F</vt:lpstr>
      <vt:lpstr>aumento, A</vt:lpstr>
      <vt:lpstr>Aumento máximo útil</vt:lpstr>
      <vt:lpstr>Magnitude limite, mlim</vt:lpstr>
      <vt:lpstr>Magnitudes aparentes</vt:lpstr>
      <vt:lpstr>Atenção: cuidado!</vt:lpstr>
      <vt:lpstr>Magnitudes aparentes modernas com exemplos</vt:lpstr>
      <vt:lpstr>O galileoscópio</vt:lpstr>
      <vt:lpstr>características</vt:lpstr>
      <vt:lpstr>características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andré silva</cp:lastModifiedBy>
  <cp:revision>456</cp:revision>
  <cp:lastPrinted>2000-05-01T12:23:00Z</cp:lastPrinted>
  <dcterms:created xsi:type="dcterms:W3CDTF">1995-06-17T23:31:00Z</dcterms:created>
  <dcterms:modified xsi:type="dcterms:W3CDTF">2019-05-29T16:09:04Z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1033-10.2.0.5820</vt:lpwstr>
  </property>
</Properties>
</file>