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039" r:id="rId2"/>
    <p:sldId id="1075" r:id="rId3"/>
    <p:sldId id="1076" r:id="rId4"/>
    <p:sldId id="1077" r:id="rId5"/>
    <p:sldId id="1078" r:id="rId6"/>
    <p:sldId id="1079" r:id="rId7"/>
    <p:sldId id="1080" r:id="rId8"/>
    <p:sldId id="1081" r:id="rId9"/>
    <p:sldId id="1082" r:id="rId10"/>
    <p:sldId id="1109" r:id="rId11"/>
    <p:sldId id="1083" r:id="rId12"/>
    <p:sldId id="1084" r:id="rId13"/>
    <p:sldId id="1087" r:id="rId14"/>
    <p:sldId id="1089" r:id="rId15"/>
    <p:sldId id="1090" r:id="rId16"/>
    <p:sldId id="1093" r:id="rId17"/>
    <p:sldId id="1094" r:id="rId18"/>
    <p:sldId id="1096" r:id="rId19"/>
    <p:sldId id="1095" r:id="rId20"/>
    <p:sldId id="1097" r:id="rId21"/>
    <p:sldId id="1098" r:id="rId22"/>
    <p:sldId id="1099" r:id="rId23"/>
    <p:sldId id="1100" r:id="rId24"/>
    <p:sldId id="1101" r:id="rId25"/>
    <p:sldId id="1102" r:id="rId26"/>
    <p:sldId id="1104" r:id="rId27"/>
    <p:sldId id="1105" r:id="rId28"/>
    <p:sldId id="1106" r:id="rId29"/>
    <p:sldId id="1110" r:id="rId30"/>
    <p:sldId id="1111" r:id="rId31"/>
    <p:sldId id="1112" r:id="rId32"/>
    <p:sldId id="1113" r:id="rId33"/>
    <p:sldId id="1114" r:id="rId34"/>
    <p:sldId id="1115" r:id="rId35"/>
    <p:sldId id="1116" r:id="rId36"/>
    <p:sldId id="1117" r:id="rId37"/>
    <p:sldId id="1118" r:id="rId38"/>
    <p:sldId id="1119" r:id="rId39"/>
    <p:sldId id="1120" r:id="rId40"/>
    <p:sldId id="1121" r:id="rId41"/>
    <p:sldId id="1122" r:id="rId42"/>
    <p:sldId id="1123" r:id="rId43"/>
    <p:sldId id="1124" r:id="rId44"/>
    <p:sldId id="1125" r:id="rId45"/>
    <p:sldId id="1126" r:id="rId4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D2FF"/>
    <a:srgbClr val="00FF00"/>
    <a:srgbClr val="00CC99"/>
    <a:srgbClr val="EE8800"/>
    <a:srgbClr val="CC6600"/>
    <a:srgbClr val="FFFFCC"/>
    <a:srgbClr val="143C2B"/>
    <a:srgbClr val="005392"/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2" autoAdjust="0"/>
    <p:restoredTop sz="99042" autoAdjust="0"/>
  </p:normalViewPr>
  <p:slideViewPr>
    <p:cSldViewPr>
      <p:cViewPr>
        <p:scale>
          <a:sx n="68" d="100"/>
          <a:sy n="68" d="100"/>
        </p:scale>
        <p:origin x="-1062" y="-72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C4B1CD6-53F7-4671-A733-C3A342D041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3B2880E-EC6A-4ED7-8498-4BDFCD845F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figura: </a:t>
            </a:r>
            <a:r>
              <a:rPr lang="pt-BR" dirty="0" err="1" smtClean="0"/>
              <a:t>Wikipedia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ctr"/>
            <a:r>
              <a:rPr lang="pt-BR" dirty="0" smtClean="0"/>
              <a:t>Fonte da imagem: </a:t>
            </a:r>
            <a:r>
              <a:rPr lang="en-US" sz="1200" b="0" i="0" u="sng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hlinkClick r:id="rId3"/>
              </a:rPr>
              <a:t>funny-pictures.picphotos.net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fórmula para a lei é dada por 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D(n) = ( 3 x 2</a:t>
            </a:r>
            <a:r>
              <a:rPr lang="pt-BR" sz="1200" b="0" i="0" kern="1200" baseline="300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 + 4 ) / 10 AU </a:t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n = -</a:t>
            </a:r>
            <a:r>
              <a:rPr lang="pt-BR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infinity</a:t>
            </a:r>
            <a:r>
              <a:rPr lang="pt-BR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0, 1, 2, 3, 4, .....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Fonte:  http://www.spaceacademy.net.au/library/notes/bode.htm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0" i="0" kern="120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30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91815-C24C-4DA2-AC2D-AD2A088D4F22}" type="slidenum">
              <a:rPr lang="pt-BR" smtClean="0">
                <a:latin typeface="Arial" pitchFamily="34" charset="0"/>
              </a:rPr>
              <a:pPr/>
              <a:t>34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657225"/>
            <a:ext cx="4329112" cy="3246438"/>
          </a:xfrm>
          <a:ln cap="flat"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 smtClean="0"/>
              <a:t>Fonte da tabela original: Prof. Roberto </a:t>
            </a:r>
            <a:r>
              <a:rPr lang="pt-BR" dirty="0" err="1" smtClean="0"/>
              <a:t>Boczko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62D92-8F47-43C5-A87E-DBAA98E89C71}" type="slidenum">
              <a:rPr lang="pt-BR" smtClean="0">
                <a:latin typeface="Arial" pitchFamily="34" charset="0"/>
              </a:rPr>
              <a:pPr/>
              <a:t>35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3988" y="833438"/>
            <a:ext cx="4011612" cy="3008312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132263"/>
            <a:ext cx="4740275" cy="3265487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</a:t>
            </a:r>
            <a:r>
              <a:rPr lang="pt-BR" baseline="0" dirty="0" smtClean="0"/>
              <a:t> da imagem: NASA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imagem: http://testedos100dias.com.br/toyotaetios/?</a:t>
            </a:r>
            <a:r>
              <a:rPr lang="pt-BR" dirty="0" err="1" smtClean="0"/>
              <a:t>cat</a:t>
            </a:r>
            <a:r>
              <a:rPr lang="pt-BR" dirty="0" smtClean="0"/>
              <a:t>=20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44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7D7BF1-FA4C-49C9-950F-3458C82780FB}" type="slidenum">
              <a:rPr lang="pt-BR" smtClean="0">
                <a:latin typeface="Arial" pitchFamily="34" charset="0"/>
              </a:rPr>
              <a:pPr/>
              <a:t>45</a:t>
            </a:fld>
            <a:endParaRPr lang="pt-BR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652463"/>
            <a:ext cx="4340225" cy="3254375"/>
          </a:xfrm>
          <a:ln cap="flat"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</a:t>
            </a:r>
            <a:r>
              <a:rPr lang="pt-BR" baseline="0" dirty="0" smtClean="0">
                <a:latin typeface="Century Gothic" pitchFamily="34" charset="0"/>
              </a:rPr>
              <a:t> extensão abarcada no céu por essa figura é de cerca de 40°.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CADA3-68AA-43D8-89B1-6E062523E337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2880E-EC6A-4ED7-8498-4BDFCD845F75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7D73F-2765-4B57-AE6B-A82B159AD94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4B-24FB-422F-BF07-D98BD475C5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011FF-2C1D-4EA9-BEC1-9AD83273B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C0FF-BF03-478F-9249-8968140DE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493BF-6E20-4A31-A7BF-B45AB4DCE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B816-6C78-488E-AE2C-6B418D54D2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F9819-4C2D-4B67-995C-4B1CCD5A3C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3358-D533-4DE3-BB7E-0C918E9F74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989A7-BFA8-41F9-B30C-7A2DEB9A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15EF1-8C41-43D4-99BF-3F551ED9A7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A29B-EE7E-4422-9787-20B6E8AD7A7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F06ACD8F-111F-433C-9055-4389A16978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synodiccalculator.sw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google.com.br/url?sa=i&amp;rct=j&amp;q=&amp;esrc=s&amp;source=images&amp;cd=&amp;cad=rja&amp;uact=8&amp;ved=0CAYQjB0&amp;url=http://funny-pictures.picphotos.net/welcome-to-scotland-funny-picture/dailyhaha.com*_pics*welcome-to-scotland.jpg/&amp;ei=RCYTVdPsG8GKyATV2YKoBA&amp;bvm=bv.89217033,d.aWw&amp;psig=AFQjCNFcb3tySQyH5mWB1wtsNRxKVV1E-A&amp;ust=1427404666173035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graphicleftovers.com/graphic/2496018-funny-jupiter-planet-cartoon-illustration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t.uc.pt/~helios/Mestre/H34bode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ow%20the%20Moon%20Was%20Born.mp4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testedos100dias.com.br/toyotaetios/?cat=2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tamanhos-relativos-Sist-Solar.wmv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retrograde.swf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FC000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FC000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Subtítulo 3"/>
          <p:cNvSpPr txBox="1">
            <a:spLocks/>
          </p:cNvSpPr>
          <p:nvPr/>
        </p:nvSpPr>
        <p:spPr bwMode="auto">
          <a:xfrm>
            <a:off x="539552" y="2828528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Sistema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Solar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C0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C0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Nesta atividade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2038268"/>
            <a:ext cx="849694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Máximas elongações (planetas inferiores)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18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uLnTx/>
                <a:uFillTx/>
                <a:latin typeface="Century Gothic" pitchFamily="34" charset="0"/>
              </a:rPr>
              <a:t> Oposições (planetas superiores)</a:t>
            </a:r>
          </a:p>
          <a:p>
            <a:pPr marL="0" marR="0" lvl="1" indent="0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3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Elongação: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ângulo entre o Sol e o planeta, </a:t>
            </a:r>
            <a:b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com vértice na Terra/observador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</a:t>
            </a: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http://astro.unl.edu</a:t>
            </a:r>
          </a:p>
        </p:txBody>
      </p:sp>
      <p:pic>
        <p:nvPicPr>
          <p:cNvPr id="1026" name="Picture 2" descr="C:\Users\ANDRE\Documents\OBSERVATÓRIO\Eventos_no_Observatório\Semana Marciana\SA_oposição_Marte\textos_semana_marciana\Textos_Univ_Nebraska\Elongations_arquivos\elong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22624"/>
            <a:ext cx="7171997" cy="4482498"/>
          </a:xfrm>
          <a:prstGeom prst="rect">
            <a:avLst/>
          </a:prstGeom>
          <a:noFill/>
        </p:spPr>
      </p:pic>
      <p:cxnSp>
        <p:nvCxnSpPr>
          <p:cNvPr id="6" name="Conector de seta reta 5"/>
          <p:cNvCxnSpPr/>
          <p:nvPr/>
        </p:nvCxnSpPr>
        <p:spPr bwMode="auto">
          <a:xfrm flipH="1" flipV="1">
            <a:off x="1804199" y="2715579"/>
            <a:ext cx="761857" cy="261907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Arco 6"/>
          <p:cNvSpPr/>
          <p:nvPr/>
        </p:nvSpPr>
        <p:spPr bwMode="auto">
          <a:xfrm rot="20578165">
            <a:off x="2011239" y="4861902"/>
            <a:ext cx="1586514" cy="1625929"/>
          </a:xfrm>
          <a:prstGeom prst="arc">
            <a:avLst>
              <a:gd name="adj1" fmla="val 16200000"/>
              <a:gd name="adj2" fmla="val 300437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0" name="Conector de seta reta 9"/>
          <p:cNvCxnSpPr/>
          <p:nvPr/>
        </p:nvCxnSpPr>
        <p:spPr bwMode="auto">
          <a:xfrm flipV="1">
            <a:off x="3203848" y="5254517"/>
            <a:ext cx="2920402" cy="41875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to 11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Oposição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superiores)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80169" y="28386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576344" y="3190809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401384" y="2679736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3984378" y="3411810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1" name="Retângulo 8"/>
          <p:cNvSpPr>
            <a:spLocks noChangeArrowheads="1"/>
          </p:cNvSpPr>
          <p:nvPr/>
        </p:nvSpPr>
        <p:spPr bwMode="auto">
          <a:xfrm>
            <a:off x="4283968" y="4644425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Retângulo 8"/>
          <p:cNvSpPr>
            <a:spLocks noChangeArrowheads="1"/>
          </p:cNvSpPr>
          <p:nvPr/>
        </p:nvSpPr>
        <p:spPr bwMode="auto">
          <a:xfrm>
            <a:off x="5652120" y="3636313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6" name="Retângulo 8"/>
          <p:cNvSpPr>
            <a:spLocks noChangeArrowheads="1"/>
          </p:cNvSpPr>
          <p:nvPr/>
        </p:nvSpPr>
        <p:spPr bwMode="auto">
          <a:xfrm>
            <a:off x="6876256" y="2628201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 bwMode="auto">
          <a:xfrm flipH="1">
            <a:off x="4703478" y="3472092"/>
            <a:ext cx="1099838" cy="677807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Arco 17"/>
          <p:cNvSpPr/>
          <p:nvPr/>
        </p:nvSpPr>
        <p:spPr bwMode="auto">
          <a:xfrm rot="19720724">
            <a:off x="5361197" y="2942397"/>
            <a:ext cx="901247" cy="929762"/>
          </a:xfrm>
          <a:prstGeom prst="arc">
            <a:avLst>
              <a:gd name="adj1" fmla="val 11005257"/>
              <a:gd name="adj2" fmla="val 21433180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9" name="Conector de seta reta 18"/>
          <p:cNvCxnSpPr/>
          <p:nvPr/>
        </p:nvCxnSpPr>
        <p:spPr bwMode="auto">
          <a:xfrm flipV="1">
            <a:off x="5868144" y="2906257"/>
            <a:ext cx="858771" cy="522743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763688" y="2196153"/>
            <a:ext cx="38164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Elongação = 180°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0" name="Triângulo isósceles 19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riângulo isósceles 20"/>
          <p:cNvSpPr/>
          <p:nvPr/>
        </p:nvSpPr>
        <p:spPr bwMode="auto">
          <a:xfrm rot="10486454">
            <a:off x="3324785" y="4142949"/>
            <a:ext cx="154538" cy="3564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8" grpId="0" animBg="1"/>
      <p:bldP spid="28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Máximas elongações </a:t>
            </a:r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(planetas inferiores)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Elipse 4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13" name="Elipse 12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8" name="Retângulo 8"/>
          <p:cNvSpPr>
            <a:spLocks noChangeArrowheads="1"/>
          </p:cNvSpPr>
          <p:nvPr/>
        </p:nvSpPr>
        <p:spPr bwMode="auto">
          <a:xfrm>
            <a:off x="1331640" y="1916832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oeste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tângulo 8"/>
          <p:cNvSpPr>
            <a:spLocks noChangeArrowheads="1"/>
          </p:cNvSpPr>
          <p:nvPr/>
        </p:nvSpPr>
        <p:spPr bwMode="auto">
          <a:xfrm>
            <a:off x="2987824" y="4932457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chemeClr val="bg1"/>
                </a:solidFill>
                <a:latin typeface="Century Gothic" pitchFamily="34" charset="0"/>
              </a:rPr>
              <a:t>Máxima elongação leste</a:t>
            </a:r>
            <a:endParaRPr lang="pt-BR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4499992" y="25649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FF00"/>
              </a:solidFill>
            </a:endParaRPr>
          </a:p>
        </p:txBody>
      </p:sp>
      <p:sp>
        <p:nvSpPr>
          <p:cNvPr id="8" name="Elipse 7"/>
          <p:cNvSpPr>
            <a:spLocks noChangeAspect="1"/>
          </p:cNvSpPr>
          <p:nvPr/>
        </p:nvSpPr>
        <p:spPr>
          <a:xfrm>
            <a:off x="5727184" y="4365104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8"/>
          <p:cNvSpPr>
            <a:spLocks noChangeArrowheads="1"/>
          </p:cNvSpPr>
          <p:nvPr/>
        </p:nvSpPr>
        <p:spPr bwMode="auto">
          <a:xfrm>
            <a:off x="3491880" y="3852337"/>
            <a:ext cx="9361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0" name="Retângulo 8"/>
          <p:cNvSpPr>
            <a:spLocks noChangeArrowheads="1"/>
          </p:cNvSpPr>
          <p:nvPr/>
        </p:nvSpPr>
        <p:spPr bwMode="auto">
          <a:xfrm>
            <a:off x="6876256" y="2636912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B0F0"/>
                </a:solidFill>
                <a:latin typeface="Century Gothic" pitchFamily="34" charset="0"/>
              </a:rPr>
              <a:t>Terra</a:t>
            </a:r>
            <a:endParaRPr lang="pt-BR" sz="32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8"/>
          <p:cNvSpPr>
            <a:spLocks noChangeArrowheads="1"/>
          </p:cNvSpPr>
          <p:nvPr/>
        </p:nvSpPr>
        <p:spPr bwMode="auto">
          <a:xfrm>
            <a:off x="6228184" y="429309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Retângulo 8"/>
          <p:cNvSpPr>
            <a:spLocks noChangeArrowheads="1"/>
          </p:cNvSpPr>
          <p:nvPr/>
        </p:nvSpPr>
        <p:spPr bwMode="auto">
          <a:xfrm>
            <a:off x="2699792" y="2852936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endParaRPr lang="pt-BR" sz="32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23" name="Triângulo isósceles 22"/>
          <p:cNvSpPr/>
          <p:nvPr/>
        </p:nvSpPr>
        <p:spPr bwMode="auto">
          <a:xfrm rot="10457348">
            <a:off x="2257412" y="4221088"/>
            <a:ext cx="216024" cy="432048"/>
          </a:xfrm>
          <a:prstGeom prst="triangl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flipH="1">
            <a:off x="4737348" y="2957286"/>
            <a:ext cx="1892052" cy="1191794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Arco 25"/>
          <p:cNvSpPr/>
          <p:nvPr/>
        </p:nvSpPr>
        <p:spPr bwMode="auto">
          <a:xfrm rot="15382871">
            <a:off x="5669180" y="2628383"/>
            <a:ext cx="901247" cy="956384"/>
          </a:xfrm>
          <a:prstGeom prst="arc">
            <a:avLst>
              <a:gd name="adj1" fmla="val 14339439"/>
              <a:gd name="adj2" fmla="val 18368813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 flipV="1">
            <a:off x="4728120" y="2817543"/>
            <a:ext cx="1901280" cy="14700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7" name="Conector de seta reta 46"/>
          <p:cNvCxnSpPr/>
          <p:nvPr/>
        </p:nvCxnSpPr>
        <p:spPr bwMode="auto">
          <a:xfrm flipH="1">
            <a:off x="5994401" y="2968171"/>
            <a:ext cx="642256" cy="166309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Arco 49"/>
          <p:cNvSpPr/>
          <p:nvPr/>
        </p:nvSpPr>
        <p:spPr bwMode="auto">
          <a:xfrm rot="12962267">
            <a:off x="5817274" y="2875732"/>
            <a:ext cx="901247" cy="935154"/>
          </a:xfrm>
          <a:prstGeom prst="arc">
            <a:avLst>
              <a:gd name="adj1" fmla="val 14121799"/>
              <a:gd name="adj2" fmla="val 18168665"/>
            </a:avLst>
          </a:prstGeom>
          <a:noFill/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10486454">
            <a:off x="3337485" y="4142949"/>
            <a:ext cx="154538" cy="356400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0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7" grpId="0" animBg="1"/>
      <p:bldP spid="27" grpId="1" animBg="1"/>
      <p:bldP spid="27" grpId="2" animBg="1"/>
      <p:bldP spid="8" grpId="0" animBg="1"/>
      <p:bldP spid="41" grpId="0"/>
      <p:bldP spid="42" grpId="0"/>
      <p:bldP spid="42" grpId="1"/>
      <p:bldP spid="26" grpId="0" animBg="1"/>
      <p:bldP spid="26" grpId="1" animBg="1"/>
      <p:bldP spid="50" grpId="0" animBg="1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Período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sinódico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51520" y="53012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53D2FF"/>
                </a:solidFill>
                <a:latin typeface="Century Gothic" pitchFamily="34" charset="0"/>
              </a:rPr>
              <a:t>1</a:t>
            </a:r>
            <a:r>
              <a:rPr lang="pt-BR" sz="2800" dirty="0" smtClean="0">
                <a:solidFill>
                  <a:srgbClr val="53D2FF"/>
                </a:solidFill>
                <a:latin typeface="Century Gothic" pitchFamily="34" charset="0"/>
              </a:rPr>
              <a:t>= 1 ano</a:t>
            </a:r>
            <a:endParaRPr lang="pt-BR" sz="2800" baseline="-25000" dirty="0">
              <a:solidFill>
                <a:srgbClr val="53D2FF"/>
              </a:solidFill>
              <a:latin typeface="Century Gothic" pitchFamily="34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323528" y="5858108"/>
            <a:ext cx="266429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P</a:t>
            </a:r>
            <a:r>
              <a:rPr lang="pt-BR" sz="2800" baseline="-25000" dirty="0" smtClean="0">
                <a:solidFill>
                  <a:srgbClr val="00FF00"/>
                </a:solidFill>
                <a:latin typeface="Century Gothic" pitchFamily="34" charset="0"/>
              </a:rPr>
              <a:t>2</a:t>
            </a:r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= 3 anos</a:t>
            </a:r>
            <a:endParaRPr lang="pt-BR" sz="2800" baseline="-250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1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 flipV="1">
            <a:off x="2678584" y="4208388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V="1">
            <a:off x="4716016" y="2924944"/>
            <a:ext cx="1944216" cy="1224136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e 18"/>
          <p:cNvSpPr>
            <a:spLocks noChangeAspect="1"/>
          </p:cNvSpPr>
          <p:nvPr/>
        </p:nvSpPr>
        <p:spPr>
          <a:xfrm>
            <a:off x="2339752" y="1844824"/>
            <a:ext cx="4680520" cy="46805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392869" y="2825933"/>
            <a:ext cx="2691299" cy="26912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>
            <a:spLocks noChangeAspect="1"/>
          </p:cNvSpPr>
          <p:nvPr/>
        </p:nvSpPr>
        <p:spPr>
          <a:xfrm>
            <a:off x="5595656" y="3194729"/>
            <a:ext cx="512575" cy="512575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 noChangeAspect="1"/>
          </p:cNvSpPr>
          <p:nvPr/>
        </p:nvSpPr>
        <p:spPr>
          <a:xfrm rot="8065015">
            <a:off x="6372200" y="2708920"/>
            <a:ext cx="512575" cy="51257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4" name="Grupo 10"/>
          <p:cNvGrpSpPr>
            <a:grpSpLocks noChangeAspect="1"/>
          </p:cNvGrpSpPr>
          <p:nvPr/>
        </p:nvGrpSpPr>
        <p:grpSpPr>
          <a:xfrm>
            <a:off x="4008128" y="3423685"/>
            <a:ext cx="1447733" cy="1433283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-0.00949 C 0.04132 0.07708 0.02622 0.20116 -0.03889 0.26435 C -0.10365 0.32639 -0.19323 0.30579 -0.24132 0.21759 C -0.28733 0.1331 -0.27361 0.01435 -0.20885 -0.04977 C -0.14462 -0.11204 -0.0533 -0.09769 -0.00555 -0.00949 Z " pathEditMode="relative" rAng="3245165" ptsTypes="fffff">
                                      <p:cBhvr>
                                        <p:cTn id="20" dur="5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1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64 C 0.07622 0.15393 0.03785 0.37986 -0.08698 0.46759 C -0.20434 0.56481 -0.35764 0.51296 -0.43212 0.35093 C -0.50382 0.19167 -0.47135 -0.00926 -0.35434 -0.10579 C -0.2368 -0.20232 -0.07621 -0.16134 -0.00052 -0.00764 Z " pathEditMode="relative" rAng="-1392445" ptsTypes="fffff">
                                      <p:cBhvr>
                                        <p:cTn id="22" dur="15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" y="18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16" grpId="0"/>
      <p:bldP spid="21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196752"/>
            <a:ext cx="7772400" cy="4906888"/>
          </a:xfrm>
        </p:spPr>
        <p:txBody>
          <a:bodyPr/>
          <a:lstStyle/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Tem a ver com o período orbital dos dois planetas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Expressa como:</a:t>
            </a: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Clr>
                <a:srgbClr val="FFC000"/>
              </a:buClr>
              <a:buFont typeface="Courier New" pitchFamily="49" charset="0"/>
              <a:buChar char="o"/>
            </a:pP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</a:rPr>
              <a:t>Para mais exemplos, consulte a </a:t>
            </a:r>
            <a:r>
              <a:rPr lang="pt-BR" sz="2000" b="0" dirty="0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calculadora de períodos </a:t>
            </a:r>
            <a:r>
              <a:rPr lang="pt-BR" sz="2000" b="0" dirty="0" err="1" smtClean="0">
                <a:solidFill>
                  <a:srgbClr val="FFC000"/>
                </a:solidFill>
                <a:latin typeface="Century Gothic" pitchFamily="34" charset="0"/>
                <a:hlinkClick r:id="rId3" action="ppaction://hlinkfile"/>
              </a:rPr>
              <a:t>sinódicos</a:t>
            </a:r>
            <a:endParaRPr lang="pt-BR" sz="20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grpSp>
        <p:nvGrpSpPr>
          <p:cNvPr id="2" name="Grupo 18"/>
          <p:cNvGrpSpPr/>
          <p:nvPr/>
        </p:nvGrpSpPr>
        <p:grpSpPr>
          <a:xfrm>
            <a:off x="1187624" y="3861048"/>
            <a:ext cx="6984776" cy="1510427"/>
            <a:chOff x="1403648" y="4005064"/>
            <a:chExt cx="6984776" cy="1510427"/>
          </a:xfrm>
        </p:grpSpPr>
        <p:grpSp>
          <p:nvGrpSpPr>
            <p:cNvPr id="4" name="Grupo 17"/>
            <p:cNvGrpSpPr/>
            <p:nvPr/>
          </p:nvGrpSpPr>
          <p:grpSpPr>
            <a:xfrm>
              <a:off x="1403648" y="4005064"/>
              <a:ext cx="3144984" cy="1510427"/>
              <a:chOff x="1403648" y="4005064"/>
              <a:chExt cx="3144984" cy="1510427"/>
            </a:xfrm>
          </p:grpSpPr>
          <p:sp>
            <p:nvSpPr>
              <p:cNvPr id="5" name="Text Box 6"/>
              <p:cNvSpPr txBox="1">
                <a:spLocks noChangeArrowheads="1"/>
              </p:cNvSpPr>
              <p:nvPr/>
            </p:nvSpPr>
            <p:spPr bwMode="auto">
              <a:xfrm>
                <a:off x="1475656" y="4005064"/>
                <a:ext cx="581438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1403648" y="4869160"/>
                <a:ext cx="72008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S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7" name="Text Box 6"/>
              <p:cNvSpPr txBox="1">
                <a:spLocks noChangeArrowheads="1"/>
              </p:cNvSpPr>
              <p:nvPr/>
            </p:nvSpPr>
            <p:spPr bwMode="auto">
              <a:xfrm>
                <a:off x="2349744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2349745" y="4841790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53D2FF"/>
                    </a:solidFill>
                    <a:latin typeface="Century Gothic" pitchFamily="34" charset="0"/>
                  </a:rPr>
                  <a:t>1</a:t>
                </a:r>
                <a:endParaRPr lang="pt-BR" sz="3600" baseline="-25000" dirty="0">
                  <a:solidFill>
                    <a:srgbClr val="53D2FF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9" name="Conector reto 8"/>
              <p:cNvCxnSpPr/>
              <p:nvPr/>
            </p:nvCxnSpPr>
            <p:spPr bwMode="auto">
              <a:xfrm>
                <a:off x="1547664" y="4789601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1924104" y="4473026"/>
                <a:ext cx="54675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>
                    <a:solidFill>
                      <a:srgbClr val="FFC000"/>
                    </a:solidFill>
                    <a:latin typeface="Century Gothic" pitchFamily="34" charset="0"/>
                  </a:rPr>
                  <a:t>=</a:t>
                </a:r>
              </a:p>
            </p:txBody>
          </p:sp>
          <p:cxnSp>
            <p:nvCxnSpPr>
              <p:cNvPr id="11" name="Conector reto 10"/>
              <p:cNvCxnSpPr/>
              <p:nvPr/>
            </p:nvCxnSpPr>
            <p:spPr bwMode="auto">
              <a:xfrm>
                <a:off x="2682433" y="4785298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" name="Text Box 6"/>
              <p:cNvSpPr txBox="1">
                <a:spLocks noChangeArrowheads="1"/>
              </p:cNvSpPr>
              <p:nvPr/>
            </p:nvSpPr>
            <p:spPr bwMode="auto">
              <a:xfrm>
                <a:off x="3491880" y="4005064"/>
                <a:ext cx="998120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FFC000"/>
                    </a:solidFill>
                    <a:latin typeface="Century Gothic" pitchFamily="34" charset="0"/>
                  </a:rPr>
                  <a:t>1</a:t>
                </a:r>
                <a:endParaRPr lang="pt-BR" sz="3600" baseline="30000" dirty="0">
                  <a:solidFill>
                    <a:srgbClr val="FFC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3550513" y="4841717"/>
                <a:ext cx="998119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t-BR" sz="36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P</a:t>
                </a:r>
                <a:r>
                  <a:rPr lang="pt-BR" sz="3600" baseline="-25000" dirty="0" smtClean="0">
                    <a:solidFill>
                      <a:srgbClr val="00FF00"/>
                    </a:solidFill>
                    <a:latin typeface="Century Gothic" pitchFamily="34" charset="0"/>
                  </a:rPr>
                  <a:t>2</a:t>
                </a:r>
                <a:endParaRPr lang="pt-BR" sz="3600" baseline="-25000" dirty="0">
                  <a:solidFill>
                    <a:srgbClr val="00FF00"/>
                  </a:solidFill>
                  <a:latin typeface="Century Gothic" pitchFamily="34" charset="0"/>
                </a:endParaRPr>
              </a:p>
            </p:txBody>
          </p:sp>
          <p:cxnSp>
            <p:nvCxnSpPr>
              <p:cNvPr id="14" name="Conector reto 13"/>
              <p:cNvCxnSpPr/>
              <p:nvPr/>
            </p:nvCxnSpPr>
            <p:spPr bwMode="auto">
              <a:xfrm>
                <a:off x="3851920" y="4785225"/>
                <a:ext cx="36004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3256400" y="4797152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499992" y="4350003"/>
              <a:ext cx="3888432" cy="6463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, com </a:t>
              </a:r>
              <a:r>
                <a:rPr lang="pt-BR" sz="3600" dirty="0" smtClean="0">
                  <a:solidFill>
                    <a:srgbClr val="53D2FF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53D2FF"/>
                  </a:solidFill>
                  <a:latin typeface="Century Gothic" pitchFamily="34" charset="0"/>
                </a:rPr>
                <a:t>1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FFC000"/>
                  </a:solidFill>
                  <a:latin typeface="Century Gothic" pitchFamily="34" charset="0"/>
                </a:rPr>
                <a:t>&lt;</a:t>
              </a:r>
              <a:r>
                <a:rPr lang="pt-BR" sz="3600" baseline="-25000" dirty="0" smtClean="0">
                  <a:solidFill>
                    <a:srgbClr val="FFC000"/>
                  </a:solidFill>
                  <a:latin typeface="Century Gothic" pitchFamily="34" charset="0"/>
                </a:rPr>
                <a:t>  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P</a:t>
              </a:r>
              <a:r>
                <a:rPr lang="pt-BR" sz="3600" baseline="-25000" dirty="0" smtClean="0">
                  <a:solidFill>
                    <a:srgbClr val="00FF00"/>
                  </a:solidFill>
                  <a:latin typeface="Century Gothic" pitchFamily="34" charset="0"/>
                </a:rPr>
                <a:t>2</a:t>
              </a:r>
              <a:r>
                <a:rPr lang="pt-BR" sz="3600" dirty="0" smtClean="0">
                  <a:solidFill>
                    <a:srgbClr val="00FF00"/>
                  </a:solidFill>
                  <a:latin typeface="Century Gothic" pitchFamily="34" charset="0"/>
                </a:rPr>
                <a:t> </a:t>
              </a:r>
              <a:r>
                <a:rPr lang="pt-BR" sz="3600" dirty="0" smtClean="0">
                  <a:solidFill>
                    <a:srgbClr val="FF0000"/>
                  </a:solidFill>
                  <a:latin typeface="Century Gothic" pitchFamily="34" charset="0"/>
                </a:rPr>
                <a:t> </a:t>
              </a:r>
              <a:endParaRPr lang="pt-BR" sz="3600" baseline="-25000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>
          <a:xfrm>
            <a:off x="5652280" y="2204864"/>
            <a:ext cx="144016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lipse 32"/>
          <p:cNvSpPr>
            <a:spLocks/>
          </p:cNvSpPr>
          <p:nvPr/>
        </p:nvSpPr>
        <p:spPr>
          <a:xfrm>
            <a:off x="5976248" y="2492897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Elipse 33"/>
          <p:cNvSpPr/>
          <p:nvPr/>
        </p:nvSpPr>
        <p:spPr>
          <a:xfrm>
            <a:off x="6300192" y="2780928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Elipse 34"/>
          <p:cNvSpPr>
            <a:spLocks noChangeAspect="1"/>
          </p:cNvSpPr>
          <p:nvPr/>
        </p:nvSpPr>
        <p:spPr>
          <a:xfrm>
            <a:off x="6715001" y="2783573"/>
            <a:ext cx="157698" cy="157698"/>
          </a:xfrm>
          <a:prstGeom prst="ellipse">
            <a:avLst/>
          </a:prstGeom>
          <a:solidFill>
            <a:srgbClr val="53D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>
            <a:spLocks noChangeAspect="1"/>
          </p:cNvSpPr>
          <p:nvPr/>
        </p:nvSpPr>
        <p:spPr>
          <a:xfrm rot="5400000">
            <a:off x="7006590" y="2780929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Elipse 36"/>
          <p:cNvSpPr>
            <a:spLocks noChangeAspect="1"/>
          </p:cNvSpPr>
          <p:nvPr/>
        </p:nvSpPr>
        <p:spPr>
          <a:xfrm>
            <a:off x="6228184" y="2708920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685800" y="4462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Período sinódico</a:t>
            </a: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0.00434 0.03356 -0.01163 0.06157 -0.03698 0.06713 C -0.06267 0.07199 -0.08229 0.05301 -0.08854 0.01759 C -0.09236 -0.01597 -0.07621 -0.04815 -0.05 -0.05324 C -0.02483 -0.0581 -0.00278 -0.03403 0.00087 -0.00023 Z " pathEditMode="relative" rAng="0" ptsTypes="fffff">
                                      <p:cBhvr>
                                        <p:cTn id="44" dur="10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-0.00093 C 0.00694 0.05648 -0.03264 0.11343 -0.07431 0.11319 C -0.11789 0.11481 -0.15434 0.07523 -0.15695 0.0162 C -0.15695 -0.04051 -0.129 -0.08912 -0.08681 -0.09491 C -0.04601 -0.10046 -0.0033 -0.0581 0.00086 -0.00093 Z " pathEditMode="relative" rAng="0" ptsTypes="fffff">
                                      <p:cBhvr>
                                        <p:cTn id="46" dur="20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3"/>
          <p:cNvSpPr>
            <a:spLocks noGrp="1"/>
          </p:cNvSpPr>
          <p:nvPr>
            <p:ph type="title"/>
          </p:nvPr>
        </p:nvSpPr>
        <p:spPr>
          <a:xfrm>
            <a:off x="714375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Leis do movimento planetário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Leis de Kepler</a:t>
            </a: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1506" name="Picture 2" descr="Circa 1612, German astronomer Johannes Kepler (1571 - 1630)"/>
          <p:cNvPicPr>
            <a:picLocks noChangeAspect="1" noChangeArrowheads="1"/>
          </p:cNvPicPr>
          <p:nvPr/>
        </p:nvPicPr>
        <p:blipFill>
          <a:blip r:embed="rId2" cstate="print"/>
          <a:srcRect b="20843"/>
          <a:stretch>
            <a:fillRect/>
          </a:stretch>
        </p:blipFill>
        <p:spPr bwMode="auto">
          <a:xfrm>
            <a:off x="2771800" y="1268760"/>
            <a:ext cx="3528392" cy="4748072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2555776" y="611478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err="1" smtClean="0">
                <a:solidFill>
                  <a:schemeClr val="bg1"/>
                </a:solidFill>
                <a:latin typeface="Century Gothic" pitchFamily="34" charset="0"/>
              </a:rPr>
              <a:t>Johannes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 Kepler (1571 - 1630)</a:t>
            </a:r>
            <a:endParaRPr lang="pt-BR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Elipse</a:t>
            </a:r>
          </a:p>
        </p:txBody>
      </p:sp>
      <p:pic>
        <p:nvPicPr>
          <p:cNvPr id="1026" name="Picture 2" descr="Ficheiro:ElipseAnimada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707904" y="1844824"/>
            <a:ext cx="4248472" cy="4021887"/>
          </a:xfrm>
          <a:prstGeom prst="rect">
            <a:avLst/>
          </a:prstGeom>
          <a:noFill/>
        </p:spPr>
      </p:pic>
      <p:sp>
        <p:nvSpPr>
          <p:cNvPr id="11" name="Elipse 10"/>
          <p:cNvSpPr>
            <a:spLocks noChangeAspect="1"/>
          </p:cNvSpPr>
          <p:nvPr/>
        </p:nvSpPr>
        <p:spPr bwMode="auto">
          <a:xfrm>
            <a:off x="4279195" y="3258090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>
            <a:spLocks noChangeAspect="1"/>
          </p:cNvSpPr>
          <p:nvPr/>
        </p:nvSpPr>
        <p:spPr bwMode="auto">
          <a:xfrm>
            <a:off x="6790801" y="3244643"/>
            <a:ext cx="612164" cy="612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4" name="Conector de seta reta 13"/>
          <p:cNvCxnSpPr>
            <a:endCxn id="11" idx="1"/>
          </p:cNvCxnSpPr>
          <p:nvPr/>
        </p:nvCxnSpPr>
        <p:spPr bwMode="auto">
          <a:xfrm>
            <a:off x="2627784" y="2420888"/>
            <a:ext cx="1741060" cy="92686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Conector de seta reta 14"/>
          <p:cNvCxnSpPr>
            <a:endCxn id="12" idx="1"/>
          </p:cNvCxnSpPr>
          <p:nvPr/>
        </p:nvCxnSpPr>
        <p:spPr bwMode="auto">
          <a:xfrm>
            <a:off x="2627784" y="2420888"/>
            <a:ext cx="4252666" cy="9134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367857" y="1919734"/>
            <a:ext cx="2331935" cy="107721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Focos da elipse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7"/>
          <p:cNvGrpSpPr>
            <a:grpSpLocks noChangeAspect="1"/>
          </p:cNvGrpSpPr>
          <p:nvPr/>
        </p:nvGrpSpPr>
        <p:grpSpPr>
          <a:xfrm>
            <a:off x="2585736" y="3401623"/>
            <a:ext cx="991599" cy="981701"/>
            <a:chOff x="4230514" y="2138607"/>
            <a:chExt cx="4721895" cy="4674769"/>
          </a:xfrm>
        </p:grpSpPr>
        <p:sp>
          <p:nvSpPr>
            <p:cNvPr id="9" name="Elipse 8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Primeira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2218797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sp>
        <p:nvSpPr>
          <p:cNvPr id="6148" name="Retângulo 7"/>
          <p:cNvSpPr>
            <a:spLocks noChangeArrowheads="1"/>
          </p:cNvSpPr>
          <p:nvPr/>
        </p:nvSpPr>
        <p:spPr bwMode="auto">
          <a:xfrm>
            <a:off x="6557728" y="2343547"/>
            <a:ext cx="1686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rgbClr val="00FF00"/>
                </a:solidFill>
                <a:latin typeface="Century Gothic" pitchFamily="34" charset="0"/>
              </a:rPr>
              <a:t>Planeta</a:t>
            </a:r>
          </a:p>
        </p:txBody>
      </p:sp>
      <p:sp>
        <p:nvSpPr>
          <p:cNvPr id="6149" name="Retângulo 8"/>
          <p:cNvSpPr>
            <a:spLocks noChangeArrowheads="1"/>
          </p:cNvSpPr>
          <p:nvPr/>
        </p:nvSpPr>
        <p:spPr bwMode="auto">
          <a:xfrm>
            <a:off x="3337267" y="3613150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21" name="Elipse 20"/>
          <p:cNvSpPr/>
          <p:nvPr/>
        </p:nvSpPr>
        <p:spPr bwMode="auto">
          <a:xfrm>
            <a:off x="6285104" y="253841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148" grpId="0"/>
      <p:bldP spid="6149" grpId="0"/>
      <p:bldP spid="21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Como identificar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um planeta no céu?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ipse 22"/>
          <p:cNvSpPr/>
          <p:nvPr/>
        </p:nvSpPr>
        <p:spPr bwMode="auto">
          <a:xfrm>
            <a:off x="1800264" y="3428517"/>
            <a:ext cx="991599" cy="981701"/>
          </a:xfrm>
          <a:prstGeom prst="ellipse">
            <a:avLst/>
          </a:prstGeom>
          <a:gradFill>
            <a:gsLst>
              <a:gs pos="7000">
                <a:schemeClr val="bg1"/>
              </a:gs>
              <a:gs pos="32000">
                <a:srgbClr val="FFC0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itchFamily="34" charset="0"/>
              </a:rPr>
              <a:t>Segunda lei de Kepler</a:t>
            </a:r>
          </a:p>
        </p:txBody>
      </p:sp>
      <p:sp>
        <p:nvSpPr>
          <p:cNvPr id="5" name="Elipse 4"/>
          <p:cNvSpPr/>
          <p:nvPr/>
        </p:nvSpPr>
        <p:spPr bwMode="auto">
          <a:xfrm>
            <a:off x="1528763" y="2089150"/>
            <a:ext cx="4814887" cy="3646488"/>
          </a:xfrm>
          <a:prstGeom prst="ellipse">
            <a:avLst/>
          </a:prstGeom>
          <a:noFill/>
          <a:ln w="38100" cap="flat" cmpd="sng" algn="ctr">
            <a:solidFill>
              <a:srgbClr val="CC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6850543" y="3857625"/>
            <a:ext cx="1345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=A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84352" y="243363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81073" y="3786188"/>
            <a:ext cx="298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i="1" dirty="0">
                <a:solidFill>
                  <a:srgbClr val="53D2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5" name="Retângulo 8"/>
          <p:cNvSpPr>
            <a:spLocks noChangeArrowheads="1"/>
          </p:cNvSpPr>
          <p:nvPr/>
        </p:nvSpPr>
        <p:spPr bwMode="auto">
          <a:xfrm>
            <a:off x="2555776" y="3852337"/>
            <a:ext cx="101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FF00"/>
                </a:solidFill>
                <a:latin typeface="Century Gothic" pitchFamily="34" charset="0"/>
              </a:rPr>
              <a:t>Sol</a:t>
            </a:r>
          </a:p>
        </p:txBody>
      </p:sp>
      <p:sp>
        <p:nvSpPr>
          <p:cNvPr id="11" name="Arco 10"/>
          <p:cNvSpPr/>
          <p:nvPr/>
        </p:nvSpPr>
        <p:spPr bwMode="auto">
          <a:xfrm rot="224571" flipH="1">
            <a:off x="1539395" y="2778892"/>
            <a:ext cx="1451332" cy="2236889"/>
          </a:xfrm>
          <a:prstGeom prst="arc">
            <a:avLst>
              <a:gd name="adj1" fmla="val 18257890"/>
              <a:gd name="adj2" fmla="val 4539809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0" name="Arco 9"/>
          <p:cNvSpPr/>
          <p:nvPr/>
        </p:nvSpPr>
        <p:spPr bwMode="auto">
          <a:xfrm rot="358355">
            <a:off x="-1901349" y="1317969"/>
            <a:ext cx="8350108" cy="5176178"/>
          </a:xfrm>
          <a:prstGeom prst="arc">
            <a:avLst>
              <a:gd name="adj1" fmla="val 19990393"/>
              <a:gd name="adj2" fmla="val 20498851"/>
            </a:avLst>
          </a:prstGeom>
          <a:solidFill>
            <a:schemeClr val="accent3">
              <a:lumMod val="65000"/>
              <a:alpha val="5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4" name="Oval 3"/>
          <p:cNvSpPr>
            <a:spLocks noChangeArrowheads="1"/>
          </p:cNvSpPr>
          <p:nvPr/>
        </p:nvSpPr>
        <p:spPr bwMode="auto">
          <a:xfrm>
            <a:off x="2006766" y="3641006"/>
            <a:ext cx="562201" cy="556589"/>
          </a:xfrm>
          <a:prstGeom prst="ellipse">
            <a:avLst/>
          </a:prstGeom>
          <a:gradFill flip="none" rotWithShape="1">
            <a:gsLst>
              <a:gs pos="85000">
                <a:srgbClr val="FFC000"/>
              </a:gs>
              <a:gs pos="12000">
                <a:schemeClr val="bg1"/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8" name="Elipse 17"/>
          <p:cNvSpPr/>
          <p:nvPr/>
        </p:nvSpPr>
        <p:spPr bwMode="auto">
          <a:xfrm>
            <a:off x="1663229" y="2996952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5940007" y="2955673"/>
            <a:ext cx="244475" cy="24765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9" name="Text Box 141"/>
          <p:cNvSpPr txBox="1">
            <a:spLocks noChangeArrowheads="1"/>
          </p:cNvSpPr>
          <p:nvPr/>
        </p:nvSpPr>
        <p:spPr bwMode="auto">
          <a:xfrm>
            <a:off x="35496" y="6525344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4722022" y="2809503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3200" baseline="-25000" dirty="0">
              <a:latin typeface="Century Gothic" pitchFamily="34" charset="0"/>
            </a:endParaRP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2796" y="3632200"/>
            <a:ext cx="64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aseline="-25000" dirty="0">
                <a:solidFill>
                  <a:schemeClr val="bg1"/>
                </a:solidFill>
                <a:latin typeface="Century Gothic" pitchFamily="34" charset="0"/>
              </a:rPr>
              <a:t>1</a:t>
            </a:r>
            <a:endParaRPr lang="pt-BR" sz="3200" baseline="-25000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62 C -0.00399 0.00787 -0.01701 0.03563 -0.0217 0.05484 C -0.02639 0.07404 -0.0283 0.09556 -0.02864 0.11407 C -0.02899 0.13258 -0.02604 0.15016 -0.02343 0.16543 C -0.02083 0.18071 -0.01649 0.19413 -0.01284 0.20523 C -0.0092 0.21634 -0.00607 0.22258 -0.00121 0.23253 C 0.00365 0.24248 0.01233 0.25845 0.0158 0.26516 " pathEditMode="relative" rAng="0" ptsTypes="aaaaa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0231 C 0.0007 3.73438E-6 -0.00278 -0.00694 -0.00521 -0.01088 C -0.00764 -0.01481 -0.01042 -0.01736 -0.01267 -0.02106 C -0.01493 -0.02476 -0.01632 -0.02869 -0.0191 -0.03263 C -0.02187 -0.03656 -0.02674 -0.04119 -0.02917 -0.04443 C -0.0316 -0.04767 -0.03177 -0.04906 -0.03385 -0.05206 C -0.03594 -0.05507 -0.04028 -0.06016 -0.04201 -0.06224 " pathEditMode="relative" rAng="0" ptsTypes="aaa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1" grpId="0" animBg="1"/>
      <p:bldP spid="10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19" grpId="0"/>
      <p:bldP spid="14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>
            <a:endCxn id="12" idx="2"/>
          </p:cNvCxnSpPr>
          <p:nvPr/>
        </p:nvCxnSpPr>
        <p:spPr>
          <a:xfrm flipH="1" flipV="1">
            <a:off x="2473301" y="3063625"/>
            <a:ext cx="2" cy="75608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 flipH="1" flipV="1">
            <a:off x="4705549" y="3171637"/>
            <a:ext cx="8384" cy="65645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4696587" y="2106666"/>
            <a:ext cx="8960" cy="63292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>
            <a:stCxn id="14" idx="7"/>
          </p:cNvCxnSpPr>
          <p:nvPr/>
        </p:nvCxnSpPr>
        <p:spPr>
          <a:xfrm flipH="1" flipV="1">
            <a:off x="6396037" y="2163525"/>
            <a:ext cx="36866" cy="102813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2392607" y="3062763"/>
            <a:ext cx="4123609" cy="86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>
            <a:spLocks noChangeAspect="1"/>
          </p:cNvSpPr>
          <p:nvPr/>
        </p:nvSpPr>
        <p:spPr>
          <a:xfrm>
            <a:off x="2473301" y="1083405"/>
            <a:ext cx="3960440" cy="39604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 rot="8065015">
            <a:off x="6303996" y="2936453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5" name="Chave esquerda 14"/>
          <p:cNvSpPr/>
          <p:nvPr/>
        </p:nvSpPr>
        <p:spPr>
          <a:xfrm rot="5400000">
            <a:off x="5405764" y="1101488"/>
            <a:ext cx="288000" cy="1692000"/>
          </a:xfrm>
          <a:prstGeom prst="leftBrace">
            <a:avLst>
              <a:gd name="adj1" fmla="val 37261"/>
              <a:gd name="adj2" fmla="val 50552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201493" y="972488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Chave esquerda 16"/>
          <p:cNvSpPr/>
          <p:nvPr/>
        </p:nvSpPr>
        <p:spPr>
          <a:xfrm rot="16200000">
            <a:off x="3437835" y="2927184"/>
            <a:ext cx="303181" cy="2232246"/>
          </a:xfrm>
          <a:prstGeom prst="leftBrace">
            <a:avLst>
              <a:gd name="adj1" fmla="val 37261"/>
              <a:gd name="adj2" fmla="val 50171"/>
            </a:avLst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461961" y="4140840"/>
            <a:ext cx="2818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no </a:t>
            </a:r>
          </a:p>
          <a:p>
            <a:pPr algn="ctr"/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685800" y="18864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Periélio e afélio</a:t>
            </a:r>
            <a:endParaRPr kumimoji="0" lang="pt-BR" sz="4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6135377" y="2775021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2" name="Forma 21"/>
          <p:cNvCxnSpPr>
            <a:stCxn id="20" idx="7"/>
          </p:cNvCxnSpPr>
          <p:nvPr/>
        </p:nvCxnSpPr>
        <p:spPr>
          <a:xfrm rot="5400000" flipH="1" flipV="1">
            <a:off x="6771094" y="2414982"/>
            <a:ext cx="300387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6974309" y="2124616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2194212" y="2778498"/>
            <a:ext cx="576064" cy="57606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cxnSp>
        <p:nvCxnSpPr>
          <p:cNvPr id="25" name="Forma 24"/>
          <p:cNvCxnSpPr>
            <a:stCxn id="24" idx="3"/>
          </p:cNvCxnSpPr>
          <p:nvPr/>
        </p:nvCxnSpPr>
        <p:spPr>
          <a:xfrm rot="5400000">
            <a:off x="1853626" y="3106730"/>
            <a:ext cx="261480" cy="588419"/>
          </a:xfrm>
          <a:prstGeom prst="curvedConnector2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-252536" y="3099629"/>
            <a:ext cx="2350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planeta no </a:t>
            </a:r>
          </a:p>
          <a:p>
            <a:pPr algn="ctr"/>
            <a:r>
              <a:rPr lang="pt-BR" sz="2400" dirty="0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24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089245" y="5497253"/>
            <a:ext cx="20986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2000" dirty="0" err="1" smtClean="0">
                <a:solidFill>
                  <a:srgbClr val="FFC000"/>
                </a:solidFill>
                <a:latin typeface="Century Gothic" pitchFamily="34" charset="0"/>
              </a:rPr>
              <a:t>PERiélio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11560" y="5376118"/>
            <a:ext cx="208823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Distância </a:t>
            </a:r>
          </a:p>
          <a:p>
            <a:pPr algn="ctr"/>
            <a:r>
              <a:rPr lang="pt-BR" sz="3200" dirty="0" smtClean="0">
                <a:solidFill>
                  <a:srgbClr val="FFC000"/>
                </a:solidFill>
                <a:latin typeface="Century Gothic" pitchFamily="34" charset="0"/>
              </a:rPr>
              <a:t>no </a:t>
            </a:r>
            <a:r>
              <a:rPr lang="pt-BR" sz="3200" dirty="0" err="1" smtClean="0">
                <a:solidFill>
                  <a:srgbClr val="FFC000"/>
                </a:solidFill>
                <a:latin typeface="Century Gothic" pitchFamily="34" charset="0"/>
              </a:rPr>
              <a:t>AFélio</a:t>
            </a:r>
            <a:endParaRPr lang="pt-BR" sz="3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2627784" y="5569261"/>
            <a:ext cx="38884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</a:t>
            </a:r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Distância ao Sol   </a:t>
            </a: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&gt;      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611560" y="5293586"/>
            <a:ext cx="772040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grpSp>
        <p:nvGrpSpPr>
          <p:cNvPr id="2" name="Grupo 30"/>
          <p:cNvGrpSpPr>
            <a:grpSpLocks noChangeAspect="1"/>
          </p:cNvGrpSpPr>
          <p:nvPr/>
        </p:nvGrpSpPr>
        <p:grpSpPr>
          <a:xfrm>
            <a:off x="4187576" y="2572333"/>
            <a:ext cx="991599" cy="981701"/>
            <a:chOff x="4230514" y="2138607"/>
            <a:chExt cx="4721895" cy="4674769"/>
          </a:xfrm>
        </p:grpSpPr>
        <p:sp>
          <p:nvSpPr>
            <p:cNvPr id="32" name="Elipse 31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" name="Elipse 9"/>
          <p:cNvSpPr>
            <a:spLocks noChangeAspect="1"/>
          </p:cNvSpPr>
          <p:nvPr/>
        </p:nvSpPr>
        <p:spPr>
          <a:xfrm rot="8065015">
            <a:off x="2357695" y="2935580"/>
            <a:ext cx="255217" cy="255217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itchFamily="34" charset="0"/>
            </a:endParaRPr>
          </a:p>
        </p:txBody>
      </p:sp>
      <p:sp>
        <p:nvSpPr>
          <p:cNvPr id="3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250"/>
                            </p:stCondLst>
                            <p:childTnLst>
                              <p:par>
                                <p:cTn id="7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2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3" grpId="0"/>
      <p:bldP spid="24" grpId="0" animBg="1"/>
      <p:bldP spid="26" grpId="0"/>
      <p:bldP spid="27" grpId="0"/>
      <p:bldP spid="28" grpId="0"/>
      <p:bldP spid="30" grpId="0"/>
      <p:bldP spid="10" grpId="0" animBg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Terceira lei de Kepler</a:t>
            </a:r>
          </a:p>
        </p:txBody>
      </p:sp>
      <p:sp>
        <p:nvSpPr>
          <p:cNvPr id="712710" name="Text Box 6"/>
          <p:cNvSpPr txBox="1">
            <a:spLocks noChangeArrowheads="1"/>
          </p:cNvSpPr>
          <p:nvPr/>
        </p:nvSpPr>
        <p:spPr bwMode="auto">
          <a:xfrm>
            <a:off x="2051720" y="2276477"/>
            <a:ext cx="936104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712712" name="Text Box 8"/>
          <p:cNvSpPr txBox="1">
            <a:spLocks noChangeArrowheads="1"/>
          </p:cNvSpPr>
          <p:nvPr/>
        </p:nvSpPr>
        <p:spPr bwMode="auto">
          <a:xfrm>
            <a:off x="1979712" y="3213102"/>
            <a:ext cx="1080120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600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712713" name="Text Box 9"/>
          <p:cNvSpPr txBox="1">
            <a:spLocks noChangeArrowheads="1"/>
          </p:cNvSpPr>
          <p:nvPr/>
        </p:nvSpPr>
        <p:spPr bwMode="auto">
          <a:xfrm>
            <a:off x="2987124" y="2708277"/>
            <a:ext cx="1151757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712714" name="Text Box 10"/>
          <p:cNvSpPr txBox="1">
            <a:spLocks noChangeArrowheads="1"/>
          </p:cNvSpPr>
          <p:nvPr/>
        </p:nvSpPr>
        <p:spPr bwMode="auto">
          <a:xfrm>
            <a:off x="3744248" y="2643190"/>
            <a:ext cx="4212396" cy="101600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6000" dirty="0">
                <a:solidFill>
                  <a:srgbClr val="FFC000"/>
                </a:solidFill>
                <a:latin typeface="Century Gothic" pitchFamily="34" charset="0"/>
              </a:rPr>
              <a:t>constante</a:t>
            </a:r>
          </a:p>
        </p:txBody>
      </p: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350138" y="5016078"/>
            <a:ext cx="8326318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/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T: período de translação em torno do </a:t>
            </a:r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Sol</a:t>
            </a:r>
          </a:p>
          <a:p>
            <a:pPr algn="l"/>
            <a:r>
              <a:rPr lang="pt-BR" sz="3200" b="0" dirty="0" smtClean="0">
                <a:solidFill>
                  <a:schemeClr val="bg1"/>
                </a:solidFill>
                <a:latin typeface="Century Gothic" pitchFamily="34" charset="0"/>
              </a:rPr>
              <a:t>a</a:t>
            </a:r>
            <a:r>
              <a:rPr lang="pt-BR" sz="3200" b="0" dirty="0">
                <a:solidFill>
                  <a:schemeClr val="bg1"/>
                </a:solidFill>
                <a:latin typeface="Century Gothic" pitchFamily="34" charset="0"/>
              </a:rPr>
              <a:t>: distância média do planeta ao Sol</a:t>
            </a:r>
          </a:p>
        </p:txBody>
      </p:sp>
      <p:cxnSp>
        <p:nvCxnSpPr>
          <p:cNvPr id="11" name="Conector reto 10"/>
          <p:cNvCxnSpPr/>
          <p:nvPr/>
        </p:nvCxnSpPr>
        <p:spPr bwMode="auto">
          <a:xfrm>
            <a:off x="2024850" y="3212976"/>
            <a:ext cx="8909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2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2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2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3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1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800"/>
                            </p:stCondLst>
                            <p:childTnLst>
                              <p:par>
                                <p:cTn id="3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2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10" grpId="0"/>
      <p:bldP spid="7127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755576" y="1628800"/>
            <a:ext cx="7416824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Unidade de distância mais apropriada:</a:t>
            </a: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Unidade Astronômica (UA)</a:t>
            </a:r>
          </a:p>
          <a:p>
            <a:pPr algn="just"/>
            <a:endParaRPr lang="pt-BR" sz="3600" b="0" dirty="0" smtClean="0">
              <a:solidFill>
                <a:srgbClr val="53D2FF"/>
              </a:solidFill>
              <a:latin typeface="Century Gothic" pitchFamily="34" charset="0"/>
            </a:endParaRPr>
          </a:p>
          <a:p>
            <a:pPr algn="just"/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1 UA </a:t>
            </a: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  <a:cs typeface="Consolas"/>
              </a:rPr>
              <a:t>≈ 149,5 milhões de km</a:t>
            </a:r>
            <a:endParaRPr lang="pt-BR" sz="36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-1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67944" y="1196752"/>
            <a:ext cx="4834934" cy="1171575"/>
            <a:chOff x="1518" y="1480"/>
            <a:chExt cx="3410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9" y="1674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11560" y="1408708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Terra: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365 dias ≈ 1ano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149,5 milhões de km = 1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350769" y="4842682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915816" y="4797152"/>
            <a:ext cx="187220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 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99812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557657" y="5201830"/>
            <a:ext cx="99811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28438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pic>
        <p:nvPicPr>
          <p:cNvPr id="28674" name="Picture 2" descr="https://blogs.glowscotland.org.uk/er/SNHGeographyWebsite/files/2011/11/smiling-planet-earth-cartoon-2-thu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268760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130748" y="6433591"/>
            <a:ext cx="43075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en-US" sz="1400" b="0" u="sng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funny-pictures.picphotos.net</a:t>
            </a:r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8" grpId="0"/>
      <p:bldP spid="19" grpId="0"/>
      <p:bldP spid="22" grpId="0"/>
      <p:bldP spid="24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Exemplos da terceira lei -2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11487" y="1556792"/>
            <a:ext cx="4825009" cy="1171575"/>
            <a:chOff x="1518" y="1480"/>
            <a:chExt cx="3403" cy="738"/>
          </a:xfrm>
        </p:grpSpPr>
        <p:sp>
          <p:nvSpPr>
            <p:cNvPr id="712710" name="Text Box 6"/>
            <p:cNvSpPr txBox="1">
              <a:spLocks noChangeArrowheads="1"/>
            </p:cNvSpPr>
            <p:nvPr/>
          </p:nvSpPr>
          <p:spPr bwMode="auto">
            <a:xfrm>
              <a:off x="1519" y="152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T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2</a:t>
              </a:r>
            </a:p>
          </p:txBody>
        </p:sp>
        <p:sp>
          <p:nvSpPr>
            <p:cNvPr id="712711" name="Text Box 7"/>
            <p:cNvSpPr txBox="1">
              <a:spLocks noChangeArrowheads="1"/>
            </p:cNvSpPr>
            <p:nvPr/>
          </p:nvSpPr>
          <p:spPr bwMode="auto">
            <a:xfrm>
              <a:off x="1518" y="1480"/>
              <a:ext cx="2359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4000" dirty="0" smtClean="0">
                  <a:solidFill>
                    <a:srgbClr val="FFFF00"/>
                  </a:solidFill>
                  <a:latin typeface="Century Gothic" pitchFamily="34" charset="0"/>
                </a:rPr>
                <a:t>__</a:t>
              </a:r>
              <a:endParaRPr lang="pt-BR" sz="4000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  <p:sp>
          <p:nvSpPr>
            <p:cNvPr id="712712" name="Text Box 8"/>
            <p:cNvSpPr txBox="1">
              <a:spLocks noChangeArrowheads="1"/>
            </p:cNvSpPr>
            <p:nvPr/>
          </p:nvSpPr>
          <p:spPr bwMode="auto">
            <a:xfrm>
              <a:off x="1519" y="1888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a</a:t>
              </a:r>
              <a:r>
                <a:rPr lang="pt-BR" sz="2800" baseline="30000" dirty="0">
                  <a:solidFill>
                    <a:srgbClr val="FFFF00"/>
                  </a:solidFill>
                  <a:latin typeface="Century Gothic" pitchFamily="34" charset="0"/>
                </a:rPr>
                <a:t>3</a:t>
              </a:r>
            </a:p>
          </p:txBody>
        </p:sp>
        <p:sp>
          <p:nvSpPr>
            <p:cNvPr id="712713" name="Text Box 9"/>
            <p:cNvSpPr txBox="1">
              <a:spLocks noChangeArrowheads="1"/>
            </p:cNvSpPr>
            <p:nvPr/>
          </p:nvSpPr>
          <p:spPr bwMode="auto">
            <a:xfrm>
              <a:off x="1836" y="1695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=</a:t>
              </a:r>
            </a:p>
          </p:txBody>
        </p:sp>
        <p:sp>
          <p:nvSpPr>
            <p:cNvPr id="712714" name="Text Box 10"/>
            <p:cNvSpPr txBox="1">
              <a:spLocks noChangeArrowheads="1"/>
            </p:cNvSpPr>
            <p:nvPr/>
          </p:nvSpPr>
          <p:spPr bwMode="auto">
            <a:xfrm>
              <a:off x="2562" y="1661"/>
              <a:ext cx="2359" cy="33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pt-BR" sz="2800" dirty="0">
                  <a:solidFill>
                    <a:srgbClr val="FFFF00"/>
                  </a:solidFill>
                  <a:latin typeface="Century Gothic" pitchFamily="34" charset="0"/>
                </a:rPr>
                <a:t>constante</a:t>
              </a:r>
            </a:p>
          </p:txBody>
        </p:sp>
      </p:grpSp>
      <p:sp>
        <p:nvSpPr>
          <p:cNvPr id="8196" name="Text Box 12"/>
          <p:cNvSpPr txBox="1">
            <a:spLocks noChangeArrowheads="1"/>
          </p:cNvSpPr>
          <p:nvPr/>
        </p:nvSpPr>
        <p:spPr bwMode="auto">
          <a:xfrm>
            <a:off x="683568" y="1844824"/>
            <a:ext cx="7416824" cy="230832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Júpiter: </a:t>
            </a:r>
          </a:p>
          <a:p>
            <a:pPr algn="l"/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T ≈ 11,86 anos </a:t>
            </a:r>
          </a:p>
          <a:p>
            <a:pPr algn="l"/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a ≈  5,20 UA</a:t>
            </a:r>
            <a:endParaRPr lang="pt-BR" sz="36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83568" y="4365104"/>
            <a:ext cx="58143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T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2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11560" y="5229200"/>
            <a:ext cx="72008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a</a:t>
            </a:r>
            <a:r>
              <a:rPr lang="pt-BR" sz="3600" b="0" baseline="30000" dirty="0">
                <a:solidFill>
                  <a:srgbClr val="FFC000"/>
                </a:solidFill>
                <a:latin typeface="Century Gothic" pitchFamily="34" charset="0"/>
              </a:rPr>
              <a:t>3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1557656" y="4365104"/>
            <a:ext cx="2006232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(11,86)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63688" y="5201830"/>
            <a:ext cx="1646191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(5,20)</a:t>
            </a:r>
            <a:r>
              <a:rPr lang="pt-BR" sz="3600" b="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3600" b="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1" name="Conector reto 20"/>
          <p:cNvCxnSpPr/>
          <p:nvPr/>
        </p:nvCxnSpPr>
        <p:spPr bwMode="auto">
          <a:xfrm>
            <a:off x="755576" y="5149641"/>
            <a:ext cx="36004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132016" y="4833066"/>
            <a:ext cx="54675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600" b="0" dirty="0">
                <a:solidFill>
                  <a:srgbClr val="FFC000"/>
                </a:solidFill>
                <a:latin typeface="Century Gothic" pitchFamily="34" charset="0"/>
              </a:rPr>
              <a:t>=</a:t>
            </a:r>
          </a:p>
        </p:txBody>
      </p:sp>
      <p:cxnSp>
        <p:nvCxnSpPr>
          <p:cNvPr id="23" name="Conector reto 22"/>
          <p:cNvCxnSpPr/>
          <p:nvPr/>
        </p:nvCxnSpPr>
        <p:spPr bwMode="auto">
          <a:xfrm>
            <a:off x="1822249" y="5145338"/>
            <a:ext cx="1453607" cy="1185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24" name="Retângulo de cantos arredondados 23"/>
          <p:cNvSpPr/>
          <p:nvPr/>
        </p:nvSpPr>
        <p:spPr bwMode="auto">
          <a:xfrm>
            <a:off x="6444208" y="4149080"/>
            <a:ext cx="2016224" cy="1944216"/>
          </a:xfrm>
          <a:prstGeom prst="roundRect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635896" y="4797152"/>
            <a:ext cx="504056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= 1,0004... ≈   </a:t>
            </a: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1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ano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2</a:t>
            </a: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/UA</a:t>
            </a:r>
            <a:r>
              <a:rPr lang="pt-BR" sz="2000" baseline="30000" dirty="0" smtClean="0">
                <a:solidFill>
                  <a:srgbClr val="FFC000"/>
                </a:solidFill>
                <a:latin typeface="Century Gothic" pitchFamily="34" charset="0"/>
              </a:rPr>
              <a:t>3</a:t>
            </a:r>
            <a:endParaRPr lang="pt-BR" sz="2000" baseline="30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7650" name="Picture 2" descr="http://cloud.graphicleftovers.com/31137/2496018/funny-jupiter-planet-cartoon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1152128" cy="1152128"/>
          </a:xfrm>
          <a:prstGeom prst="rect">
            <a:avLst/>
          </a:prstGeom>
          <a:noFill/>
        </p:spPr>
      </p:pic>
      <p:sp>
        <p:nvSpPr>
          <p:cNvPr id="25" name="Retângulo 24"/>
          <p:cNvSpPr/>
          <p:nvPr/>
        </p:nvSpPr>
        <p:spPr>
          <a:xfrm>
            <a:off x="-1766" y="6433591"/>
            <a:ext cx="3709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chemeClr val="tx1"/>
                </a:solidFill>
                <a:latin typeface="Century Gothic" pitchFamily="34" charset="0"/>
                <a:hlinkClick r:id="rId4"/>
              </a:rPr>
              <a:t>graphicleftovers.com</a:t>
            </a:r>
            <a:endParaRPr lang="pt-BR" sz="1400" dirty="0" smtClean="0"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2" grpId="0"/>
      <p:bldP spid="24" grpId="0" animBg="1"/>
      <p:bldP spid="20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3"/>
          <p:cNvSpPr>
            <a:spLocks noGrp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Distâncias aproximadas</a:t>
            </a:r>
            <a:b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 e a lei de </a:t>
            </a:r>
            <a:r>
              <a:rPr lang="pt-BR" dirty="0" err="1" smtClean="0">
                <a:solidFill>
                  <a:srgbClr val="FFC000"/>
                </a:solidFill>
                <a:latin typeface="Century Gothic" pitchFamily="34" charset="0"/>
              </a:rPr>
              <a:t>Titius-Bode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404664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-Bode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sz="2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00" y="1916793"/>
            <a:ext cx="3757092" cy="37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at.uc.pt/~helios/Mestre/bo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793"/>
            <a:ext cx="3193502" cy="381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676488" y="5733256"/>
            <a:ext cx="356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  <a:endParaRPr lang="pt-BR" sz="1800" dirty="0"/>
          </a:p>
        </p:txBody>
      </p:sp>
      <p:sp>
        <p:nvSpPr>
          <p:cNvPr id="3" name="Retângulo 2"/>
          <p:cNvSpPr/>
          <p:nvPr/>
        </p:nvSpPr>
        <p:spPr>
          <a:xfrm>
            <a:off x="703632" y="5754742"/>
            <a:ext cx="3868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1800" dirty="0" err="1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1800" dirty="0">
                <a:solidFill>
                  <a:schemeClr val="bg1"/>
                </a:solidFill>
                <a:latin typeface="Century Gothic" pitchFamily="34" charset="0"/>
              </a:rPr>
              <a:t> (1729-1796</a:t>
            </a:r>
            <a:r>
              <a:rPr lang="pt-BR" sz="1800" dirty="0" smtClean="0">
                <a:solidFill>
                  <a:schemeClr val="bg1"/>
                </a:solidFill>
                <a:latin typeface="Century Gothic" pitchFamily="34" charset="0"/>
              </a:rPr>
              <a:t>) </a:t>
            </a:r>
            <a:endParaRPr lang="pt-BR" sz="1800" dirty="0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76607"/>
            <a:ext cx="7991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João Fernandes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, disponíveis em </a:t>
            </a:r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http://www.mat.uc.pt/~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  <a:hlinkClick r:id="rId4"/>
              </a:rPr>
              <a:t>helios/Mestre/H34bode.htm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457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28092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Lei de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Titius-Bode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Johann Daniel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Titius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(1729-1796); Johann </a:t>
            </a: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Elert</a:t>
            </a: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 Bode (1747-1826)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84200" y="2000250"/>
            <a:ext cx="7488238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0   3    6    12   24   48     96   192   384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1500" y="3143250"/>
            <a:ext cx="7527925" cy="584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3200" dirty="0">
                <a:solidFill>
                  <a:schemeClr val="bg1"/>
                </a:solidFill>
                <a:latin typeface="Century Gothic" pitchFamily="34" charset="0"/>
              </a:rPr>
              <a:t>4   7   10   16   28   52   100   196   388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5750" y="4221163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0,4    0,7   1,0    1,6    2,8    5,2    10,0    19,6    38,8</a:t>
            </a:r>
          </a:p>
        </p:txBody>
      </p:sp>
      <p:sp>
        <p:nvSpPr>
          <p:cNvPr id="713734" name="Text Box 6"/>
          <p:cNvSpPr txBox="1">
            <a:spLocks noChangeArrowheads="1"/>
          </p:cNvSpPr>
          <p:nvPr/>
        </p:nvSpPr>
        <p:spPr bwMode="auto">
          <a:xfrm>
            <a:off x="323850" y="1268760"/>
            <a:ext cx="8064574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1: sequência onde o próximo é o dobro do primeiro, com exceção do primeiro termo, que é zero:</a:t>
            </a:r>
          </a:p>
        </p:txBody>
      </p:sp>
      <p:sp>
        <p:nvSpPr>
          <p:cNvPr id="71373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6048375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3: dividir por 10:</a:t>
            </a:r>
          </a:p>
        </p:txBody>
      </p:sp>
      <p:sp>
        <p:nvSpPr>
          <p:cNvPr id="713736" name="Text Box 8"/>
          <p:cNvSpPr txBox="1">
            <a:spLocks noChangeArrowheads="1"/>
          </p:cNvSpPr>
          <p:nvPr/>
        </p:nvSpPr>
        <p:spPr bwMode="auto">
          <a:xfrm>
            <a:off x="323850" y="2636838"/>
            <a:ext cx="712847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Passo 2: somar quatro:</a:t>
            </a:r>
          </a:p>
        </p:txBody>
      </p:sp>
      <p:sp>
        <p:nvSpPr>
          <p:cNvPr id="713737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6697662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>
                <a:solidFill>
                  <a:srgbClr val="FFC000"/>
                </a:solidFill>
                <a:latin typeface="Century Gothic" pitchFamily="34" charset="0"/>
              </a:rPr>
              <a:t>Sequência se aproxima da ordem dos planetas em UA ! Compare com a ordem aproximadamente observada: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57188" y="5572125"/>
            <a:ext cx="87153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800" dirty="0">
                <a:solidFill>
                  <a:srgbClr val="FFFFCC"/>
                </a:solidFill>
                <a:latin typeface="Century Gothic" pitchFamily="34" charset="0"/>
              </a:rPr>
              <a:t>0,4   0,7    1,0   1,5    2,8    5,2     9,5     19,2    30,1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51520" y="6100018"/>
            <a:ext cx="889248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pt-BR" sz="1800" dirty="0" smtClean="0">
                <a:solidFill>
                  <a:srgbClr val="CC6600"/>
                </a:solidFill>
                <a:latin typeface="Century Gothic" pitchFamily="34" charset="0"/>
              </a:rPr>
              <a:t>  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Mer.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Vên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Ter.      Mar.                    </a:t>
            </a:r>
            <a:r>
              <a:rPr lang="pt-BR" sz="1800" dirty="0" err="1" smtClean="0">
                <a:solidFill>
                  <a:srgbClr val="FFC000"/>
                </a:solidFill>
                <a:latin typeface="Century Gothic" pitchFamily="34" charset="0"/>
              </a:rPr>
              <a:t>Júp</a:t>
            </a: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.         Sat.           Ura.          Net.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3635896" y="5412095"/>
            <a:ext cx="899318" cy="89722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5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713735" grpId="0"/>
      <p:bldP spid="713736" grpId="0"/>
      <p:bldP spid="713737" grpId="0"/>
      <p:bldP spid="10250" grpId="0"/>
      <p:bldP spid="11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Estrutura do Sistema Solar </a:t>
            </a: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80920" cy="4464496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(praticamente) não cintila</a:t>
            </a:r>
          </a:p>
          <a:p>
            <a:pPr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brilho aparente maior que o das estrelas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sz="36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 se deslocam pelo Zodíaco</a:t>
            </a:r>
          </a:p>
          <a:p>
            <a:pPr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endParaRPr lang="pt-BR" b="0" dirty="0">
              <a:solidFill>
                <a:schemeClr val="accent2">
                  <a:lumMod val="75000"/>
                </a:schemeClr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C:\Users\ANDRE\Documents\1-OBSERVATÓRIO\1-ATIVIDADES\4-Minicursos\minicursos-2015\1-minicurso-IA-prim-sem-2015\solar-system-798881-1440x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99453"/>
            <a:ext cx="9108504" cy="5718116"/>
          </a:xfrm>
          <a:prstGeom prst="rect">
            <a:avLst/>
          </a:prstGeom>
          <a:noFill/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Sistema Solar (próximo ao Sol)</a:t>
            </a:r>
          </a:p>
        </p:txBody>
      </p:sp>
      <p:sp>
        <p:nvSpPr>
          <p:cNvPr id="38916" name="AutoShape 4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18" name="AutoShape 6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920" name="AutoShape 8" descr="http://wall4all.me/walls/sports/solar-system-798881-1440x9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http://wall4all.me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436096" y="141277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scovermagazine.com/%7E/media/import/images/5/8/0/outer-ill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02640"/>
            <a:ext cx="9144000" cy="605536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Estrutura do Sistema Solar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9552" y="3501008"/>
            <a:ext cx="207168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smtClean="0">
                <a:solidFill>
                  <a:schemeClr val="bg1"/>
                </a:solidFill>
                <a:latin typeface="Century Gothic" pitchFamily="34" charset="0"/>
              </a:rPr>
              <a:t>asteroides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5796136" y="3789040"/>
            <a:ext cx="243224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Cinturão de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itchFamily="34" charset="0"/>
              </a:rPr>
              <a:t>Edgeworth-Kuiper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732240" y="5795972"/>
            <a:ext cx="197971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r>
              <a:rPr lang="pt-BR" sz="2000" b="0" dirty="0">
                <a:solidFill>
                  <a:schemeClr val="bg1"/>
                </a:solidFill>
                <a:latin typeface="Century Gothic" pitchFamily="34" charset="0"/>
              </a:rPr>
              <a:t>Nuvem de </a:t>
            </a:r>
            <a:r>
              <a:rPr lang="pt-BR" sz="2000" b="0" dirty="0" err="1">
                <a:solidFill>
                  <a:schemeClr val="bg1"/>
                </a:solidFill>
                <a:latin typeface="Century Gothic" pitchFamily="34" charset="0"/>
              </a:rPr>
              <a:t>Oort</a:t>
            </a:r>
            <a:endParaRPr lang="pt-BR" sz="20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33"/>
          <p:cNvCxnSpPr>
            <a:cxnSpLocks noChangeShapeType="1"/>
          </p:cNvCxnSpPr>
          <p:nvPr/>
        </p:nvCxnSpPr>
        <p:spPr bwMode="auto">
          <a:xfrm flipH="1" flipV="1">
            <a:off x="5220072" y="3645024"/>
            <a:ext cx="936104" cy="288032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cxnSp>
        <p:nvCxnSpPr>
          <p:cNvPr id="14" name="Conector de seta reta 34"/>
          <p:cNvCxnSpPr>
            <a:cxnSpLocks noChangeShapeType="1"/>
          </p:cNvCxnSpPr>
          <p:nvPr/>
        </p:nvCxnSpPr>
        <p:spPr bwMode="auto">
          <a:xfrm flipH="1">
            <a:off x="1403648" y="4215383"/>
            <a:ext cx="64593" cy="941809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med" len="med"/>
          </a:ln>
        </p:spPr>
      </p:cxn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432048" y="1303600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NO: entre 30 mil e 100 mil UA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Text Box 141"/>
          <p:cNvSpPr txBox="1">
            <a:spLocks noChangeArrowheads="1"/>
          </p:cNvSpPr>
          <p:nvPr/>
        </p:nvSpPr>
        <p:spPr bwMode="auto">
          <a:xfrm>
            <a:off x="0" y="654233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http://discovermagazine.com/2004/nov/cover#.UjtJr3-O74w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67544" y="2564904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CA: entre 1,5 e 5 UA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432048" y="1916832"/>
            <a:ext cx="871195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 CE-K: entre 30 e 50 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 build="allAtOnce"/>
      <p:bldP spid="15" grpId="0"/>
      <p:bldP spid="16" grpId="0" build="allAtOnce"/>
      <p:bldP spid="17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48640" y="1124744"/>
            <a:ext cx="54697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A formação da Lua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510820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643188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Componentes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640960" cy="1008112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Conteúdo do Sistema Solar</a:t>
            </a:r>
          </a:p>
        </p:txBody>
      </p:sp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395536" y="1392059"/>
            <a:ext cx="2376264" cy="1397306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Estrela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SzPct val="75000"/>
              <a:buFont typeface="Courier New" pitchFamily="49" charset="0"/>
              <a:buChar char="o"/>
              <a:defRPr/>
            </a:pPr>
            <a:r>
              <a:rPr lang="pt-BR" sz="40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Sol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536" y="2991676"/>
            <a:ext cx="2376264" cy="3440942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Planetas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Terra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Marte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Urano </a:t>
            </a:r>
          </a:p>
          <a:p>
            <a:pPr marL="177800" lvl="1" indent="3937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8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2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987824" y="3696314"/>
            <a:ext cx="2952328" cy="15696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Satélites 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Lua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etc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(várias dezenas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)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824" y="1392058"/>
            <a:ext cx="2952328" cy="2111347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Planetas-anões</a:t>
            </a:r>
          </a:p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endParaRPr lang="pt-BR" sz="20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Plutão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>
                <a:solidFill>
                  <a:srgbClr val="FFC000"/>
                </a:solidFill>
                <a:latin typeface="Century Gothic" pitchFamily="34" charset="0"/>
              </a:rPr>
              <a:t>Eris</a:t>
            </a: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Ceres</a:t>
            </a: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Makemake</a:t>
            </a: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355600" lvl="1" indent="21590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2400" b="0" dirty="0" err="1" smtClean="0">
                <a:solidFill>
                  <a:srgbClr val="FFC000"/>
                </a:solidFill>
                <a:latin typeface="Century Gothic" pitchFamily="34" charset="0"/>
              </a:rPr>
              <a:t>Haumea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156176" y="1392058"/>
            <a:ext cx="2592288" cy="179126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Corpos Menores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Cometas </a:t>
            </a: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Asteroides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800" b="0" dirty="0" err="1">
                <a:solidFill>
                  <a:srgbClr val="FFC000"/>
                </a:solidFill>
                <a:latin typeface="Century Gothic" pitchFamily="34" charset="0"/>
              </a:rPr>
              <a:t>Meteoroides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  <a:p>
            <a:pPr marL="273050" lvl="1" indent="298450" algn="l" defTabSz="762000">
              <a:lnSpc>
                <a:spcPct val="80000"/>
              </a:lnSpc>
              <a:buClr>
                <a:srgbClr val="EE8800"/>
              </a:buClr>
              <a:buFont typeface="Courier New" pitchFamily="49" charset="0"/>
              <a:buChar char="o"/>
              <a:defRPr/>
            </a:pPr>
            <a:r>
              <a:rPr lang="pt-BR" sz="1800" b="0" dirty="0">
                <a:solidFill>
                  <a:srgbClr val="FFC000"/>
                </a:solidFill>
                <a:latin typeface="Century Gothic" pitchFamily="34" charset="0"/>
              </a:rPr>
              <a:t> Poeira </a:t>
            </a:r>
            <a:r>
              <a:rPr lang="pt-BR" sz="1800" b="0" dirty="0" smtClean="0">
                <a:solidFill>
                  <a:srgbClr val="FFC000"/>
                </a:solidFill>
                <a:latin typeface="Century Gothic" pitchFamily="34" charset="0"/>
              </a:rPr>
              <a:t>interplanetária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156176" y="3336274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Gás Interplanetário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142326" y="4165178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Campos Magnéticos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56176" y="4993649"/>
            <a:ext cx="2592288" cy="683264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buFont typeface="Wingdings" pitchFamily="2" charset="2"/>
              <a:buChar char="v"/>
              <a:defRPr/>
            </a:pPr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 Partículas Carregadas</a:t>
            </a:r>
            <a:endParaRPr lang="pt-BR" sz="18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180710" y="5847843"/>
            <a:ext cx="639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762000">
              <a:lnSpc>
                <a:spcPct val="80000"/>
              </a:lnSpc>
              <a:buClr>
                <a:srgbClr val="EE8800"/>
              </a:buClr>
              <a:defRPr/>
            </a:pPr>
            <a:r>
              <a:rPr lang="pt-BR" sz="6000" b="0" dirty="0" smtClean="0">
                <a:solidFill>
                  <a:srgbClr val="FFC000"/>
                </a:solidFill>
                <a:latin typeface="Century Gothic" pitchFamily="34" charset="0"/>
              </a:rPr>
              <a:t>?</a:t>
            </a:r>
            <a:endParaRPr lang="pt-BR" sz="6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4.bp.blogspot.com/-eLNSua-DtfY/Ujhe1xJDmjI/AAAAAAAAON0/hnkiHe0AGWk/s1600/sistema+solar.jpg"/>
          <p:cNvPicPr>
            <a:picLocks noChangeAspect="1" noChangeArrowheads="1"/>
          </p:cNvPicPr>
          <p:nvPr/>
        </p:nvPicPr>
        <p:blipFill>
          <a:blip r:embed="rId3" cstate="print"/>
          <a:srcRect r="13631"/>
          <a:stretch>
            <a:fillRect/>
          </a:stretch>
        </p:blipFill>
        <p:spPr bwMode="auto">
          <a:xfrm>
            <a:off x="0" y="1376154"/>
            <a:ext cx="9110779" cy="5481846"/>
          </a:xfrm>
          <a:prstGeom prst="rect">
            <a:avLst/>
          </a:prstGeom>
          <a:noFill/>
        </p:spPr>
      </p:pic>
      <p:sp>
        <p:nvSpPr>
          <p:cNvPr id="7" name="Elipse 6"/>
          <p:cNvSpPr/>
          <p:nvPr/>
        </p:nvSpPr>
        <p:spPr bwMode="auto">
          <a:xfrm>
            <a:off x="1083425" y="5867747"/>
            <a:ext cx="360000" cy="36004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2051720" y="5382741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872383" y="5047084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4054477" y="333710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4355976" y="2420888"/>
            <a:ext cx="1440160" cy="144016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4517901" y="1844824"/>
            <a:ext cx="927720" cy="93610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4307718" y="1305143"/>
            <a:ext cx="720080" cy="720080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300192" y="4005064"/>
            <a:ext cx="2592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Júpiter 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40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188640"/>
            <a:ext cx="29523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</a:p>
        </p:txBody>
      </p:sp>
      <p:sp>
        <p:nvSpPr>
          <p:cNvPr id="16" name="Elipse 15"/>
          <p:cNvSpPr/>
          <p:nvPr/>
        </p:nvSpPr>
        <p:spPr bwMode="auto">
          <a:xfrm>
            <a:off x="3566996" y="4744827"/>
            <a:ext cx="576064" cy="576064"/>
          </a:xfrm>
          <a:prstGeom prst="ellipse">
            <a:avLst/>
          </a:prstGeom>
          <a:noFill/>
          <a:ln w="317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title"/>
          </p:nvPr>
        </p:nvSpPr>
        <p:spPr>
          <a:xfrm>
            <a:off x="3779912" y="0"/>
            <a:ext cx="5364088" cy="1143000"/>
          </a:xfrm>
          <a:solidFill>
            <a:schemeClr val="tx1"/>
          </a:solidFill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Os oito planetas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084168" y="1052736"/>
            <a:ext cx="331236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t-BR" sz="1800" dirty="0" smtClean="0">
                <a:solidFill>
                  <a:srgbClr val="FF0000"/>
                </a:solidFill>
                <a:latin typeface="Century Gothic" pitchFamily="34" charset="0"/>
              </a:rPr>
              <a:t>Figura fora de escala</a:t>
            </a:r>
            <a:endParaRPr lang="pt-BR" sz="1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6966801" y="6581001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</a:t>
            </a:r>
            <a:r>
              <a:rPr lang="pt-BR" dirty="0" err="1" smtClean="0">
                <a:solidFill>
                  <a:schemeClr val="bg1"/>
                </a:solidFill>
                <a:latin typeface="Century Gothic" pitchFamily="34" charset="0"/>
              </a:rPr>
              <a:t>jovianos</a:t>
            </a:r>
            <a:endParaRPr lang="pt-BR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planetfacts.org/wp-content/uploads/2011/03/Jovian-pla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7" y="1628800"/>
            <a:ext cx="8815989" cy="3837806"/>
          </a:xfrm>
          <a:prstGeom prst="rect">
            <a:avLst/>
          </a:prstGeom>
          <a:noFill/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59632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Júpiter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7" name="Conector de seta reta 6"/>
          <p:cNvCxnSpPr>
            <a:stCxn id="6" idx="2"/>
          </p:cNvCxnSpPr>
          <p:nvPr/>
        </p:nvCxnSpPr>
        <p:spPr bwMode="auto">
          <a:xfrm flipH="1">
            <a:off x="1979712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923928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Saturno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9" name="Conector de seta reta 8"/>
          <p:cNvCxnSpPr>
            <a:stCxn id="8" idx="0"/>
          </p:cNvCxnSpPr>
          <p:nvPr/>
        </p:nvCxnSpPr>
        <p:spPr bwMode="auto">
          <a:xfrm flipV="1">
            <a:off x="4716016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44059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Urano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 bwMode="auto">
          <a:xfrm flipH="1">
            <a:off x="6755929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174921" y="5094735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Netuno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3" name="Conector de seta reta 12"/>
          <p:cNvCxnSpPr>
            <a:stCxn id="12" idx="0"/>
          </p:cNvCxnSpPr>
          <p:nvPr/>
        </p:nvCxnSpPr>
        <p:spPr bwMode="auto">
          <a:xfrm flipV="1">
            <a:off x="7967009" y="3510559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terrestres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pic>
        <p:nvPicPr>
          <p:cNvPr id="67586" name="Picture 2" descr="http://d1jqu7g1y74ds1.cloudfront.net/wp-content/uploads/2008/04/mercury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76872"/>
            <a:ext cx="5524500" cy="2400301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03648" y="1556792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Mercúrio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" name="Conector de seta reta 5"/>
          <p:cNvCxnSpPr>
            <a:stCxn id="5" idx="2"/>
          </p:cNvCxnSpPr>
          <p:nvPr/>
        </p:nvCxnSpPr>
        <p:spPr bwMode="auto">
          <a:xfrm flipH="1">
            <a:off x="2123728" y="1926124"/>
            <a:ext cx="72008" cy="157488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555776" y="50851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Vênus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6" name="Conector de seta reta 15"/>
          <p:cNvCxnSpPr>
            <a:stCxn id="15" idx="0"/>
          </p:cNvCxnSpPr>
          <p:nvPr/>
        </p:nvCxnSpPr>
        <p:spPr bwMode="auto">
          <a:xfrm flipV="1">
            <a:off x="3347864" y="3501008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508202" y="1484784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Terra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18" name="Conector de seta reta 17"/>
          <p:cNvCxnSpPr>
            <a:stCxn id="17" idx="2"/>
          </p:cNvCxnSpPr>
          <p:nvPr/>
        </p:nvCxnSpPr>
        <p:spPr bwMode="auto">
          <a:xfrm flipH="1">
            <a:off x="5220072" y="1854116"/>
            <a:ext cx="80218" cy="1637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5796136" y="5147900"/>
            <a:ext cx="1584176" cy="36933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marL="457200" indent="-457200">
              <a:buClr>
                <a:srgbClr val="C00000"/>
              </a:buClr>
              <a:defRPr/>
            </a:pPr>
            <a:r>
              <a:rPr lang="pt-BR" sz="1800" dirty="0" smtClean="0">
                <a:solidFill>
                  <a:srgbClr val="FFC000"/>
                </a:solidFill>
                <a:latin typeface="Century Gothic" pitchFamily="34" charset="0"/>
              </a:rPr>
              <a:t>Marte</a:t>
            </a:r>
            <a:endParaRPr lang="pt-BR" sz="18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0"/>
          </p:cNvCxnSpPr>
          <p:nvPr/>
        </p:nvCxnSpPr>
        <p:spPr bwMode="auto">
          <a:xfrm flipV="1">
            <a:off x="6588224" y="3563724"/>
            <a:ext cx="72008" cy="158417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sm" len="sm"/>
            <a:tailEnd type="oval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Moons of Our Solar System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571"/>
            <a:ext cx="9144000" cy="6395805"/>
          </a:xfrm>
          <a:prstGeom prst="rect">
            <a:avLst/>
          </a:prstGeom>
          <a:noFill/>
        </p:spPr>
      </p:pic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Principais satélites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0" y="6309320"/>
            <a:ext cx="21771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</a:t>
            </a:r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NASA</a:t>
            </a:r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8611" y="2535287"/>
            <a:ext cx="62068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Lua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691680" y="5199583"/>
            <a:ext cx="102944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Calisto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718481" y="6237312"/>
            <a:ext cx="163378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Ganimedes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35896" y="4293096"/>
            <a:ext cx="10567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Europa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64088" y="6165304"/>
            <a:ext cx="42030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Io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3454" y="2823319"/>
            <a:ext cx="10518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Jápeto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12160" y="2780928"/>
            <a:ext cx="59984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Titã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236296" y="3861048"/>
            <a:ext cx="98456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Titânia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452320" y="4653136"/>
            <a:ext cx="113204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Oberon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236296" y="5949280"/>
            <a:ext cx="1194558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Caronte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860032" y="3356992"/>
            <a:ext cx="136287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Encélado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23928" y="1628800"/>
            <a:ext cx="8451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Tritão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436096" y="4293096"/>
            <a:ext cx="122180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Miranda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228184" y="1196752"/>
            <a:ext cx="94769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Thetys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339154" y="1444714"/>
            <a:ext cx="90601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Dione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7308304" y="3100898"/>
            <a:ext cx="82105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Rhea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7843210" y="2060848"/>
            <a:ext cx="99899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Mimas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51520" y="3429000"/>
            <a:ext cx="7889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none">
            <a:spAutoFit/>
          </a:bodyPr>
          <a:lstStyle/>
          <a:p>
            <a:pPr marL="457200" indent="-457200" algn="l">
              <a:buClr>
                <a:srgbClr val="C00000"/>
              </a:buClr>
              <a:defRPr/>
            </a:pPr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Planetas anões</a:t>
            </a: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114425"/>
            <a:ext cx="8258175" cy="574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Elipse 3"/>
          <p:cNvSpPr/>
          <p:nvPr/>
        </p:nvSpPr>
        <p:spPr bwMode="auto">
          <a:xfrm>
            <a:off x="467544" y="4077072"/>
            <a:ext cx="1976407" cy="2016224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7308304" y="4365104"/>
            <a:ext cx="1080120" cy="108012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11560" y="1412776"/>
            <a:ext cx="1728192" cy="1728192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2987824" y="1268760"/>
            <a:ext cx="1944216" cy="1872208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211960" y="3212976"/>
            <a:ext cx="2160240" cy="216024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067944" y="1196752"/>
            <a:ext cx="5076056" cy="4016474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algn="l">
              <a:buClr>
                <a:srgbClr val="00FF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Sentido direto: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oeste para leste (sentido contrário ao do movimento diário aparente)</a:t>
            </a:r>
          </a:p>
          <a:p>
            <a:pPr lvl="1" algn="l">
              <a:buClr>
                <a:srgbClr val="00FF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Sentido retrógrado:</a:t>
            </a:r>
          </a:p>
          <a:p>
            <a:pPr lvl="1" algn="l">
              <a:buClr>
                <a:srgbClr val="FFC000"/>
              </a:buClr>
              <a:buFont typeface="Arial" pitchFamily="34" charset="0"/>
              <a:buChar char="•"/>
              <a:defRPr/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de leste para oeste (o mesmo sentido do movimento diário aparente)</a:t>
            </a:r>
          </a:p>
        </p:txBody>
      </p:sp>
      <p:pic>
        <p:nvPicPr>
          <p:cNvPr id="63490" name="Picture 2" descr="http://testedos100dias.com.br/toyotaetios/wp-content/uploads/2013/04/MCAM1996.jpg"/>
          <p:cNvPicPr>
            <a:picLocks noChangeAspect="1" noChangeArrowheads="1"/>
          </p:cNvPicPr>
          <p:nvPr/>
        </p:nvPicPr>
        <p:blipFill>
          <a:blip r:embed="rId3" cstate="print"/>
          <a:srcRect l="31748" r="20409"/>
          <a:stretch>
            <a:fillRect/>
          </a:stretch>
        </p:blipFill>
        <p:spPr bwMode="auto">
          <a:xfrm>
            <a:off x="323528" y="707308"/>
            <a:ext cx="3672408" cy="4897368"/>
          </a:xfrm>
          <a:prstGeom prst="rect">
            <a:avLst/>
          </a:prstGeom>
          <a:noFill/>
        </p:spPr>
      </p:pic>
      <p:sp>
        <p:nvSpPr>
          <p:cNvPr id="8" name="Elipse 7"/>
          <p:cNvSpPr/>
          <p:nvPr/>
        </p:nvSpPr>
        <p:spPr bwMode="auto">
          <a:xfrm>
            <a:off x="1863773" y="1411768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" name="Elipse 8"/>
          <p:cNvSpPr/>
          <p:nvPr/>
        </p:nvSpPr>
        <p:spPr bwMode="auto">
          <a:xfrm>
            <a:off x="2059742" y="1720264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" name="Elipse 9"/>
          <p:cNvSpPr/>
          <p:nvPr/>
        </p:nvSpPr>
        <p:spPr bwMode="auto">
          <a:xfrm>
            <a:off x="2059742" y="1321312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Elipse 10"/>
          <p:cNvSpPr/>
          <p:nvPr/>
        </p:nvSpPr>
        <p:spPr bwMode="auto">
          <a:xfrm>
            <a:off x="2268541" y="16293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2" name="Elipse 11"/>
          <p:cNvSpPr/>
          <p:nvPr/>
        </p:nvSpPr>
        <p:spPr bwMode="auto">
          <a:xfrm>
            <a:off x="2275766" y="1268760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Elipse 12"/>
          <p:cNvSpPr/>
          <p:nvPr/>
        </p:nvSpPr>
        <p:spPr bwMode="auto">
          <a:xfrm>
            <a:off x="2483768" y="1575649"/>
            <a:ext cx="288032" cy="288032"/>
          </a:xfrm>
          <a:prstGeom prst="ellipse">
            <a:avLst/>
          </a:prstGeom>
          <a:noFill/>
          <a:ln w="476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12754" y="6433591"/>
            <a:ext cx="6317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http://testedos100dias.com.br/toyotaetios/?</a:t>
            </a:r>
            <a:r>
              <a:rPr lang="pt-BR" sz="1400" b="0" dirty="0" err="1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cat</a:t>
            </a:r>
            <a:r>
              <a:rPr lang="pt-BR" sz="1400" b="0" dirty="0" smtClean="0">
                <a:solidFill>
                  <a:srgbClr val="FFC000"/>
                </a:solidFill>
                <a:latin typeface="Century Gothic" pitchFamily="34" charset="0"/>
                <a:hlinkClick r:id="rId4"/>
              </a:rPr>
              <a:t>=20</a:t>
            </a:r>
            <a:endParaRPr lang="pt-BR" sz="1400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fontAlgn="ctr"/>
            <a:endParaRPr lang="en-US" sz="1400" b="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96554" y="1124744"/>
            <a:ext cx="5573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itchFamily="34" charset="0"/>
              </a:rPr>
              <a:t>Tamanhos relativos 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3524" b="3524"/>
          <a:stretch>
            <a:fillRect/>
          </a:stretch>
        </p:blipFill>
        <p:spPr bwMode="auto">
          <a:xfrm>
            <a:off x="3347864" y="2636912"/>
            <a:ext cx="2483602" cy="248360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caso de Plutão</a:t>
            </a:r>
          </a:p>
        </p:txBody>
      </p:sp>
      <p:pic>
        <p:nvPicPr>
          <p:cNvPr id="37891" name="Picture 2" descr="C:\Documents and Settings\andre silva\Meus documentos\OBSERVATÓRIO_MAGNO\Apresentações\Apresentações_várias\Anões Amarelos\pobre_Plut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91455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857875" y="6429375"/>
            <a:ext cx="34323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pt-BR" sz="1200" b="0" dirty="0">
                <a:solidFill>
                  <a:srgbClr val="EE8800"/>
                </a:solidFill>
                <a:latin typeface="Century Gothic" pitchFamily="34" charset="0"/>
              </a:rPr>
              <a:t>Crédito da imagem: MathiasPedersen.com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280920" cy="4464496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Girar em torno do Sol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redondo (eq. hidrost.)</a:t>
            </a: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  <a:p>
            <a:pPr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Ser o corpo dominante</a:t>
            </a:r>
          </a:p>
          <a:p>
            <a:pPr algn="just">
              <a:buClr>
                <a:srgbClr val="FFC000"/>
              </a:buClr>
            </a:pP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3500000" algn="br" rotWithShape="0">
                    <a:schemeClr val="tx1">
                      <a:alpha val="62000"/>
                    </a:schemeClr>
                  </a:outerShdw>
                </a:effectLst>
                <a:latin typeface="Century Gothic" pitchFamily="34" charset="0"/>
              </a:rPr>
              <a:t>     na sua órbita. </a:t>
            </a:r>
            <a:endParaRPr lang="pt-BR" b="0" dirty="0">
              <a:solidFill>
                <a:srgbClr val="FFC000"/>
              </a:solidFill>
              <a:effectLst>
                <a:outerShdw blurRad="50800" dist="38100" dir="13500000" algn="br" rotWithShape="0">
                  <a:schemeClr val="tx1">
                    <a:alpha val="62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323528" y="116632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Para ser planeta o corpo</a:t>
            </a:r>
            <a:r>
              <a:rPr kumimoji="0" lang="pt-BR" sz="4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 deve: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7172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1269277"/>
            <a:ext cx="1152128" cy="1079603"/>
          </a:xfrm>
          <a:prstGeom prst="rect">
            <a:avLst/>
          </a:prstGeom>
          <a:noFill/>
        </p:spPr>
      </p:pic>
      <p:pic>
        <p:nvPicPr>
          <p:cNvPr id="8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r="48715"/>
          <a:stretch>
            <a:fillRect/>
          </a:stretch>
        </p:blipFill>
        <p:spPr bwMode="auto">
          <a:xfrm>
            <a:off x="7020272" y="2997469"/>
            <a:ext cx="1152128" cy="1079603"/>
          </a:xfrm>
          <a:prstGeom prst="rect">
            <a:avLst/>
          </a:prstGeom>
          <a:noFill/>
        </p:spPr>
      </p:pic>
      <p:pic>
        <p:nvPicPr>
          <p:cNvPr id="9" name="Picture 4" descr="http://www.casaconhecimento.com.br/blog/wp-content/uploads/Right-or-Wrong-Button.jpg"/>
          <p:cNvPicPr>
            <a:picLocks noChangeAspect="1" noChangeArrowheads="1"/>
          </p:cNvPicPr>
          <p:nvPr/>
        </p:nvPicPr>
        <p:blipFill>
          <a:blip r:embed="rId3" cstate="print"/>
          <a:srcRect l="49634"/>
          <a:stretch>
            <a:fillRect/>
          </a:stretch>
        </p:blipFill>
        <p:spPr bwMode="auto">
          <a:xfrm>
            <a:off x="7020272" y="4797669"/>
            <a:ext cx="1131483" cy="1079603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576607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pt-BR" sz="1200" b="0" dirty="0" smtClean="0">
                <a:solidFill>
                  <a:srgbClr val="EE8800"/>
                </a:solidFill>
                <a:latin typeface="Century Gothic" pitchFamily="34" charset="0"/>
              </a:rPr>
              <a:t>Fonte das imagens: casa do conhecimento.com.</a:t>
            </a:r>
            <a:r>
              <a:rPr lang="pt-BR" sz="1200" b="0" dirty="0" err="1" smtClean="0">
                <a:solidFill>
                  <a:srgbClr val="EE8800"/>
                </a:solidFill>
                <a:latin typeface="Century Gothic" pitchFamily="34" charset="0"/>
              </a:rPr>
              <a:t>br</a:t>
            </a:r>
            <a:endParaRPr lang="pt-BR" sz="1200" b="0" dirty="0" smtClean="0">
              <a:solidFill>
                <a:srgbClr val="EE8800"/>
              </a:solidFill>
              <a:latin typeface="Century Gothic" pitchFamily="34" charset="0"/>
            </a:endParaRPr>
          </a:p>
          <a:p>
            <a:pPr algn="l" eaLnBrk="1" hangingPunct="1"/>
            <a:endParaRPr lang="pt-BR" sz="1200" b="0" dirty="0">
              <a:solidFill>
                <a:srgbClr val="EE8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375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2578596"/>
            <a:ext cx="7772400" cy="1714500"/>
          </a:xfrm>
        </p:spPr>
        <p:txBody>
          <a:bodyPr/>
          <a:lstStyle/>
          <a:p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Corpos Menores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9" name="Retângulo 8"/>
          <p:cNvSpPr/>
          <p:nvPr/>
        </p:nvSpPr>
        <p:spPr bwMode="auto">
          <a:xfrm>
            <a:off x="179512" y="33265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179512" y="1772816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3717032"/>
            <a:ext cx="2555776" cy="1800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Retângulo 16"/>
          <p:cNvSpPr/>
          <p:nvPr/>
        </p:nvSpPr>
        <p:spPr bwMode="auto">
          <a:xfrm>
            <a:off x="179512" y="2564904"/>
            <a:ext cx="2376264" cy="115212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9" name="Retângulo 18"/>
          <p:cNvSpPr/>
          <p:nvPr/>
        </p:nvSpPr>
        <p:spPr bwMode="auto">
          <a:xfrm>
            <a:off x="-10758" y="5301208"/>
            <a:ext cx="2638542" cy="151216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9" grpId="0" animBg="1"/>
      <p:bldP spid="11" grpId="0" animBg="1"/>
      <p:bldP spid="18" grpId="0" animBg="1"/>
      <p:bldP spid="17" grpId="0" animBg="1"/>
      <p:bldP spid="19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3.bp.blogspot.com/-mpbOjY5cV3Y/USOFkEDFKSI/AAAAAAABE-Y/E1jRSn1Rud0/s1600/31463_552536251434057_869038162_n.jpg"/>
          <p:cNvPicPr>
            <a:picLocks noChangeAspect="1" noChangeArrowheads="1"/>
          </p:cNvPicPr>
          <p:nvPr/>
        </p:nvPicPr>
        <p:blipFill>
          <a:blip r:embed="rId3" cstate="print">
            <a:lum bright="9000" contrast="60000"/>
          </a:blip>
          <a:srcRect l="1167" t="4252" r="57743" b="10866"/>
          <a:stretch>
            <a:fillRect/>
          </a:stretch>
        </p:blipFill>
        <p:spPr bwMode="auto">
          <a:xfrm>
            <a:off x="-6670" y="46844"/>
            <a:ext cx="2562446" cy="6534889"/>
          </a:xfrm>
          <a:prstGeom prst="rect">
            <a:avLst/>
          </a:prstGeom>
          <a:noFill/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2592288" y="17329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Cometa: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bloco de gelo e rocha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quilômetros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caudas apontam na direção contrária à do Sol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2592288" y="1556792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Asteroide: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composto de rochas e metais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tamanho &gt;100 metros </a:t>
            </a:r>
          </a:p>
          <a:p>
            <a:pPr algn="just">
              <a:buFont typeface="Arial" pitchFamily="34" charset="0"/>
              <a:buChar char="•"/>
            </a:pPr>
            <a:endParaRPr lang="pt-BR" sz="2000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2592288" y="2636912"/>
            <a:ext cx="6300192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Meteoroide: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menor que um asteroide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alguns entram na atmosfera terrestre</a:t>
            </a: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592288" y="3833753"/>
            <a:ext cx="6300192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o rastro luminoso causado pela entrada do meteoroide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“estrela cadente”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2592288" y="5529426"/>
            <a:ext cx="6444208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Meteorito: </a:t>
            </a:r>
          </a:p>
          <a:p>
            <a:pPr algn="just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 meteoroide que atinge a superfície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659735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0" dirty="0" smtClean="0">
                <a:solidFill>
                  <a:srgbClr val="FFC000"/>
                </a:solidFill>
                <a:latin typeface="Century Gothic" pitchFamily="34" charset="0"/>
              </a:rPr>
              <a:t>Fonte da imagem: http://gaea-numero.blogspot.com.br/2013/02/meteoro-cai-na-russia-e-deixa-centenas.html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\Documents\OBSERVATÓRIO\Eventos_no_Observatório\Semana Marciana\imagens\retrogrademars2010_tezel_annotated_big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07504" y="940816"/>
            <a:ext cx="8875776" cy="5917184"/>
          </a:xfrm>
          <a:prstGeom prst="rect">
            <a:avLst/>
          </a:prstGeom>
          <a:noFill/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80020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Exemplo:</a:t>
            </a:r>
            <a:b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Marte na oposição de 2009/2010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" name="Conector de seta reta 7"/>
          <p:cNvCxnSpPr>
            <a:cxnSpLocks noChangeAspect="1"/>
          </p:cNvCxnSpPr>
          <p:nvPr/>
        </p:nvCxnSpPr>
        <p:spPr>
          <a:xfrm flipH="1">
            <a:off x="8100392" y="3861048"/>
            <a:ext cx="410444" cy="82089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>
            <a:cxnSpLocks noChangeAspect="1"/>
          </p:cNvCxnSpPr>
          <p:nvPr/>
        </p:nvCxnSpPr>
        <p:spPr>
          <a:xfrm flipH="1">
            <a:off x="6516216" y="3645024"/>
            <a:ext cx="432047" cy="86411"/>
          </a:xfrm>
          <a:prstGeom prst="straightConnector1">
            <a:avLst/>
          </a:prstGeom>
          <a:ln w="508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>
            <a:cxnSpLocks noChangeAspect="1"/>
          </p:cNvCxnSpPr>
          <p:nvPr/>
        </p:nvCxnSpPr>
        <p:spPr>
          <a:xfrm flipH="1">
            <a:off x="2771800" y="4653136"/>
            <a:ext cx="410444" cy="82089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eta para a esquerda 4"/>
          <p:cNvSpPr>
            <a:spLocks noChangeArrowheads="1"/>
          </p:cNvSpPr>
          <p:nvPr/>
        </p:nvSpPr>
        <p:spPr bwMode="auto">
          <a:xfrm>
            <a:off x="263501" y="1556792"/>
            <a:ext cx="2508299" cy="1214438"/>
          </a:xfrm>
          <a:prstGeom prst="leftArrow">
            <a:avLst>
              <a:gd name="adj1" fmla="val 69642"/>
              <a:gd name="adj2" fmla="val 50001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6" name="Seta para a esquerda 5"/>
          <p:cNvSpPr>
            <a:spLocks noChangeArrowheads="1"/>
          </p:cNvSpPr>
          <p:nvPr/>
        </p:nvSpPr>
        <p:spPr bwMode="auto">
          <a:xfrm rot="10800000">
            <a:off x="6156176" y="4734271"/>
            <a:ext cx="2520280" cy="1143000"/>
          </a:xfrm>
          <a:prstGeom prst="leftArrow">
            <a:avLst>
              <a:gd name="adj1" fmla="val 69478"/>
              <a:gd name="adj2" fmla="val 50003"/>
            </a:avLst>
          </a:prstGeom>
          <a:noFill/>
          <a:ln w="25400" algn="ctr">
            <a:solidFill>
              <a:schemeClr val="accent2">
                <a:lumMod val="40000"/>
                <a:lumOff val="6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6228184" y="4941168"/>
            <a:ext cx="19442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Oeste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poente)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9" name="Text Box 141"/>
          <p:cNvSpPr txBox="1">
            <a:spLocks noChangeArrowheads="1"/>
          </p:cNvSpPr>
          <p:nvPr/>
        </p:nvSpPr>
        <p:spPr bwMode="auto">
          <a:xfrm>
            <a:off x="827584" y="1772816"/>
            <a:ext cx="20882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Lado Leste</a:t>
            </a:r>
          </a:p>
          <a:p>
            <a:pPr algn="l">
              <a:defRPr/>
            </a:pPr>
            <a:r>
              <a:rPr lang="pt-BR" sz="2000" dirty="0" smtClean="0">
                <a:solidFill>
                  <a:srgbClr val="FFC000"/>
                </a:solidFill>
                <a:latin typeface="Century Gothic" pitchFamily="34" charset="0"/>
              </a:rPr>
              <a:t>(Sol nascente)</a:t>
            </a:r>
            <a:endParaRPr lang="pt-BR" sz="20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2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Tunç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C000"/>
                </a:solidFill>
                <a:latin typeface="Century Gothic" pitchFamily="34" charset="0"/>
              </a:rPr>
              <a:t>Tezel</a:t>
            </a:r>
            <a:endParaRPr lang="pt-BR" sz="120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algn="l">
              <a:defRPr/>
            </a:pP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691680" y="378904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22 dez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>
            <a:stCxn id="13" idx="2"/>
          </p:cNvCxnSpPr>
          <p:nvPr/>
        </p:nvCxnSpPr>
        <p:spPr bwMode="auto">
          <a:xfrm>
            <a:off x="2663788" y="412759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CaixaDeTexto 15"/>
          <p:cNvSpPr txBox="1"/>
          <p:nvPr/>
        </p:nvSpPr>
        <p:spPr>
          <a:xfrm>
            <a:off x="5868144" y="2708920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07 mar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 bwMode="auto">
          <a:xfrm>
            <a:off x="6840252" y="3047474"/>
            <a:ext cx="108012" cy="5975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CaixaDeTexto 17"/>
          <p:cNvSpPr txBox="1"/>
          <p:nvPr/>
        </p:nvSpPr>
        <p:spPr>
          <a:xfrm>
            <a:off x="7236296" y="191683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02 out 09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>
            <a:stCxn id="18" idx="2"/>
          </p:cNvCxnSpPr>
          <p:nvPr/>
        </p:nvCxnSpPr>
        <p:spPr bwMode="auto">
          <a:xfrm>
            <a:off x="8208404" y="2255386"/>
            <a:ext cx="684076" cy="14616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" name="CaixaDeTexto 21"/>
          <p:cNvSpPr txBox="1"/>
          <p:nvPr/>
        </p:nvSpPr>
        <p:spPr>
          <a:xfrm>
            <a:off x="179512" y="2852936"/>
            <a:ext cx="176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05 jun 10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Conector de seta reta 22"/>
          <p:cNvCxnSpPr>
            <a:stCxn id="22" idx="2"/>
          </p:cNvCxnSpPr>
          <p:nvPr/>
        </p:nvCxnSpPr>
        <p:spPr bwMode="auto">
          <a:xfrm flipH="1">
            <a:off x="755576" y="3191490"/>
            <a:ext cx="306288" cy="2469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-0.0088 C -0.05642 0.01597 -0.14062 0.04097 -0.21111 0.05972 C -0.2816 0.07847 -0.34045 0.0919 -0.39514 0.10324 C -0.44983 0.11458 -0.50608 0.12292 -0.53958 0.12732 C -0.57309 0.13171 -0.58489 0.12986 -0.59583 0.12917 C -0.60677 0.12847 -0.60625 0.12593 -0.60555 0.12361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-0.00173 -0.00324 -0.00329 -0.00649 0.01111 -0.01574 C 0.02552 -0.025 0.03889 -0.03565 0.08611 -0.05556 C 0.13334 -0.07547 0.23334 -0.1169 0.29514 -0.13519 C 0.35695 -0.15348 0.40695 -0.15926 0.45695 -0.16482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-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19 -0.01806 C 0.05035 -0.01852 0.05469 -0.01875 0.04202 -0.00972 C 0.02935 -0.0007 0.03976 0.00347 -0.02951 0.03565 C -0.09878 0.06782 -0.2618 0.13796 -0.37326 0.18287 C -0.48472 0.22778 -0.64426 0.28472 -0.69826 0.30509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  <p:bldP spid="1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83671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Movimento retrógrado de um planeta e laçada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6580188"/>
            <a:ext cx="35004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Crédito: http://astro.unl.edu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1552" b="1559"/>
          <a:stretch>
            <a:fillRect/>
          </a:stretch>
        </p:blipFill>
        <p:spPr bwMode="auto">
          <a:xfrm>
            <a:off x="3275856" y="2852936"/>
            <a:ext cx="2530539" cy="2520000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3"/>
          <p:cNvSpPr>
            <a:spLocks noGrp="1"/>
          </p:cNvSpPr>
          <p:nvPr>
            <p:ph type="title"/>
          </p:nvPr>
        </p:nvSpPr>
        <p:spPr>
          <a:xfrm>
            <a:off x="0" y="234888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 smtClean="0">
                <a:solidFill>
                  <a:srgbClr val="ADADEB"/>
                </a:solidFill>
              </a:rPr>
              <a:t/>
            </a:r>
            <a:br>
              <a:rPr lang="pt-BR" b="0" dirty="0" smtClean="0">
                <a:solidFill>
                  <a:srgbClr val="ADADEB"/>
                </a:solidFill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Configurações </a:t>
            </a:r>
            <a:b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planetárias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424936" cy="5328592"/>
          </a:xfrm>
          <a:ln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São posições especiais do sistema 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Sol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,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53D2FF"/>
                </a:solidFill>
                <a:latin typeface="Century Gothic" pitchFamily="34" charset="0"/>
              </a:rPr>
              <a:t>Terra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e</a:t>
            </a: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rgbClr val="00FF00"/>
                </a:solidFill>
                <a:latin typeface="Century Gothic" pitchFamily="34" charset="0"/>
              </a:rPr>
              <a:t>planeta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;</a:t>
            </a:r>
            <a:r>
              <a:rPr lang="pt-BR" b="0" dirty="0" smtClean="0">
                <a:solidFill>
                  <a:srgbClr val="00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os planetas podem ser:</a:t>
            </a:r>
          </a:p>
          <a:p>
            <a:pPr algn="just">
              <a:lnSpc>
                <a:spcPct val="120000"/>
              </a:lnSpc>
            </a:pPr>
            <a:endParaRPr lang="pt-BR" b="0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Inferiores</a:t>
            </a:r>
            <a:r>
              <a:rPr lang="pt-BR" b="0" dirty="0" smtClean="0">
                <a:solidFill>
                  <a:srgbClr val="FFC000"/>
                </a:solidFill>
                <a:latin typeface="Century Gothic" pitchFamily="34" charset="0"/>
              </a:rPr>
              <a:t> (órbitas internas à da Terra)</a:t>
            </a: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endParaRPr lang="pt-BR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marL="1887538" lvl="1" indent="-273050" algn="just">
              <a:lnSpc>
                <a:spcPct val="120000"/>
              </a:lnSpc>
            </a:pPr>
            <a:r>
              <a:rPr lang="pt-BR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 </a:t>
            </a:r>
            <a:r>
              <a:rPr lang="pt-BR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Superiores</a:t>
            </a:r>
            <a:r>
              <a:rPr lang="pt-BR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(órbitas externas à da Terra)</a:t>
            </a:r>
            <a:endParaRPr lang="pt-BR" b="0" dirty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Elipse 21"/>
          <p:cNvSpPr>
            <a:spLocks/>
          </p:cNvSpPr>
          <p:nvPr/>
        </p:nvSpPr>
        <p:spPr>
          <a:xfrm>
            <a:off x="395696" y="2276872"/>
            <a:ext cx="1440000" cy="14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>
            <a:spLocks/>
          </p:cNvSpPr>
          <p:nvPr/>
        </p:nvSpPr>
        <p:spPr>
          <a:xfrm>
            <a:off x="719664" y="2564905"/>
            <a:ext cx="828000" cy="828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Elipse 23"/>
          <p:cNvSpPr/>
          <p:nvPr/>
        </p:nvSpPr>
        <p:spPr>
          <a:xfrm>
            <a:off x="1043608" y="2852936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>
            <a:spLocks noChangeAspect="1"/>
          </p:cNvSpPr>
          <p:nvPr/>
        </p:nvSpPr>
        <p:spPr>
          <a:xfrm>
            <a:off x="1448292" y="2839255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lipse 25"/>
          <p:cNvSpPr>
            <a:spLocks noChangeAspect="1"/>
          </p:cNvSpPr>
          <p:nvPr/>
        </p:nvSpPr>
        <p:spPr>
          <a:xfrm>
            <a:off x="1750006" y="2852937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>
            <a:spLocks noChangeAspect="1"/>
          </p:cNvSpPr>
          <p:nvPr/>
        </p:nvSpPr>
        <p:spPr>
          <a:xfrm>
            <a:off x="395536" y="4221088"/>
            <a:ext cx="1440000" cy="14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Elipse 27"/>
          <p:cNvSpPr>
            <a:spLocks noChangeAspect="1"/>
          </p:cNvSpPr>
          <p:nvPr/>
        </p:nvSpPr>
        <p:spPr>
          <a:xfrm>
            <a:off x="719664" y="4509121"/>
            <a:ext cx="828000" cy="82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Elipse 28"/>
          <p:cNvSpPr>
            <a:spLocks noChangeAspect="1"/>
          </p:cNvSpPr>
          <p:nvPr/>
        </p:nvSpPr>
        <p:spPr>
          <a:xfrm>
            <a:off x="1043608" y="4797153"/>
            <a:ext cx="216024" cy="21602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>
            <a:spLocks noChangeAspect="1"/>
          </p:cNvSpPr>
          <p:nvPr/>
        </p:nvSpPr>
        <p:spPr>
          <a:xfrm>
            <a:off x="1461814" y="4783471"/>
            <a:ext cx="157698" cy="15769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lipse 30"/>
          <p:cNvSpPr>
            <a:spLocks noChangeAspect="1"/>
          </p:cNvSpPr>
          <p:nvPr/>
        </p:nvSpPr>
        <p:spPr>
          <a:xfrm>
            <a:off x="1763528" y="4797153"/>
            <a:ext cx="157698" cy="157698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>
            <a:spLocks noChangeAspect="1"/>
          </p:cNvSpPr>
          <p:nvPr/>
        </p:nvSpPr>
        <p:spPr>
          <a:xfrm>
            <a:off x="971600" y="2780928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>
            <a:spLocks noChangeAspect="1"/>
          </p:cNvSpPr>
          <p:nvPr/>
        </p:nvSpPr>
        <p:spPr>
          <a:xfrm>
            <a:off x="971600" y="4724984"/>
            <a:ext cx="360040" cy="360040"/>
          </a:xfrm>
          <a:prstGeom prst="ellipse">
            <a:avLst/>
          </a:prstGeom>
          <a:gradFill flip="none" rotWithShape="1">
            <a:gsLst>
              <a:gs pos="16000">
                <a:srgbClr val="FFFF00"/>
              </a:gs>
              <a:gs pos="100000">
                <a:schemeClr val="tx1">
                  <a:alpha val="16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453336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FC000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007 C 0.0073 0.03333 -0.01111 0.06643 -0.03698 0.07037 C -0.06267 0.07523 -0.08593 0.05162 -0.08958 0.01736 C -0.09323 -0.01597 -0.07604 -0.04653 -0.05 -0.05162 C -0.02465 -0.05648 0.00018 -0.03472 0.00382 -0.0007 Z " pathEditMode="relative" rAng="4912194" ptsTypes="fffff">
                                      <p:cBhvr>
                                        <p:cTn id="33" dur="30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949 C 0.00903 0.0507 -0.02344 0.11134 -0.06736 0.11551 C -0.11059 0.125 -0.15017 0.08287 -0.1566 0.02315 C -0.1625 -0.03565 -0.13437 -0.08935 -0.09045 -0.09791 C -0.04809 -0.10602 -0.00538 -0.06759 0.00174 -0.00949 Z " pathEditMode="relative" rAng="0" ptsTypes="fffff">
                                      <p:cBhvr>
                                        <p:cTn id="35" dur="5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139 C 0.00573 0.03264 -0.01267 0.06574 -0.03854 0.06967 C -0.06423 0.07453 -0.0875 0.05092 -0.09114 0.01666 C -0.09479 -0.01667 -0.0776 -0.04723 -0.05156 -0.05232 C -0.02621 -0.05718 -0.00139 -0.03542 0.00226 -0.00139 Z " pathEditMode="relative" rAng="4912194" ptsTypes="fffff">
                                      <p:cBhvr>
                                        <p:cTn id="61" dur="5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1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741 C 0.00746 0.05278 -0.025 0.11342 -0.06892 0.11759 C -0.11215 0.12708 -0.15174 0.08495 -0.15816 0.02523 C -0.16406 -0.03357 -0.13594 -0.08727 -0.09201 -0.09583 C -0.04965 -0.10394 -0.00695 -0.06551 0.00017 -0.00741 Z " pathEditMode="relative" rAng="0" ptsTypes="fffff">
                                      <p:cBhvr>
                                        <p:cTn id="63" dur="1000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-27384"/>
            <a:ext cx="9144000" cy="1470025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Há várias configurações planetárias: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4608512"/>
          </a:xfrm>
        </p:spPr>
        <p:txBody>
          <a:bodyPr>
            <a:noAutofit/>
          </a:bodyPr>
          <a:lstStyle/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C000"/>
                </a:solidFill>
                <a:latin typeface="Century Gothic" pitchFamily="34" charset="0"/>
              </a:rPr>
              <a:t>C</a:t>
            </a: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onjunções (planetas inferiores e superiores)</a:t>
            </a:r>
          </a:p>
          <a:p>
            <a:pPr marL="0" lvl="1" algn="just">
              <a:buClr>
                <a:srgbClr val="FFC000"/>
              </a:buClr>
              <a:buFont typeface="Wingdings" pitchFamily="2" charset="2"/>
              <a:buChar char="v"/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Máximas elongações (planetas inferiores)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Quadraturas (planetas superiores)</a:t>
            </a:r>
          </a:p>
          <a:p>
            <a:pPr marL="0" lvl="1" algn="just">
              <a:lnSpc>
                <a:spcPct val="120000"/>
              </a:lnSpc>
              <a:buClr>
                <a:srgbClr val="FFC000"/>
              </a:buClr>
            </a:pPr>
            <a:endParaRPr lang="pt-BR" sz="1800" b="0" dirty="0" smtClean="0">
              <a:solidFill>
                <a:srgbClr val="FFC000"/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  <a:p>
            <a:pPr marL="0" lvl="1" algn="just">
              <a:lnSpc>
                <a:spcPct val="120000"/>
              </a:lnSpc>
              <a:buClr>
                <a:srgbClr val="FFC000"/>
              </a:buClr>
              <a:buFont typeface="Wingdings" pitchFamily="2" charset="2"/>
              <a:buChar char="v"/>
            </a:pPr>
            <a:r>
              <a:rPr lang="pt-BR" sz="3600" b="0" dirty="0" smtClean="0">
                <a:solidFill>
                  <a:srgbClr val="FFC000"/>
                </a:solidFill>
                <a:effectLst>
                  <a:outerShdw blurRad="50800" dist="38100" dir="16200000" rotWithShape="0">
                    <a:prstClr val="black">
                      <a:alpha val="84000"/>
                    </a:prstClr>
                  </a:outerShdw>
                </a:effectLst>
                <a:latin typeface="Century Gothic" pitchFamily="34" charset="0"/>
              </a:rPr>
              <a:t> Oposições (planetas superiores)</a:t>
            </a:r>
          </a:p>
          <a:p>
            <a:pPr marL="0" lvl="1" algn="just">
              <a:lnSpc>
                <a:spcPct val="120000"/>
              </a:lnSpc>
            </a:pPr>
            <a:endParaRPr lang="pt-BR" sz="36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16200000" rotWithShape="0">
                  <a:prstClr val="black">
                    <a:alpha val="84000"/>
                  </a:prst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8578</TotalTime>
  <Words>1203</Words>
  <Application>Microsoft Office PowerPoint</Application>
  <PresentationFormat>Apresentação na tela (4:3)</PresentationFormat>
  <Paragraphs>360</Paragraphs>
  <Slides>45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6" baseType="lpstr">
      <vt:lpstr>Blank Presentation</vt:lpstr>
      <vt:lpstr>Slide 1</vt:lpstr>
      <vt:lpstr> Como identificar  um planeta no céu?</vt:lpstr>
      <vt:lpstr>Slide 3</vt:lpstr>
      <vt:lpstr>Slide 4</vt:lpstr>
      <vt:lpstr>Exemplo: Marte na oposição de 2009/2010</vt:lpstr>
      <vt:lpstr>Movimento retrógrado de um planeta e laçada</vt:lpstr>
      <vt:lpstr> Configurações  planetárias</vt:lpstr>
      <vt:lpstr>Slide 8</vt:lpstr>
      <vt:lpstr>Há várias configurações planetárias:</vt:lpstr>
      <vt:lpstr>Nesta atividade</vt:lpstr>
      <vt:lpstr>Elongação:  ângulo entre o Sol e o planeta,  com vértice na Terra/observador</vt:lpstr>
      <vt:lpstr>Oposição  (planetas superiores)</vt:lpstr>
      <vt:lpstr>Máximas elongações (planetas inferiores)</vt:lpstr>
      <vt:lpstr>Período sinódico</vt:lpstr>
      <vt:lpstr>Slide 15</vt:lpstr>
      <vt:lpstr>Leis do movimento planetário</vt:lpstr>
      <vt:lpstr>Leis de Kepler</vt:lpstr>
      <vt:lpstr>Elipse</vt:lpstr>
      <vt:lpstr>Primeira lei de Kepler</vt:lpstr>
      <vt:lpstr>Segunda lei de Kepler</vt:lpstr>
      <vt:lpstr>Slide 21</vt:lpstr>
      <vt:lpstr>Terceira lei de Kepler</vt:lpstr>
      <vt:lpstr>Slide 23</vt:lpstr>
      <vt:lpstr>Exemplos da terceira lei -1</vt:lpstr>
      <vt:lpstr>Exemplos da terceira lei -2</vt:lpstr>
      <vt:lpstr>Distâncias aproximadas  e a lei de Titius-Bode</vt:lpstr>
      <vt:lpstr>Lei de Titius-Bode  </vt:lpstr>
      <vt:lpstr>Lei de Titius-Bode  Johann Daniel Titius (1729-1796); Johann Elert Bode (1747-1826)</vt:lpstr>
      <vt:lpstr>Estrutura do Sistema Solar </vt:lpstr>
      <vt:lpstr>Sistema Solar (próximo ao Sol)</vt:lpstr>
      <vt:lpstr>Estrutura do Sistema Solar</vt:lpstr>
      <vt:lpstr>Slide 32</vt:lpstr>
      <vt:lpstr>Componentes</vt:lpstr>
      <vt:lpstr>Conteúdo do Sistema Solar</vt:lpstr>
      <vt:lpstr>Os oito planetas</vt:lpstr>
      <vt:lpstr>Planetas jovianos</vt:lpstr>
      <vt:lpstr>Planetas terrestres</vt:lpstr>
      <vt:lpstr>Principais satélites</vt:lpstr>
      <vt:lpstr>Planetas anões</vt:lpstr>
      <vt:lpstr>Slide 40</vt:lpstr>
      <vt:lpstr>O caso de Plutão</vt:lpstr>
      <vt:lpstr>Slide 42</vt:lpstr>
      <vt:lpstr>Corpos Menores</vt:lpstr>
      <vt:lpstr>Slide 44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532</cp:revision>
  <cp:lastPrinted>2000-05-01T12:23:36Z</cp:lastPrinted>
  <dcterms:created xsi:type="dcterms:W3CDTF">1995-06-17T23:31:02Z</dcterms:created>
  <dcterms:modified xsi:type="dcterms:W3CDTF">2016-09-02T20:34:46Z</dcterms:modified>
</cp:coreProperties>
</file>